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5"/>
    <p:sldMasterId id="2147483648" r:id="rId6"/>
  </p:sldMasterIdLst>
  <p:notesMasterIdLst>
    <p:notesMasterId r:id="rId33"/>
  </p:notesMasterIdLst>
  <p:sldIdLst>
    <p:sldId id="622" r:id="rId7"/>
    <p:sldId id="700" r:id="rId8"/>
    <p:sldId id="701" r:id="rId9"/>
    <p:sldId id="704" r:id="rId10"/>
    <p:sldId id="703" r:id="rId11"/>
    <p:sldId id="705" r:id="rId12"/>
    <p:sldId id="702" r:id="rId13"/>
    <p:sldId id="706" r:id="rId14"/>
    <p:sldId id="708" r:id="rId15"/>
    <p:sldId id="709" r:id="rId16"/>
    <p:sldId id="710" r:id="rId17"/>
    <p:sldId id="711" r:id="rId18"/>
    <p:sldId id="713" r:id="rId19"/>
    <p:sldId id="714" r:id="rId20"/>
    <p:sldId id="715" r:id="rId21"/>
    <p:sldId id="717" r:id="rId22"/>
    <p:sldId id="716" r:id="rId23"/>
    <p:sldId id="718" r:id="rId24"/>
    <p:sldId id="719" r:id="rId25"/>
    <p:sldId id="720" r:id="rId26"/>
    <p:sldId id="724" r:id="rId27"/>
    <p:sldId id="721" r:id="rId28"/>
    <p:sldId id="722" r:id="rId29"/>
    <p:sldId id="723" r:id="rId30"/>
    <p:sldId id="727" r:id="rId31"/>
    <p:sldId id="725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00CC"/>
    <a:srgbClr val="99CCFF"/>
    <a:srgbClr val="156797"/>
    <a:srgbClr val="6699FF"/>
    <a:srgbClr val="3399FF"/>
    <a:srgbClr val="0099FF"/>
    <a:srgbClr val="00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63" autoAdjust="0"/>
    <p:restoredTop sz="94601" autoAdjust="0"/>
  </p:normalViewPr>
  <p:slideViewPr>
    <p:cSldViewPr>
      <p:cViewPr>
        <p:scale>
          <a:sx n="90" d="100"/>
          <a:sy n="90" d="100"/>
        </p:scale>
        <p:origin x="-2976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0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32697-AD40-4F7B-B872-39A5163547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A869B3-6A1A-48DC-AAEA-961D5D016481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CVE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C6C4178-EE83-4B32-98C3-C25893B2FA75}" type="parTrans" cxnId="{ACB78FF2-DD03-47DA-9D30-61C3BF9DD070}">
      <dgm:prSet/>
      <dgm:spPr/>
      <dgm:t>
        <a:bodyPr/>
        <a:lstStyle/>
        <a:p>
          <a:endParaRPr lang="en-US"/>
        </a:p>
      </dgm:t>
    </dgm:pt>
    <dgm:pt modelId="{59B48FB6-B316-42A7-BC39-56B81F9ED3C6}" type="sibTrans" cxnId="{ACB78FF2-DD03-47DA-9D30-61C3BF9DD070}">
      <dgm:prSet/>
      <dgm:spPr/>
      <dgm:t>
        <a:bodyPr/>
        <a:lstStyle/>
        <a:p>
          <a:endParaRPr lang="en-US"/>
        </a:p>
      </dgm:t>
    </dgm:pt>
    <dgm:pt modelId="{C58A6680-E169-4CEF-810B-5191D12B44E6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CWE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9B6B352-C503-4829-B024-57483C5B6CFA}" type="parTrans" cxnId="{53E5D959-F5FB-41A8-BEC5-EF2EBD35FC86}">
      <dgm:prSet/>
      <dgm:spPr/>
      <dgm:t>
        <a:bodyPr/>
        <a:lstStyle/>
        <a:p>
          <a:endParaRPr lang="en-US"/>
        </a:p>
      </dgm:t>
    </dgm:pt>
    <dgm:pt modelId="{3D99CB22-C1A1-42EB-8FFA-1D1D60A3E511}" type="sibTrans" cxnId="{53E5D959-F5FB-41A8-BEC5-EF2EBD35FC86}">
      <dgm:prSet/>
      <dgm:spPr/>
      <dgm:t>
        <a:bodyPr/>
        <a:lstStyle/>
        <a:p>
          <a:endParaRPr lang="en-US"/>
        </a:p>
      </dgm:t>
    </dgm:pt>
    <dgm:pt modelId="{832FB5ED-2ED1-479A-AB75-903A78ED2D93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CAPEC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D4BE82F-5683-4399-9416-C5BB6A6B770D}" type="parTrans" cxnId="{C9C94B6D-9565-441C-BE3F-77E078D61BC2}">
      <dgm:prSet/>
      <dgm:spPr/>
      <dgm:t>
        <a:bodyPr/>
        <a:lstStyle/>
        <a:p>
          <a:endParaRPr lang="en-US"/>
        </a:p>
      </dgm:t>
    </dgm:pt>
    <dgm:pt modelId="{C9260C84-303F-46E9-9DD8-C8A9515015BD}" type="sibTrans" cxnId="{C9C94B6D-9565-441C-BE3F-77E078D61BC2}">
      <dgm:prSet/>
      <dgm:spPr/>
      <dgm:t>
        <a:bodyPr/>
        <a:lstStyle/>
        <a:p>
          <a:endParaRPr lang="en-US"/>
        </a:p>
      </dgm:t>
    </dgm:pt>
    <dgm:pt modelId="{BD298C08-7695-410D-B0A7-EF970B891A7C}" type="pres">
      <dgm:prSet presAssocID="{AB232697-AD40-4F7B-B872-39A5163547CE}" presName="compositeShape" presStyleCnt="0">
        <dgm:presLayoutVars>
          <dgm:dir/>
          <dgm:resizeHandles/>
        </dgm:presLayoutVars>
      </dgm:prSet>
      <dgm:spPr/>
    </dgm:pt>
    <dgm:pt modelId="{D7F21AD7-9527-49C0-84EF-4067B3242BC4}" type="pres">
      <dgm:prSet presAssocID="{AB232697-AD40-4F7B-B872-39A5163547CE}" presName="pyramid" presStyleLbl="node1" presStyleIdx="0" presStyleCnt="1"/>
      <dgm:spPr>
        <a:solidFill>
          <a:schemeClr val="accent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19AF9ED-1179-4CC2-A945-6215AA06B767}" type="pres">
      <dgm:prSet presAssocID="{AB232697-AD40-4F7B-B872-39A5163547CE}" presName="theList" presStyleCnt="0"/>
      <dgm:spPr/>
    </dgm:pt>
    <dgm:pt modelId="{B67816EC-D5F0-45B4-94A3-129A6756E79C}" type="pres">
      <dgm:prSet presAssocID="{8DA869B3-6A1A-48DC-AAEA-961D5D01648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DBDC3-7B39-4C75-950D-93434F65CD6A}" type="pres">
      <dgm:prSet presAssocID="{8DA869B3-6A1A-48DC-AAEA-961D5D016481}" presName="aSpace" presStyleCnt="0"/>
      <dgm:spPr/>
    </dgm:pt>
    <dgm:pt modelId="{692076EF-7219-4EDA-A0AC-D5C544176970}" type="pres">
      <dgm:prSet presAssocID="{C58A6680-E169-4CEF-810B-5191D12B44E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171DD-A0E8-4705-973C-76A5929809D4}" type="pres">
      <dgm:prSet presAssocID="{C58A6680-E169-4CEF-810B-5191D12B44E6}" presName="aSpace" presStyleCnt="0"/>
      <dgm:spPr/>
    </dgm:pt>
    <dgm:pt modelId="{78411696-0A00-4670-8099-1C829F209F2A}" type="pres">
      <dgm:prSet presAssocID="{832FB5ED-2ED1-479A-AB75-903A78ED2D9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15E32-D818-441C-BDE6-2177E12E74AE}" type="pres">
      <dgm:prSet presAssocID="{832FB5ED-2ED1-479A-AB75-903A78ED2D93}" presName="aSpace" presStyleCnt="0"/>
      <dgm:spPr/>
    </dgm:pt>
  </dgm:ptLst>
  <dgm:cxnLst>
    <dgm:cxn modelId="{C9C94B6D-9565-441C-BE3F-77E078D61BC2}" srcId="{AB232697-AD40-4F7B-B872-39A5163547CE}" destId="{832FB5ED-2ED1-479A-AB75-903A78ED2D93}" srcOrd="2" destOrd="0" parTransId="{2D4BE82F-5683-4399-9416-C5BB6A6B770D}" sibTransId="{C9260C84-303F-46E9-9DD8-C8A9515015BD}"/>
    <dgm:cxn modelId="{1F121A7B-4D07-439C-8D14-BFBCFF89D157}" type="presOf" srcId="{C58A6680-E169-4CEF-810B-5191D12B44E6}" destId="{692076EF-7219-4EDA-A0AC-D5C544176970}" srcOrd="0" destOrd="0" presId="urn:microsoft.com/office/officeart/2005/8/layout/pyramid2"/>
    <dgm:cxn modelId="{53E5D959-F5FB-41A8-BEC5-EF2EBD35FC86}" srcId="{AB232697-AD40-4F7B-B872-39A5163547CE}" destId="{C58A6680-E169-4CEF-810B-5191D12B44E6}" srcOrd="1" destOrd="0" parTransId="{F9B6B352-C503-4829-B024-57483C5B6CFA}" sibTransId="{3D99CB22-C1A1-42EB-8FFA-1D1D60A3E511}"/>
    <dgm:cxn modelId="{3F85143D-42F9-47E5-A0C2-4563546FE615}" type="presOf" srcId="{8DA869B3-6A1A-48DC-AAEA-961D5D016481}" destId="{B67816EC-D5F0-45B4-94A3-129A6756E79C}" srcOrd="0" destOrd="0" presId="urn:microsoft.com/office/officeart/2005/8/layout/pyramid2"/>
    <dgm:cxn modelId="{55C76C7F-DFDB-4D41-A4CC-0DF6C345D676}" type="presOf" srcId="{832FB5ED-2ED1-479A-AB75-903A78ED2D93}" destId="{78411696-0A00-4670-8099-1C829F209F2A}" srcOrd="0" destOrd="0" presId="urn:microsoft.com/office/officeart/2005/8/layout/pyramid2"/>
    <dgm:cxn modelId="{9801B9C0-668F-4670-9307-FCF7A8F72116}" type="presOf" srcId="{AB232697-AD40-4F7B-B872-39A5163547CE}" destId="{BD298C08-7695-410D-B0A7-EF970B891A7C}" srcOrd="0" destOrd="0" presId="urn:microsoft.com/office/officeart/2005/8/layout/pyramid2"/>
    <dgm:cxn modelId="{ACB78FF2-DD03-47DA-9D30-61C3BF9DD070}" srcId="{AB232697-AD40-4F7B-B872-39A5163547CE}" destId="{8DA869B3-6A1A-48DC-AAEA-961D5D016481}" srcOrd="0" destOrd="0" parTransId="{BC6C4178-EE83-4B32-98C3-C25893B2FA75}" sibTransId="{59B48FB6-B316-42A7-BC39-56B81F9ED3C6}"/>
    <dgm:cxn modelId="{D46AEBBD-32D9-4439-8A00-4BB7848AFFFA}" type="presParOf" srcId="{BD298C08-7695-410D-B0A7-EF970B891A7C}" destId="{D7F21AD7-9527-49C0-84EF-4067B3242BC4}" srcOrd="0" destOrd="0" presId="urn:microsoft.com/office/officeart/2005/8/layout/pyramid2"/>
    <dgm:cxn modelId="{CA7B8374-BB07-4A77-BB77-CED1185EA260}" type="presParOf" srcId="{BD298C08-7695-410D-B0A7-EF970B891A7C}" destId="{019AF9ED-1179-4CC2-A945-6215AA06B767}" srcOrd="1" destOrd="0" presId="urn:microsoft.com/office/officeart/2005/8/layout/pyramid2"/>
    <dgm:cxn modelId="{D8C96296-8DEC-40F1-9BEB-CB028453E093}" type="presParOf" srcId="{019AF9ED-1179-4CC2-A945-6215AA06B767}" destId="{B67816EC-D5F0-45B4-94A3-129A6756E79C}" srcOrd="0" destOrd="0" presId="urn:microsoft.com/office/officeart/2005/8/layout/pyramid2"/>
    <dgm:cxn modelId="{8782ED00-4C9C-4192-A0D5-0C3AEC302EE4}" type="presParOf" srcId="{019AF9ED-1179-4CC2-A945-6215AA06B767}" destId="{189DBDC3-7B39-4C75-950D-93434F65CD6A}" srcOrd="1" destOrd="0" presId="urn:microsoft.com/office/officeart/2005/8/layout/pyramid2"/>
    <dgm:cxn modelId="{61D4C44A-0F59-4FFC-B101-E4723E3D6FB5}" type="presParOf" srcId="{019AF9ED-1179-4CC2-A945-6215AA06B767}" destId="{692076EF-7219-4EDA-A0AC-D5C544176970}" srcOrd="2" destOrd="0" presId="urn:microsoft.com/office/officeart/2005/8/layout/pyramid2"/>
    <dgm:cxn modelId="{A6D6CAEC-B98B-4B82-B747-8C11D4B9494E}" type="presParOf" srcId="{019AF9ED-1179-4CC2-A945-6215AA06B767}" destId="{01C171DD-A0E8-4705-973C-76A5929809D4}" srcOrd="3" destOrd="0" presId="urn:microsoft.com/office/officeart/2005/8/layout/pyramid2"/>
    <dgm:cxn modelId="{A86C6E8C-27F8-4754-A22E-CC16632D4EB7}" type="presParOf" srcId="{019AF9ED-1179-4CC2-A945-6215AA06B767}" destId="{78411696-0A00-4670-8099-1C829F209F2A}" srcOrd="4" destOrd="0" presId="urn:microsoft.com/office/officeart/2005/8/layout/pyramid2"/>
    <dgm:cxn modelId="{5C8917EB-043E-4A42-ADC9-BC2BDFBCF63E}" type="presParOf" srcId="{019AF9ED-1179-4CC2-A945-6215AA06B767}" destId="{8EF15E32-D818-441C-BDE6-2177E12E74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F21AD7-9527-49C0-84EF-4067B3242BC4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816EC-D5F0-45B4-94A3-129A6756E79C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 pitchFamily="34" charset="0"/>
              <a:cs typeface="Arial" pitchFamily="34" charset="0"/>
            </a:rPr>
            <a:t>CVE</a:t>
          </a:r>
          <a:endParaRPr lang="en-US" sz="4100" kern="1200" dirty="0">
            <a:latin typeface="Arial" pitchFamily="34" charset="0"/>
            <a:cs typeface="Arial" pitchFamily="34" charset="0"/>
          </a:endParaRPr>
        </a:p>
      </dsp:txBody>
      <dsp:txXfrm>
        <a:off x="2743199" y="408582"/>
        <a:ext cx="2641600" cy="962025"/>
      </dsp:txXfrm>
    </dsp:sp>
    <dsp:sp modelId="{692076EF-7219-4EDA-A0AC-D5C544176970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 pitchFamily="34" charset="0"/>
              <a:cs typeface="Arial" pitchFamily="34" charset="0"/>
            </a:rPr>
            <a:t>CWE</a:t>
          </a:r>
          <a:endParaRPr lang="en-US" sz="4100" kern="1200" dirty="0">
            <a:latin typeface="Arial" pitchFamily="34" charset="0"/>
            <a:cs typeface="Arial" pitchFamily="34" charset="0"/>
          </a:endParaRPr>
        </a:p>
      </dsp:txBody>
      <dsp:txXfrm>
        <a:off x="2743199" y="1490860"/>
        <a:ext cx="2641600" cy="962025"/>
      </dsp:txXfrm>
    </dsp:sp>
    <dsp:sp modelId="{78411696-0A00-4670-8099-1C829F209F2A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Arial" pitchFamily="34" charset="0"/>
              <a:cs typeface="Arial" pitchFamily="34" charset="0"/>
            </a:rPr>
            <a:t>CAPEC</a:t>
          </a:r>
          <a:endParaRPr lang="en-US" sz="4100" kern="1200" dirty="0">
            <a:latin typeface="Arial" pitchFamily="34" charset="0"/>
            <a:cs typeface="Arial" pitchFamily="34" charset="0"/>
          </a:endParaRPr>
        </a:p>
      </dsp:txBody>
      <dsp:txXfrm>
        <a:off x="2743199" y="2573139"/>
        <a:ext cx="2641600" cy="9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6" tIns="46784" rIns="93566" bIns="46784" numCol="1" anchor="t" anchorCtr="0" compatLnSpc="1">
            <a:prstTxWarp prst="textNoShape">
              <a:avLst/>
            </a:prstTxWarp>
          </a:bodyPr>
          <a:lstStyle>
            <a:lvl1pPr defTabSz="935721" eaLnBrk="0" hangingPunct="0">
              <a:defRPr sz="13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6" tIns="46784" rIns="93566" bIns="46784" numCol="1" anchor="t" anchorCtr="0" compatLnSpc="1">
            <a:prstTxWarp prst="textNoShape">
              <a:avLst/>
            </a:prstTxWarp>
          </a:bodyPr>
          <a:lstStyle>
            <a:lvl1pPr algn="r" defTabSz="935721" eaLnBrk="0" hangingPunct="0">
              <a:defRPr sz="13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6" tIns="46784" rIns="93566" bIns="4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6" tIns="46784" rIns="93566" bIns="46784" numCol="1" anchor="b" anchorCtr="0" compatLnSpc="1">
            <a:prstTxWarp prst="textNoShape">
              <a:avLst/>
            </a:prstTxWarp>
          </a:bodyPr>
          <a:lstStyle>
            <a:lvl1pPr defTabSz="935721" eaLnBrk="0" hangingPunct="0">
              <a:defRPr sz="13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6" tIns="46784" rIns="93566" bIns="46784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3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D83F549-02F4-480A-B86C-C99FE2E26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35AA0-4BA9-4373-BDDD-81EB90F5320E}" type="slidenum">
              <a:rPr lang="en-US" smtClean="0">
                <a:latin typeface="Times" pitchFamily="18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947"/>
            <a:fld id="{4943961A-8652-4BD0-9B06-D7869BFD96BB}" type="slidenum">
              <a:rPr lang="en-US" smtClean="0">
                <a:latin typeface="Times" pitchFamily="18" charset="0"/>
              </a:rPr>
              <a:pPr defTabSz="934947"/>
              <a:t>2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947"/>
            <a:fld id="{3F88AD9F-B388-496D-912F-ADAFF7EAEC19}" type="slidenum">
              <a:rPr lang="en-US" smtClean="0">
                <a:latin typeface="Times" pitchFamily="18" charset="0"/>
              </a:rPr>
              <a:pPr defTabSz="934947"/>
              <a:t>14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947"/>
            <a:fld id="{B525F3AB-7A11-426B-8D0B-F5340169B3B2}" type="slidenum">
              <a:rPr lang="en-US" smtClean="0">
                <a:latin typeface="Times" pitchFamily="18" charset="0"/>
              </a:rPr>
              <a:pPr defTabSz="934947"/>
              <a:t>25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947"/>
            <a:fld id="{23A1503C-35DE-4DAD-B89D-A84F1E212289}" type="slidenum">
              <a:rPr lang="en-US" smtClean="0">
                <a:latin typeface="Times" pitchFamily="18" charset="0"/>
              </a:rPr>
              <a:pPr defTabSz="934947"/>
              <a:t>26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514600"/>
            <a:ext cx="8839200" cy="26670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156797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600200"/>
            <a:ext cx="2209800" cy="35814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600200"/>
            <a:ext cx="6477000" cy="3581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156797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514600"/>
            <a:ext cx="4343400" cy="26670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343400" cy="26670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4582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14400"/>
            <a:ext cx="8458200" cy="4953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519863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cs typeface="+mn-cs"/>
              </a:defRPr>
            </a:lvl1pPr>
          </a:lstStyle>
          <a:p>
            <a:pPr>
              <a:defRPr/>
            </a:pPr>
            <a:fld id="{440DB461-ED12-4DD2-9718-05209372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838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838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4343400" cy="26670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2800" b="1" i="0">
                <a:latin typeface="Arial"/>
                <a:cs typeface="Arial"/>
              </a:defRPr>
            </a:lvl1pPr>
            <a:lvl2pPr>
              <a:buClr>
                <a:srgbClr val="156797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2000" b="0" i="0" baseline="0">
                <a:solidFill>
                  <a:schemeClr val="tx1"/>
                </a:solidFill>
                <a:latin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343400" cy="26670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2800" b="1" i="0">
                <a:latin typeface="Arial"/>
                <a:cs typeface="Arial"/>
              </a:defRPr>
            </a:lvl1pPr>
            <a:lvl2pPr>
              <a:buClr>
                <a:srgbClr val="156797"/>
              </a:buCl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2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257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65475"/>
            <a:ext cx="4040188" cy="2854325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24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1800"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257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65475"/>
            <a:ext cx="4041775" cy="2854325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24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1800"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1600" b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156797"/>
              </a:buClr>
              <a:buFont typeface="Arial"/>
              <a:buChar char="•"/>
              <a:defRPr sz="3200">
                <a:latin typeface="Arial"/>
                <a:cs typeface="Arial"/>
              </a:defRPr>
            </a:lvl1pPr>
            <a:lvl2pPr>
              <a:buClr>
                <a:srgbClr val="156797"/>
              </a:buClr>
              <a:buFont typeface="Wingdings" charset="2"/>
              <a:buChar char="§"/>
              <a:defRPr sz="2800" b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156797"/>
              </a:buClr>
              <a:buFont typeface="Wingdings" charset="2"/>
              <a:buChar char="§"/>
              <a:defRPr sz="2400" b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rgbClr val="156797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rgbClr val="156797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7451"/>
            <a:ext cx="3008313" cy="401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CG-title-image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 Bold"/>
          <a:ea typeface="ＭＳ Ｐゴシック" charset="-128"/>
          <a:cs typeface="Arial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  <a:cs typeface="Arial Bol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  <a:cs typeface="Arial Bol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  <a:cs typeface="Arial Bol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  <a:cs typeface="Arial Bol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CG-interior-image-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5"/>
          <p:cNvSpPr>
            <a:spLocks noGrp="1" noChangeArrowheads="1"/>
          </p:cNvSpPr>
          <p:nvPr/>
        </p:nvSpPr>
        <p:spPr bwMode="auto">
          <a:xfrm>
            <a:off x="60198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endParaRPr lang="en-US" sz="1000" b="1" dirty="0">
              <a:solidFill>
                <a:srgbClr val="156797"/>
              </a:solidFill>
              <a:latin typeface="Verdana" pitchFamily="34" charset="0"/>
            </a:endParaRPr>
          </a:p>
          <a:p>
            <a:pPr algn="r" eaLnBrk="0" hangingPunct="0">
              <a:defRPr/>
            </a:pPr>
            <a:fld id="{D463CCEF-4B56-4A81-A43A-8C25BE8011D1}" type="slidenum"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6797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6797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6797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6797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6797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5679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5679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5679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56797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4"/>
        <a:defRPr sz="1400" b="1">
          <a:solidFill>
            <a:schemeClr val="bg2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A6418"/>
        </a:buClr>
        <a:buFont typeface="Wingdings" pitchFamily="2" charset="2"/>
        <a:buChar char="§"/>
        <a:defRPr sz="1200" b="1">
          <a:solidFill>
            <a:schemeClr val="bg2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4A6418"/>
        </a:buClr>
        <a:buChar char="•"/>
        <a:defRPr sz="1200" b="1">
          <a:solidFill>
            <a:schemeClr val="bg2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4A6418"/>
        </a:buClr>
        <a:buFont typeface="Wingdings" pitchFamily="2" charset="2"/>
        <a:buChar char="ª"/>
        <a:defRPr sz="1200" b="1">
          <a:solidFill>
            <a:schemeClr val="bg2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8"/>
        <a:defRPr sz="1200" b="1">
          <a:solidFill>
            <a:schemeClr val="bg2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8"/>
        <a:defRPr sz="1600" b="1">
          <a:solidFill>
            <a:schemeClr val="bg2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8"/>
        <a:defRPr sz="1600" b="1">
          <a:solidFill>
            <a:schemeClr val="bg2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8"/>
        <a:defRPr sz="1600" b="1">
          <a:solidFill>
            <a:schemeClr val="bg2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4A6418"/>
        </a:buClr>
        <a:buFont typeface="Webdings" pitchFamily="18" charset="2"/>
        <a:buChar char="8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cg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Dusty.Wince@KnowledgeCG.com" TargetMode="External"/><Relationship Id="rId4" Type="http://schemas.openxmlformats.org/officeDocument/2006/relationships/hyperlink" Target="mailto:Ryan.stinson@knowledgecg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CG-title-image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itle 4"/>
          <p:cNvSpPr>
            <a:spLocks noGrp="1"/>
          </p:cNvSpPr>
          <p:nvPr>
            <p:ph type="ctrTitle"/>
          </p:nvPr>
        </p:nvSpPr>
        <p:spPr bwMode="auto">
          <a:xfrm>
            <a:off x="152400" y="2743200"/>
            <a:ext cx="88392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Threat-driven Software Development Planning: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Using CAPEC &amp; CWE to Improve SDLC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September 23,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Requirements Analysis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1066800"/>
            <a:ext cx="46275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" name="Rectangle 13"/>
          <p:cNvSpPr>
            <a:spLocks noChangeArrowheads="1"/>
          </p:cNvSpPr>
          <p:nvPr/>
        </p:nvSpPr>
        <p:spPr bwMode="auto">
          <a:xfrm>
            <a:off x="406400" y="2325688"/>
            <a:ext cx="8331200" cy="3635375"/>
          </a:xfrm>
          <a:prstGeom prst="rect">
            <a:avLst/>
          </a:prstGeom>
          <a:solidFill>
            <a:srgbClr val="EDE8C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7"/>
          <p:cNvSpPr>
            <a:spLocks noChangeArrowheads="1"/>
          </p:cNvSpPr>
          <p:nvPr/>
        </p:nvSpPr>
        <p:spPr bwMode="auto">
          <a:xfrm>
            <a:off x="647700" y="2470150"/>
            <a:ext cx="3554413" cy="293688"/>
          </a:xfrm>
          <a:prstGeom prst="rect">
            <a:avLst/>
          </a:prstGeom>
          <a:solidFill>
            <a:srgbClr val="091D5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Key Considerations</a:t>
            </a:r>
          </a:p>
        </p:txBody>
      </p:sp>
      <p:sp>
        <p:nvSpPr>
          <p:cNvPr id="147" name="Rectangle 9"/>
          <p:cNvSpPr>
            <a:spLocks noChangeArrowheads="1"/>
          </p:cNvSpPr>
          <p:nvPr/>
        </p:nvSpPr>
        <p:spPr bwMode="auto">
          <a:xfrm>
            <a:off x="4991100" y="2470150"/>
            <a:ext cx="3556000" cy="293688"/>
          </a:xfrm>
          <a:prstGeom prst="rect">
            <a:avLst/>
          </a:prstGeom>
          <a:solidFill>
            <a:srgbClr val="091D5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Security’s Role</a:t>
            </a:r>
          </a:p>
        </p:txBody>
      </p:sp>
      <p:sp>
        <p:nvSpPr>
          <p:cNvPr id="148" name="AutoShape 14"/>
          <p:cNvSpPr>
            <a:spLocks noChangeArrowheads="1"/>
          </p:cNvSpPr>
          <p:nvPr/>
        </p:nvSpPr>
        <p:spPr bwMode="auto">
          <a:xfrm>
            <a:off x="4322763" y="3895725"/>
            <a:ext cx="601662" cy="508000"/>
          </a:xfrm>
          <a:prstGeom prst="rightArrow">
            <a:avLst>
              <a:gd name="adj1" fmla="val 55370"/>
              <a:gd name="adj2" fmla="val 65201"/>
            </a:avLst>
          </a:prstGeom>
          <a:solidFill>
            <a:srgbClr val="091D5D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5"/>
          <p:cNvSpPr txBox="1">
            <a:spLocks noChangeArrowheads="1"/>
          </p:cNvSpPr>
          <p:nvPr/>
        </p:nvSpPr>
        <p:spPr bwMode="auto">
          <a:xfrm>
            <a:off x="650875" y="2820988"/>
            <a:ext cx="3552825" cy="29368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3429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Understand the threat environment and potential pitfalls (CAPEC/Top 25 CWE/OWASP)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Criticality Categorization (C/I/A)</a:t>
            </a:r>
            <a:endParaRPr lang="en-US" sz="1200" b="0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Security Requirements</a:t>
            </a:r>
            <a:r>
              <a:rPr lang="en-US" b="0" kern="0" dirty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: biggest challenge comes from interpreting the requirements within the context of the </a:t>
            </a: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architecture</a:t>
            </a:r>
            <a:endParaRPr lang="en-US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Review your agency’s policies, standards, and Enterprise Architecture to ensure proper alignment</a:t>
            </a:r>
            <a:endParaRPr lang="en-US" b="0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 Box 16"/>
          <p:cNvSpPr txBox="1">
            <a:spLocks noChangeArrowheads="1"/>
          </p:cNvSpPr>
          <p:nvPr/>
        </p:nvSpPr>
        <p:spPr bwMode="auto">
          <a:xfrm>
            <a:off x="4994275" y="2820988"/>
            <a:ext cx="3552825" cy="29368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3429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Conduct threat modeling prior to requirements phase (understand what threat scenarios you’re concerned about)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Providing enough interpretation and expertise in defining the proper security requirements (understanding the malicious mindset to prevent the mistakes</a:t>
            </a: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Injecting the proper security requirements within the context of the architecture</a:t>
            </a:r>
            <a:endParaRPr lang="en-US" b="0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Design Considerations</a:t>
            </a:r>
          </a:p>
        </p:txBody>
      </p:sp>
      <p:graphicFrame>
        <p:nvGraphicFramePr>
          <p:cNvPr id="526455" name="Group 119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7620000" cy="4724400"/>
        </p:xfrm>
        <a:graphic>
          <a:graphicData uri="http://schemas.openxmlformats.org/drawingml/2006/table">
            <a:tbl>
              <a:tblPr/>
              <a:tblGrid>
                <a:gridCol w="1853514"/>
                <a:gridCol w="5766486"/>
              </a:tblGrid>
              <a:tr h="23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Guidelines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 Validation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Don’t trust input; validate input: length, range, format and type; constrain, reject, sanitize 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Authentication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strong password policies; Don’t store credentials; Encrypt communication channels to secure authentication tokens; use HTTPs only with Forms cookies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Authorization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least privilege accounts; Consider granularity of access; Enforce separation of privileges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Configuration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least privileged service accounts; Don’t store credentials in plaintext; Use strong authentication and authorization on administrative interfaces; Don’t use the LSA; avoid storing sensitive information in the web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Sensitive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Don’t store secrets in software; Enforce separation of privileges; Encrypt sensitive data over the wire; Secure the 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Session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Partition site by anonymous, identified and authenticated; reduce the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timout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; avoid storing sensitive data in Session; Secure the 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Parameter Manipulation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Don’t trust fields the client can manipulate (Query string, Form fields, Cookie values, HTTP headers)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Exception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structured exception handling (try-catch); Only catch and wrap exceptions if the operation adds value/information; Don't reveal sensitive system or app info; Don't log private data (passwords ...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Cryptography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Don’t roll your own; XOR is not encryption;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RNGCryptoServiceProvider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for random numbers; Avoid key management (use DPAPI); Cycle your 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Auditing and Logging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identify malign or malicious behavior; know your baseline (what does good traffic look like); instrument to expose behavior that can be watched (the big mistake here is typically app instrumentation is completely missing)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44525"/>
            <a:ext cx="4343400" cy="10318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Development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5084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31763" y="1600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600" b="1" dirty="0">
                <a:solidFill>
                  <a:srgbClr val="156797"/>
                </a:solidFill>
                <a:latin typeface="Arial" charset="0"/>
              </a:rPr>
              <a:t>Identify Source Code to be Reviewed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131763" y="231775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Choose a threat path. Start with highest risk.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If critical processing modules identified, review those modules first.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Identify source code modules for components on the threat path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Identify source code for utility classes and functions used by modules on the threat path </a:t>
            </a: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152400" y="3276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600" b="1" dirty="0">
                <a:solidFill>
                  <a:srgbClr val="156797"/>
                </a:solidFill>
                <a:latin typeface="Arial" charset="0"/>
              </a:rPr>
              <a:t>Review code for known classes of problems</a:t>
            </a:r>
          </a:p>
        </p:txBody>
      </p:sp>
      <p:sp>
        <p:nvSpPr>
          <p:cNvPr id="14343" name="Rectangle 3"/>
          <p:cNvSpPr txBox="1">
            <a:spLocks noChangeArrowheads="1"/>
          </p:cNvSpPr>
          <p:nvPr/>
        </p:nvSpPr>
        <p:spPr bwMode="auto">
          <a:xfrm>
            <a:off x="152400" y="38100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Arbitrary code injection: buffer overflows and format string attacks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Race conditions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Inadequate privilege checking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Canonicalization issues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Error handling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Information leakage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Script injection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r>
              <a:rPr lang="en-US" sz="1400" b="1" dirty="0">
                <a:latin typeface="Arial" charset="0"/>
              </a:rPr>
              <a:t>Cryptographic implementation errors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4A6418"/>
              </a:buClr>
              <a:buFont typeface="Webdings" pitchFamily="18" charset="2"/>
              <a:buChar char="4"/>
            </a:pPr>
            <a:endParaRPr lang="en-US" sz="1400" b="1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32288" y="4572000"/>
            <a:ext cx="4191000" cy="1371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Code Review Toolkit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Source Code Analyzers provide developers with the ability to conduct unit testing for security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vulns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Examples: Fortify,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AppScan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Prexis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Rietveld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etc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Testing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889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406400" y="2325688"/>
            <a:ext cx="8331200" cy="3635375"/>
          </a:xfrm>
          <a:prstGeom prst="rect">
            <a:avLst/>
          </a:prstGeom>
          <a:solidFill>
            <a:srgbClr val="EDE8C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7700" y="2470150"/>
            <a:ext cx="3554413" cy="293688"/>
          </a:xfrm>
          <a:prstGeom prst="rect">
            <a:avLst/>
          </a:prstGeom>
          <a:solidFill>
            <a:srgbClr val="091D5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Key Considerations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991100" y="2470150"/>
            <a:ext cx="3556000" cy="293688"/>
          </a:xfrm>
          <a:prstGeom prst="rect">
            <a:avLst/>
          </a:prstGeom>
          <a:solidFill>
            <a:srgbClr val="091D5D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Security’s Role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322763" y="3895725"/>
            <a:ext cx="601662" cy="508000"/>
          </a:xfrm>
          <a:prstGeom prst="rightArrow">
            <a:avLst>
              <a:gd name="adj1" fmla="val 55370"/>
              <a:gd name="adj2" fmla="val 65201"/>
            </a:avLst>
          </a:prstGeom>
          <a:solidFill>
            <a:srgbClr val="091D5D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50875" y="2820988"/>
            <a:ext cx="3552825" cy="29368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3429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Choose a comprehensive approach to include all components: </a:t>
            </a:r>
          </a:p>
          <a:p>
            <a:pPr marL="57150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Web App Pen. Testing</a:t>
            </a:r>
          </a:p>
          <a:p>
            <a:pPr marL="57150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Infrastructure Pen. Testing</a:t>
            </a:r>
          </a:p>
          <a:p>
            <a:pPr marL="571500" lvl="1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SOA Application Pen Testing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Testing should occur as early as possible to provide time for remediation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Make sure the rules are established for the testing (put a Rules of Engagement in place)</a:t>
            </a:r>
            <a:endParaRPr lang="en-US" b="0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0" kern="0" dirty="0" smtClean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b="0" kern="0" dirty="0" smtClean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994275" y="2820988"/>
            <a:ext cx="3552825" cy="29368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342900" indent="-1143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Simulation of threat vectors and attack scenarios identified during threat modeling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Identification of attacks that could compromise the system or data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Documentation of the vulnerabilities and risks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0" kern="0" dirty="0" smtClean="0">
                <a:solidFill>
                  <a:srgbClr val="091D5D"/>
                </a:solidFill>
                <a:latin typeface="Arial" pitchFamily="34" charset="0"/>
                <a:cs typeface="Arial" pitchFamily="34" charset="0"/>
              </a:rPr>
              <a:t>Providing recommendations to support remediation</a:t>
            </a:r>
            <a:endParaRPr lang="en-US" b="0" kern="0" dirty="0">
              <a:solidFill>
                <a:srgbClr val="091D5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7700" y="2895600"/>
            <a:ext cx="7772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000" b="1">
                <a:solidFill>
                  <a:srgbClr val="156797"/>
                </a:solidFill>
                <a:latin typeface="Verdana" pitchFamily="34" charset="0"/>
              </a:rPr>
              <a:t>Penetration Testing: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000" b="1">
                <a:solidFill>
                  <a:srgbClr val="156797"/>
                </a:solidFill>
                <a:latin typeface="Verdana" pitchFamily="34" charset="0"/>
              </a:rPr>
              <a:t>Real-World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Overview: Application Penetration Test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090738"/>
            <a:ext cx="4249738" cy="31670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4-tier J2EE Internet-facing Web Application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Apache JBOSS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Windows Server 2008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MS SQL Server 2008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Contains highly sensitive information related to personally identifiablee information (PII)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Development timeframe was 6 months start to finish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Leveraged a COTS product as the core with custom development to meet the agency’s functional requirements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4950" y="1862138"/>
            <a:ext cx="2616200" cy="241300"/>
          </a:xfrm>
          <a:prstGeom prst="rect">
            <a:avLst/>
          </a:prstGeom>
          <a:solidFill>
            <a:srgbClr val="091D5D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System Information</a:t>
            </a:r>
            <a:endParaRPr lang="nl-NL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38675" y="2092325"/>
            <a:ext cx="4249738" cy="316706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Provide security subject matter expertise to support all phases of the SDLC and integrate into the development project plan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Obtain an Authorization to Operate (ATO) for the new system as required under FISMA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Ensure risks are identified as early in the SDLC as possible to minimize the cost of potential vulnerabilities later in the SDLC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Conduct final Security Assessment using Application Penetration Testing techniques and infrastructure vulnerability assessment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45025" y="1863725"/>
            <a:ext cx="2616200" cy="241300"/>
          </a:xfrm>
          <a:prstGeom prst="rect">
            <a:avLst/>
          </a:prstGeom>
          <a:solidFill>
            <a:srgbClr val="091D5D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Our Objectives</a:t>
            </a:r>
            <a:endParaRPr lang="nl-NL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9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Threat Modeling: Client-specific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7471"/>
            <a:ext cx="8153400" cy="493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Anatomy of an attack</a:t>
            </a: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gray">
          <a:xfrm>
            <a:off x="304800" y="1371600"/>
            <a:ext cx="8458200" cy="442118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19461" name="AutoShape 3"/>
          <p:cNvSpPr>
            <a:spLocks noChangeArrowheads="1"/>
          </p:cNvSpPr>
          <p:nvPr/>
        </p:nvSpPr>
        <p:spPr bwMode="gray">
          <a:xfrm>
            <a:off x="501242" y="1457325"/>
            <a:ext cx="1784758" cy="711745"/>
          </a:xfrm>
          <a:prstGeom prst="homePlate">
            <a:avLst>
              <a:gd name="adj" fmla="val 25074"/>
            </a:avLst>
          </a:prstGeom>
          <a:solidFill>
            <a:srgbClr val="15679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82550" tIns="41275" rIns="82550" bIns="41275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Open Source Intel</a:t>
            </a:r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gray">
          <a:xfrm>
            <a:off x="2179040" y="1447800"/>
            <a:ext cx="1707160" cy="711745"/>
          </a:xfrm>
          <a:prstGeom prst="chevron">
            <a:avLst>
              <a:gd name="adj" fmla="val 23846"/>
            </a:avLst>
          </a:prstGeom>
          <a:solidFill>
            <a:srgbClr val="15679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82550" tIns="41275" rIns="82550" bIns="41275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Public Accessibility</a:t>
            </a:r>
          </a:p>
        </p:txBody>
      </p:sp>
      <p:sp>
        <p:nvSpPr>
          <p:cNvPr id="19463" name="AutoShape 5"/>
          <p:cNvSpPr>
            <a:spLocks noChangeArrowheads="1"/>
          </p:cNvSpPr>
          <p:nvPr/>
        </p:nvSpPr>
        <p:spPr bwMode="gray">
          <a:xfrm>
            <a:off x="3780639" y="1447800"/>
            <a:ext cx="1629561" cy="711745"/>
          </a:xfrm>
          <a:prstGeom prst="chevron">
            <a:avLst>
              <a:gd name="adj" fmla="val 23871"/>
            </a:avLst>
          </a:prstGeom>
          <a:solidFill>
            <a:srgbClr val="15679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82550" tIns="41275" rIns="82550" bIns="41275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Privilege Escalation</a:t>
            </a:r>
          </a:p>
        </p:txBody>
      </p:sp>
      <p:sp>
        <p:nvSpPr>
          <p:cNvPr id="19464" name="AutoShape 6"/>
          <p:cNvSpPr>
            <a:spLocks noChangeArrowheads="1"/>
          </p:cNvSpPr>
          <p:nvPr/>
        </p:nvSpPr>
        <p:spPr bwMode="gray">
          <a:xfrm>
            <a:off x="5304639" y="1447800"/>
            <a:ext cx="1629561" cy="711745"/>
          </a:xfrm>
          <a:prstGeom prst="chevron">
            <a:avLst>
              <a:gd name="adj" fmla="val 23849"/>
            </a:avLst>
          </a:prstGeom>
          <a:solidFill>
            <a:srgbClr val="15679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82550" tIns="41275" rIns="82550" bIns="41275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Data-centric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Exploitation</a:t>
            </a: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black">
          <a:xfrm>
            <a:off x="442083" y="2416547"/>
            <a:ext cx="2072518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/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r>
              <a:rPr lang="en-US" sz="1200" u="sng" dirty="0">
                <a:latin typeface="Arial" charset="0"/>
              </a:rPr>
              <a:t>Identification of potential client-side targets</a:t>
            </a:r>
          </a:p>
          <a:p>
            <a:pPr marL="341312" lvl="1" indent="-171450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Spear phishing preparation</a:t>
            </a:r>
          </a:p>
          <a:p>
            <a:pPr marL="341312" lvl="1" indent="-171450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Review of social network profiles</a:t>
            </a:r>
          </a:p>
          <a:p>
            <a:pPr marL="341312" lvl="1" indent="-171450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Email address harvesting</a:t>
            </a:r>
          </a:p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r>
              <a:rPr lang="en-US" sz="1200" u="sng" dirty="0">
                <a:latin typeface="Arial" charset="0"/>
              </a:rPr>
              <a:t>Identification of publicly accessible services</a:t>
            </a:r>
          </a:p>
          <a:p>
            <a:pPr marL="282575" lvl="1" indent="-112713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Service fingerprinting</a:t>
            </a:r>
          </a:p>
          <a:p>
            <a:pPr marL="282575" lvl="1" indent="-112713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Public vulnerability research</a:t>
            </a:r>
          </a:p>
          <a:p>
            <a:pPr marL="282575" lvl="1" indent="-112713">
              <a:spcAft>
                <a:spcPct val="200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Network profiling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black">
          <a:xfrm>
            <a:off x="2258037" y="2431109"/>
            <a:ext cx="1551963" cy="25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0" rIns="45720" bIns="0">
            <a:spAutoFit/>
          </a:bodyPr>
          <a:lstStyle/>
          <a:p>
            <a:pPr marL="227012" indent="-171450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Development environment exploitation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Application layer vulnerabilities 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VPN password guessing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Malicious authorized users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</a:rPr>
              <a:t>Authorized client compromise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black">
          <a:xfrm>
            <a:off x="3783435" y="2496329"/>
            <a:ext cx="1474365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Exploitation of internal vulnerabilities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Network spidering</a:t>
            </a:r>
          </a:p>
          <a:p>
            <a:pPr marL="228600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Expand access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black">
          <a:xfrm>
            <a:off x="5229837" y="2441223"/>
            <a:ext cx="1551963" cy="2376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292100" indent="-174625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Database exploitation</a:t>
            </a:r>
          </a:p>
          <a:p>
            <a:pPr marL="292100" indent="-174625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Credential Intercept</a:t>
            </a:r>
          </a:p>
          <a:p>
            <a:pPr marL="292100" indent="-174625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Man-in-the-middle attacks</a:t>
            </a:r>
          </a:p>
          <a:p>
            <a:pPr marL="292100" indent="-174625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Mainframe attacks</a:t>
            </a:r>
          </a:p>
          <a:p>
            <a:pPr marL="292100" indent="-174625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Credential Reuse</a:t>
            </a:r>
          </a:p>
        </p:txBody>
      </p:sp>
      <p:sp>
        <p:nvSpPr>
          <p:cNvPr id="19469" name="Line 26"/>
          <p:cNvSpPr>
            <a:spLocks noChangeShapeType="1"/>
          </p:cNvSpPr>
          <p:nvPr/>
        </p:nvSpPr>
        <p:spPr bwMode="gray">
          <a:xfrm>
            <a:off x="2286000" y="2432771"/>
            <a:ext cx="0" cy="29742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19470" name="Line 27"/>
          <p:cNvSpPr>
            <a:spLocks noChangeShapeType="1"/>
          </p:cNvSpPr>
          <p:nvPr/>
        </p:nvSpPr>
        <p:spPr bwMode="gray">
          <a:xfrm>
            <a:off x="3810000" y="2432771"/>
            <a:ext cx="0" cy="29742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19471" name="Line 28"/>
          <p:cNvSpPr>
            <a:spLocks noChangeShapeType="1"/>
          </p:cNvSpPr>
          <p:nvPr/>
        </p:nvSpPr>
        <p:spPr bwMode="gray">
          <a:xfrm>
            <a:off x="5257800" y="2432771"/>
            <a:ext cx="0" cy="29742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19472" name="AutoShape 6"/>
          <p:cNvSpPr>
            <a:spLocks noChangeArrowheads="1"/>
          </p:cNvSpPr>
          <p:nvPr/>
        </p:nvSpPr>
        <p:spPr bwMode="gray">
          <a:xfrm>
            <a:off x="6828639" y="1447800"/>
            <a:ext cx="1629561" cy="711745"/>
          </a:xfrm>
          <a:prstGeom prst="chevron">
            <a:avLst>
              <a:gd name="adj" fmla="val 23849"/>
            </a:avLst>
          </a:prstGeom>
          <a:solidFill>
            <a:srgbClr val="15679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82550" tIns="41275" rIns="82550" bIns="41275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Data Exfiltration</a:t>
            </a:r>
          </a:p>
        </p:txBody>
      </p:sp>
      <p:sp>
        <p:nvSpPr>
          <p:cNvPr id="19473" name="Line 27"/>
          <p:cNvSpPr>
            <a:spLocks noChangeShapeType="1"/>
          </p:cNvSpPr>
          <p:nvPr/>
        </p:nvSpPr>
        <p:spPr bwMode="gray">
          <a:xfrm>
            <a:off x="6781800" y="2407371"/>
            <a:ext cx="0" cy="29742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45720" rIns="45720" anchor="ctr"/>
          <a:lstStyle/>
          <a:p>
            <a:endParaRPr lang="en-US"/>
          </a:p>
        </p:txBody>
      </p:sp>
      <p:sp>
        <p:nvSpPr>
          <p:cNvPr id="19474" name="Rectangle 10"/>
          <p:cNvSpPr>
            <a:spLocks noChangeArrowheads="1"/>
          </p:cNvSpPr>
          <p:nvPr/>
        </p:nvSpPr>
        <p:spPr bwMode="black">
          <a:xfrm>
            <a:off x="6749642" y="2497005"/>
            <a:ext cx="1784758" cy="1188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173038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Data harvesting</a:t>
            </a:r>
          </a:p>
          <a:p>
            <a:pPr marL="173038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Removal of data from the interior network</a:t>
            </a:r>
          </a:p>
          <a:p>
            <a:pPr marL="173038" indent="-173038">
              <a:spcBef>
                <a:spcPct val="300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1200">
                <a:latin typeface="Arial" charset="0"/>
              </a:rPr>
              <a:t>Transmit externally via SMTP, HTTPS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Input Validation: Proper handling of user input?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5525492"/>
          <a:ext cx="4390748" cy="875308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CWE-209: Information Exposure Through an Error Message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 152: Injection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sp>
        <p:nvSpPr>
          <p:cNvPr id="21518" name="Rectangle 1"/>
          <p:cNvSpPr>
            <a:spLocks noChangeArrowheads="1"/>
          </p:cNvSpPr>
          <p:nvPr/>
        </p:nvSpPr>
        <p:spPr bwMode="auto">
          <a:xfrm>
            <a:off x="381000" y="1458913"/>
            <a:ext cx="624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What if I inject      </a:t>
            </a:r>
            <a:r>
              <a:rPr lang="en-US" sz="1800" i="1">
                <a:latin typeface="Arial" charset="0"/>
              </a:rPr>
              <a:t>"</a:t>
            </a:r>
            <a:r>
              <a:rPr lang="en-US" sz="1800" i="1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1800" i="1">
                <a:latin typeface="Arial" charset="0"/>
              </a:rPr>
              <a:t>" or 1=1;--  </a:t>
            </a:r>
            <a:r>
              <a:rPr lang="en-US" sz="1800">
                <a:latin typeface="Arial" charset="0"/>
              </a:rPr>
              <a:t>into the “Search” box…</a:t>
            </a:r>
            <a:endParaRPr lang="en-US" sz="1800" i="1">
              <a:latin typeface="Arial" charset="0"/>
            </a:endParaRPr>
          </a:p>
        </p:txBody>
      </p: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75" y="1905000"/>
            <a:ext cx="4549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0" name="Rectangle 5"/>
          <p:cNvSpPr>
            <a:spLocks noChangeArrowheads="1"/>
          </p:cNvSpPr>
          <p:nvPr/>
        </p:nvSpPr>
        <p:spPr bwMode="auto">
          <a:xfrm>
            <a:off x="533400" y="4210050"/>
            <a:ext cx="845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Arial" charset="0"/>
              </a:rPr>
              <a:t>Something isn’t right…looks like insufficient scrubbing of my input and definitely wasn’t expecting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5715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Error Handling: Too Much Information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10668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Building on the last step…we’re getting SQL fragments.  Sign of a SQL Injection…</a:t>
            </a:r>
            <a:endParaRPr lang="en-US" sz="1800" i="1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00852" y="5525492"/>
          <a:ext cx="4390748" cy="875308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CWE-209: Information Exposure Through an Error Message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CAPEC 66: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SQL Injection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sp>
        <p:nvSpPr>
          <p:cNvPr id="22547" name="Rectangle 1"/>
          <p:cNvSpPr>
            <a:spLocks noChangeArrowheads="1"/>
          </p:cNvSpPr>
          <p:nvPr/>
        </p:nvSpPr>
        <p:spPr bwMode="auto">
          <a:xfrm>
            <a:off x="685800" y="2163763"/>
            <a:ext cx="5791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Agenda</a:t>
            </a:r>
          </a:p>
        </p:txBody>
      </p:sp>
      <p:graphicFrame>
        <p:nvGraphicFramePr>
          <p:cNvPr id="4" name="Group 143"/>
          <p:cNvGraphicFramePr>
            <a:graphicFrameLocks noGrp="1"/>
          </p:cNvGraphicFramePr>
          <p:nvPr/>
        </p:nvGraphicFramePr>
        <p:xfrm>
          <a:off x="838200" y="1905000"/>
          <a:ext cx="7467600" cy="3039429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58578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Introductions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Common Attack Pattern Enumeration and Classification (CAPEC)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Common Weakness Enumeration (CWE)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Penetration Testing: Real-world Examples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Open Q&amp;A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SQL Injection: Can I get to the data?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188" y="1579563"/>
            <a:ext cx="4708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14850" y="5105400"/>
          <a:ext cx="4390748" cy="1038503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CWE-89: Improper Neutralization of Special Elements used in an SQL Command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CAPEC-109: Object Relational Mapping Injection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sp>
        <p:nvSpPr>
          <p:cNvPr id="23567" name="Rectangle 5"/>
          <p:cNvSpPr>
            <a:spLocks noChangeArrowheads="1"/>
          </p:cNvSpPr>
          <p:nvPr/>
        </p:nvSpPr>
        <p:spPr bwMode="auto">
          <a:xfrm>
            <a:off x="371475" y="1143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Let’s test how far I can get with this SQL Injection and test the limits…</a:t>
            </a:r>
            <a:endParaRPr lang="en-US" sz="1800" i="1">
              <a:latin typeface="Arial" charset="0"/>
            </a:endParaRPr>
          </a:p>
        </p:txBody>
      </p:sp>
      <p:sp>
        <p:nvSpPr>
          <p:cNvPr id="23568" name="Rectangle 6"/>
          <p:cNvSpPr>
            <a:spLocks noChangeArrowheads="1"/>
          </p:cNvSpPr>
          <p:nvPr/>
        </p:nvSpPr>
        <p:spPr bwMode="auto">
          <a:xfrm>
            <a:off x="5334000" y="2465388"/>
            <a:ext cx="2676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Simple test against SQL Server to pull the server information.  </a:t>
            </a:r>
            <a:endParaRPr lang="en-US" sz="1100" i="1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52400" y="1579563"/>
            <a:ext cx="4114800" cy="46688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 eaLnBrk="0" hangingPunct="0">
              <a:buFont typeface="Arial" pitchFamily="34" charset="0"/>
              <a:buChar char="•"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Couple things here...the application logic from the search box kept interpreting spaces as separate search terms.</a:t>
            </a:r>
          </a:p>
          <a:p>
            <a:pPr marL="115888" indent="-115888" eaLnBrk="0" hangingPunct="0">
              <a:buFont typeface="Arial" pitchFamily="34" charset="0"/>
              <a:buChar char="•"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pull this off we had to create a SQL query with no spaces in it…</a:t>
            </a:r>
          </a:p>
          <a:p>
            <a:pPr marL="115888" indent="-115888" eaLnBrk="0" hangingPunct="0">
              <a:buFont typeface="Arial" pitchFamily="34" charset="0"/>
              <a:buChar char="•"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How’d I accomplish that…I used SQL comment characters 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/**/</a:t>
            </a:r>
          </a:p>
          <a:p>
            <a:pPr eaLnBrk="0" hangingPunct="0">
              <a:defRPr/>
            </a:pP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Here’s the injection string…</a:t>
            </a:r>
          </a:p>
          <a:p>
            <a:pPr eaLnBrk="0" hangingPunct="0">
              <a:defRPr/>
            </a:pP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'UNION/**/ALL/**/SELECT/**/1,36,@@version,'1','1','1',1,'1';--</a:t>
            </a:r>
            <a:br>
              <a:rPr lang="en-US" sz="1200" b="1" i="1" dirty="0">
                <a:latin typeface="Arial" pitchFamily="34" charset="0"/>
                <a:cs typeface="Arial" pitchFamily="34" charset="0"/>
              </a:rPr>
            </a:b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200" b="1" i="1" dirty="0">
                <a:latin typeface="Arial" pitchFamily="34" charset="0"/>
                <a:cs typeface="Arial" pitchFamily="34" charset="0"/>
              </a:rPr>
              <a:t>Look mom…no spaces!</a:t>
            </a:r>
          </a:p>
          <a:p>
            <a:pPr eaLnBrk="0" hangingPunct="0">
              <a:defRPr/>
            </a:pP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marL="115888" indent="-115888" eaLnBrk="0" hangingPunct="0">
              <a:buFont typeface="Arial" pitchFamily="34" charset="0"/>
              <a:buChar char="•"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In fairness, they used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PreparedStatements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which means…variables passed as arguments to prepared statements will automatically be escaped by the JDBC driver.</a:t>
            </a:r>
          </a:p>
          <a:p>
            <a:pPr marL="115888" indent="-115888" eaLnBrk="0" hangingPunct="0">
              <a:buFont typeface="Arial" pitchFamily="34" charset="0"/>
              <a:buChar char="•"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However, all queries should be parameterized and not passed directly to the query which is why this was possible:</a:t>
            </a:r>
          </a:p>
          <a:p>
            <a:pPr eaLnBrk="0" hangingPunct="0">
              <a:defRPr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200" i="1" dirty="0" err="1">
                <a:latin typeface="Times"/>
                <a:cs typeface="+mn-cs"/>
              </a:rPr>
              <a:t>PreparedStatement</a:t>
            </a:r>
            <a:r>
              <a:rPr lang="en-US" sz="1200" i="1" dirty="0">
                <a:latin typeface="Times"/>
                <a:cs typeface="+mn-cs"/>
              </a:rPr>
              <a:t> </a:t>
            </a:r>
            <a:r>
              <a:rPr lang="en-US" sz="1200" i="1" dirty="0" err="1">
                <a:latin typeface="Times"/>
                <a:cs typeface="+mn-cs"/>
              </a:rPr>
              <a:t>prepStmt</a:t>
            </a:r>
            <a:r>
              <a:rPr lang="en-US" sz="1200" i="1" dirty="0">
                <a:latin typeface="Times"/>
                <a:cs typeface="+mn-cs"/>
              </a:rPr>
              <a:t> = </a:t>
            </a:r>
            <a:r>
              <a:rPr lang="en-US" sz="1200" i="1" dirty="0" err="1">
                <a:latin typeface="Times"/>
                <a:cs typeface="+mn-cs"/>
              </a:rPr>
              <a:t>con.prepareStatement</a:t>
            </a:r>
            <a:r>
              <a:rPr lang="en-US" sz="1200" i="1" dirty="0">
                <a:latin typeface="Times"/>
                <a:cs typeface="+mn-cs"/>
              </a:rPr>
              <a:t>("SELECT * FROM user WHERE </a:t>
            </a:r>
            <a:r>
              <a:rPr lang="en-US" sz="1200" i="1" dirty="0" err="1">
                <a:latin typeface="Times"/>
                <a:cs typeface="+mn-cs"/>
              </a:rPr>
              <a:t>userId</a:t>
            </a:r>
            <a:r>
              <a:rPr lang="en-US" sz="1200" i="1" dirty="0">
                <a:latin typeface="Times"/>
                <a:cs typeface="+mn-cs"/>
              </a:rPr>
              <a:t> = '+</a:t>
            </a:r>
            <a:r>
              <a:rPr lang="en-US" sz="1200" i="1" dirty="0" err="1">
                <a:latin typeface="Times"/>
                <a:cs typeface="+mn-cs"/>
              </a:rPr>
              <a:t>strUserName</a:t>
            </a:r>
            <a:r>
              <a:rPr lang="en-US" sz="1200" i="1" dirty="0">
                <a:latin typeface="Times"/>
                <a:cs typeface="+mn-cs"/>
              </a:rPr>
              <a:t>+'");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Full Compromise: There goes my data…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1524000"/>
            <a:ext cx="922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The injection string…</a:t>
            </a:r>
            <a:r>
              <a:rPr lang="en-US" sz="1200" b="1">
                <a:latin typeface="Arial" charset="0"/>
              </a:rPr>
              <a:t>'UNION/**/ALL/**/SELECT/**/1, ssn, ssn,null,null, first_name,1,null/**/FROM/**/peoples_PII;--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2212975"/>
            <a:ext cx="5895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2590800" y="2619375"/>
            <a:ext cx="838200" cy="276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" y="3116263"/>
            <a:ext cx="8610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Here’s Johnny!!!   We used test data to simulate the SSN.  </a:t>
            </a:r>
            <a:endParaRPr lang="en-US" sz="1200" b="1">
              <a:latin typeface="Arial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28600" y="3429000"/>
            <a:ext cx="5051425" cy="1905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In the end, I want to make off with the information and all I had to do was dump it to the “Search” results page and I’m home free…</a:t>
            </a: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Went right through an HTTPS port without even being seen…every firewall has those ports open (although an application firewall </a:t>
            </a:r>
            <a:r>
              <a:rPr lang="en-US" sz="1600" dirty="0" smtClean="0">
                <a:latin typeface="Arial" charset="0"/>
              </a:rPr>
              <a:t>may </a:t>
            </a:r>
            <a:r>
              <a:rPr lang="en-US" sz="1600" dirty="0">
                <a:latin typeface="Arial" charset="0"/>
              </a:rPr>
              <a:t>have caught this)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410200"/>
          <a:ext cx="4390748" cy="1038503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CWE-89: Improper Neutralization of Special Elements used in an SQL Command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CAPEC-109: Object Relational Mapping Injection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Access Control: How deep do I go?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5181600"/>
          <a:ext cx="4390748" cy="875308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CWE-732: Incorrect Permission Assignment for Critical Resource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CAPEC-122: Exploitation of Authorization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1475" y="1447800"/>
            <a:ext cx="8534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Building on the last step I know a couple of things: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“Search” box is available without authentication yet I still have access to SQL Server system tables…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Indication the access control model is broken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This function should not have read/write/update/delete access to any tables outside of the table it needs and even then should only be read access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Common mistake is to think hackers will never get that far back to even touch the database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Local File Inclusion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5257800"/>
          <a:ext cx="4648202" cy="972726"/>
        </p:xfrm>
        <a:graphic>
          <a:graphicData uri="http://schemas.openxmlformats.org/drawingml/2006/table">
            <a:tbl>
              <a:tblPr/>
              <a:tblGrid>
                <a:gridCol w="2324101"/>
                <a:gridCol w="2324101"/>
              </a:tblGrid>
              <a:tr h="389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424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CWE-98: Improper Control of Filename for Include</a:t>
                      </a:r>
                      <a:endParaRPr kumimoji="0" lang="nl-NL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CAPEC-48: Passing Local Filenames to Functions that Expect a URL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pic>
        <p:nvPicPr>
          <p:cNvPr id="25614" name="Picture 8" descr="LF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71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Clear-text Passwords: But it’s only on my internal network…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5334000"/>
          <a:ext cx="4390748" cy="712113"/>
        </p:xfrm>
        <a:graphic>
          <a:graphicData uri="http://schemas.openxmlformats.org/drawingml/2006/table">
            <a:tbl>
              <a:tblPr/>
              <a:tblGrid>
                <a:gridCol w="2195374"/>
                <a:gridCol w="2195374"/>
              </a:tblGrid>
              <a:tr h="29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CWE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CAPEC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</a:tr>
              <a:tr h="213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CWE-311: Missing Encryption of Sensitive Information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CAPEC-118: Data Leakage Attacks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</a:tr>
            </a:tbl>
          </a:graphicData>
        </a:graphic>
      </p:graphicFrame>
      <p:pic>
        <p:nvPicPr>
          <p:cNvPr id="266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2474913"/>
            <a:ext cx="5581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9" name="Rectangle 6"/>
          <p:cNvSpPr>
            <a:spLocks noChangeArrowheads="1"/>
          </p:cNvSpPr>
          <p:nvPr/>
        </p:nvSpPr>
        <p:spPr bwMode="auto">
          <a:xfrm>
            <a:off x="381000" y="1371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Looks like we can traverse to the web.xml and pull out cleartext passwords…</a:t>
            </a:r>
            <a:endParaRPr lang="en-US" sz="1800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914400" y="1524000"/>
            <a:ext cx="7391400" cy="3657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 smtClean="0">
                <a:latin typeface="Arial" charset="0"/>
              </a:rPr>
              <a:t>Difficult to predict, in advance, </a:t>
            </a:r>
            <a:r>
              <a:rPr lang="en-US" sz="1600" dirty="0">
                <a:latin typeface="Arial" charset="0"/>
              </a:rPr>
              <a:t>every possible permutation of a vulnerability</a:t>
            </a: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 smtClean="0">
                <a:latin typeface="Arial" charset="0"/>
              </a:rPr>
              <a:t>Exploitation scenarios are possible </a:t>
            </a:r>
            <a:r>
              <a:rPr lang="en-US" sz="1600" dirty="0">
                <a:latin typeface="Arial" charset="0"/>
              </a:rPr>
              <a:t>due to multiple vulnerabilities tied together</a:t>
            </a: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There was clear intent to implement security but somewhere in the middle…things got </a:t>
            </a:r>
            <a:r>
              <a:rPr lang="en-US" sz="1600" dirty="0" smtClean="0">
                <a:latin typeface="Arial" charset="0"/>
              </a:rPr>
              <a:t>“lost </a:t>
            </a:r>
            <a:r>
              <a:rPr lang="en-US" sz="1600" dirty="0">
                <a:latin typeface="Arial" charset="0"/>
              </a:rPr>
              <a:t>in </a:t>
            </a:r>
            <a:r>
              <a:rPr lang="en-US" sz="1600" dirty="0" smtClean="0">
                <a:latin typeface="Arial" charset="0"/>
              </a:rPr>
              <a:t>translation</a:t>
            </a:r>
            <a:r>
              <a:rPr lang="en-US" sz="1600" dirty="0">
                <a:latin typeface="Arial" charset="0"/>
              </a:rPr>
              <a:t>” between security and the development team</a:t>
            </a:r>
          </a:p>
          <a:p>
            <a:pPr marL="115888" indent="-115888" eaLnBrk="0" hangingPunct="0">
              <a:buFont typeface="Arial" charset="0"/>
              <a:buChar char="•"/>
            </a:pPr>
            <a:r>
              <a:rPr lang="en-US" sz="1600" dirty="0">
                <a:latin typeface="Arial" charset="0"/>
              </a:rPr>
              <a:t>Where do we go from here…</a:t>
            </a:r>
          </a:p>
          <a:p>
            <a:pPr marL="742950" lvl="1" indent="-285750" eaLnBrk="0" hangingPunct="0">
              <a:buFont typeface="Wingdings" pitchFamily="2" charset="2"/>
              <a:buChar char="Ø"/>
            </a:pPr>
            <a:r>
              <a:rPr lang="en-US" sz="1600" dirty="0">
                <a:latin typeface="Arial" charset="0"/>
              </a:rPr>
              <a:t>Better education to help developers </a:t>
            </a:r>
            <a:r>
              <a:rPr lang="en-US" sz="1600" dirty="0" smtClean="0">
                <a:latin typeface="Arial" charset="0"/>
              </a:rPr>
              <a:t>understand </a:t>
            </a:r>
            <a:r>
              <a:rPr lang="en-US" sz="1600" dirty="0">
                <a:latin typeface="Arial" charset="0"/>
              </a:rPr>
              <a:t>the potential threat scenarios and attack paths and have the “hacker mindset”</a:t>
            </a:r>
          </a:p>
          <a:p>
            <a:pPr marL="742950" lvl="1" indent="-285750" eaLnBrk="0" hangingPunct="0">
              <a:buFont typeface="Wingdings" pitchFamily="2" charset="2"/>
              <a:buChar char="Ø"/>
            </a:pPr>
            <a:r>
              <a:rPr lang="en-US" sz="1600" dirty="0">
                <a:latin typeface="Arial" charset="0"/>
              </a:rPr>
              <a:t>Application security continues to evolve with the technology but the general principles remain the same</a:t>
            </a:r>
          </a:p>
          <a:p>
            <a:pPr marL="742950" lvl="1" indent="-285750" eaLnBrk="0" hangingPunct="0">
              <a:buFont typeface="Wingdings" pitchFamily="2" charset="2"/>
              <a:buChar char="Ø"/>
            </a:pPr>
            <a:r>
              <a:rPr lang="en-US" sz="1600" dirty="0">
                <a:latin typeface="Arial" charset="0"/>
              </a:rPr>
              <a:t>We (security and IT) must continually work together and improve our processes and technologies to mitigate these risks (I promise security is not there to be a complete PITA…)</a:t>
            </a:r>
          </a:p>
          <a:p>
            <a:pPr marL="742950" lvl="1" indent="-285750" eaLnBrk="0" hangingPunct="0">
              <a:buFont typeface="Wingdings" pitchFamily="2" charset="2"/>
              <a:buChar char="Ø"/>
            </a:pPr>
            <a:endParaRPr lang="en-US" sz="1600" dirty="0">
              <a:latin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Lessons Learned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00400"/>
            <a:ext cx="2971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Knowledge Consulting Group (KCG)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11710 Plaza America Dr., Ste 520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Reston, VA  20190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sz="1000" dirty="0" smtClean="0">
                <a:latin typeface="Arial" charset="0"/>
                <a:cs typeface="Arial" charset="0"/>
              </a:rPr>
              <a:t>Voice:  703.467.2000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en-US" sz="1000" dirty="0" smtClean="0">
                <a:latin typeface="Arial" charset="0"/>
                <a:cs typeface="Arial" charset="0"/>
                <a:hlinkClick r:id="rId3"/>
              </a:rPr>
              <a:t>http://www.KnowledgeCG.com</a:t>
            </a:r>
            <a:endParaRPr lang="en-US" sz="1000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828800"/>
            <a:ext cx="4343400" cy="990600"/>
          </a:xfrm>
        </p:spPr>
        <p:txBody>
          <a:bodyPr/>
          <a:lstStyle/>
          <a:p>
            <a:pPr eaLnBrk="1" hangingPunct="1">
              <a:buFont typeface="Webdings" pitchFamily="18" charset="2"/>
              <a:buNone/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Ryan Stinson</a:t>
            </a:r>
          </a:p>
          <a:p>
            <a:pPr eaLnBrk="1" hangingPunct="1">
              <a:buFont typeface="Webdings" pitchFamily="18" charset="2"/>
              <a:buNone/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Chief, KCG Cyber Security Center of Excellence</a:t>
            </a:r>
            <a:endParaRPr lang="en-US" sz="14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ebdings" pitchFamily="18" charset="2"/>
              <a:buNone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Ryan.stinson@knowledgecg.com</a:t>
            </a: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ebdings" pitchFamily="18" charset="2"/>
              <a:buNone/>
              <a:defRPr/>
            </a:pPr>
            <a:endParaRPr lang="en-US" sz="1200" b="0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 eaLnBrk="1" hangingPunct="1">
              <a:buFont typeface="Webdings" pitchFamily="18" charset="2"/>
              <a:buNone/>
              <a:defRPr/>
            </a:pP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ebdings" pitchFamily="18" charset="2"/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52400" y="10668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kern="0" dirty="0" smtClean="0">
                <a:solidFill>
                  <a:srgbClr val="156797"/>
                </a:solidFill>
                <a:latin typeface="Arial" pitchFamily="34" charset="0"/>
                <a:ea typeface="+mj-ea"/>
                <a:cs typeface="Arial" pitchFamily="34" charset="0"/>
              </a:rPr>
              <a:t>Contact</a:t>
            </a:r>
            <a:endParaRPr lang="en-US" b="1" kern="0" dirty="0">
              <a:solidFill>
                <a:srgbClr val="15679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Introductions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90600" y="1524000"/>
            <a:ext cx="6934200" cy="14478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Application Penetration Tester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Vulnerability Assessor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Security Consultant</a:t>
            </a: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1295400"/>
            <a:ext cx="4419600" cy="500062"/>
          </a:xfrm>
          <a:prstGeom prst="rect">
            <a:avLst/>
          </a:prstGeom>
          <a:solidFill>
            <a:srgbClr val="091D5D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I am</a:t>
            </a:r>
            <a:endParaRPr lang="nl-NL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0600" y="3614738"/>
            <a:ext cx="6934200" cy="88106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Authoritative source for CVE, CWE, or CAPEC entries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3386138"/>
            <a:ext cx="4419600" cy="500062"/>
          </a:xfrm>
          <a:prstGeom prst="rect">
            <a:avLst/>
          </a:prstGeom>
          <a:solidFill>
            <a:srgbClr val="091D5D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I am not</a:t>
            </a:r>
            <a:endParaRPr lang="nl-NL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90600" y="5181600"/>
            <a:ext cx="6934200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CWE &amp; CAPEC use scenarios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Penetration test case study</a:t>
            </a:r>
            <a:endParaRPr lang="en-US" sz="20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90600" y="4953000"/>
            <a:ext cx="4419600" cy="500062"/>
          </a:xfrm>
          <a:prstGeom prst="rect">
            <a:avLst/>
          </a:prstGeom>
          <a:solidFill>
            <a:srgbClr val="091D5D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6350" algn="ctr">
                <a:solidFill>
                  <a:srgbClr val="C0C0C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we’re here to discuss</a:t>
            </a:r>
            <a:endParaRPr lang="nl-NL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CAPEC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Common Attack Pattern Enumeration and Classification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Draft data dictionary of attack patterns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Intended to standardize threat description taxonomy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Useful in security planning related to: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Security requirements development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Software design specification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Functional (QA/Security) testing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Penetration test case identification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Threat Modeling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Critical Component to Software Design &amp; Security Testing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19200" y="1905000"/>
            <a:ext cx="6400800" cy="4495800"/>
            <a:chOff x="1219200" y="1905000"/>
            <a:chExt cx="6400800" cy="4495800"/>
          </a:xfrm>
        </p:grpSpPr>
        <p:grpSp>
          <p:nvGrpSpPr>
            <p:cNvPr id="60" name="Group 59"/>
            <p:cNvGrpSpPr/>
            <p:nvPr/>
          </p:nvGrpSpPr>
          <p:grpSpPr>
            <a:xfrm>
              <a:off x="5257800" y="3276600"/>
              <a:ext cx="609600" cy="2438400"/>
              <a:chOff x="4724400" y="3352800"/>
              <a:chExt cx="609600" cy="2438400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4724400" y="33528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5400000" flipH="1" flipV="1">
                <a:off x="3810000" y="45720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5029200" y="4191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5029200" y="5105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048000" y="2362200"/>
              <a:ext cx="381000" cy="4038600"/>
              <a:chOff x="2514600" y="2438400"/>
              <a:chExt cx="381000" cy="40386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2514600" y="24384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647700" y="4457700"/>
                <a:ext cx="40386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667000" y="32766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2667000" y="60198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254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219200" y="1905000"/>
              <a:ext cx="1828800" cy="838200"/>
              <a:chOff x="685800" y="1981200"/>
              <a:chExt cx="1828800" cy="8382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685800" y="1981200"/>
                <a:ext cx="1828800" cy="8382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800" y="20574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Authorization Abuse</a:t>
                </a:r>
                <a:endPara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791200" y="3733800"/>
              <a:ext cx="1828800" cy="838200"/>
              <a:chOff x="5334000" y="3810000"/>
              <a:chExt cx="1828800" cy="8382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5334000" y="3810000"/>
                <a:ext cx="1828800" cy="8382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34000" y="3864114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Privilege Escalation</a:t>
                </a:r>
                <a:endPara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791200" y="4648200"/>
              <a:ext cx="1828800" cy="838200"/>
              <a:chOff x="5334000" y="4724400"/>
              <a:chExt cx="1828800" cy="83820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5334000" y="4724400"/>
                <a:ext cx="1828800" cy="8382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34000" y="4778514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Excess Privilege</a:t>
                </a:r>
                <a:endPara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29000" y="5562600"/>
              <a:ext cx="1828800" cy="838200"/>
              <a:chOff x="2971800" y="5638800"/>
              <a:chExt cx="1828800" cy="8382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2971800" y="5638800"/>
                <a:ext cx="1828800" cy="8382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71800" y="5692914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ACL </a:t>
                </a:r>
                <a:r>
                  <a:rPr lang="en-US" sz="18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Mis</a:t>
                </a:r>
                <a:r>
                  <a:rPr lang="en-US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-configuration</a:t>
                </a:r>
                <a:endPara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429000" y="2819400"/>
              <a:ext cx="1828800" cy="838200"/>
              <a:chOff x="2895600" y="2895600"/>
              <a:chExt cx="1828800" cy="838200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2895600" y="2895600"/>
                <a:ext cx="1828800" cy="8382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2949714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Improper Access Control</a:t>
                </a:r>
                <a:endPara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CWE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Common Weakness Enumeration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Data dictionary of system flaws (vendor agnostic)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Standardization of vulnerability description taxonomy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Useful in security planning related to: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Security test report results attribution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Centralization of development support resources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Encyclopedia of development errors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638800" y="4038600"/>
            <a:ext cx="3352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What happens when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argv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[1] has a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length greater than 7?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#include &lt;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string.h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&gt;   // for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strcpy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i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nt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 main(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int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argc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, char *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argv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[])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{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char buff[8];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strcpy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( buff,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argv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[1] );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	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return 1;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41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}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0"/>
            <a:ext cx="80772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CWE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CVE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CWE Usefulness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Custom development projects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Newly identified vulnerabilities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Single location for additional developer resources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3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Improper Input Validation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04272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Previously undisclosed input validation flaws come up during every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pentest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XSS, Application-side SQL injection, Command injection,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838200"/>
          </a:xfrm>
        </p:spPr>
        <p:txBody>
          <a:bodyPr anchor="ctr" anchorCtr="0"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372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Vendor specific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Identified, validated vulnerabilities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14378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Common Vulnerability Enumeration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72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34290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Vendor agnostic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Categories of exploitable errors based on historical vulnerabilities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200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Common Weakness Enumeration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79042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Implementation agnostic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Threat modeling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Vulnerability and exploit identification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4343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Common Attack Pattern Enumeration and Classification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457200" y="2209800"/>
            <a:ext cx="990600" cy="25908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01" y="2667000"/>
            <a:ext cx="553998" cy="1752600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838200"/>
          </a:xfrm>
        </p:spPr>
        <p:txBody>
          <a:bodyPr anchor="ctr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Putting SDLC Tools into Action</a:t>
            </a: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488950" y="2249488"/>
            <a:ext cx="1619250" cy="754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 Security Requirements Analysis</a:t>
            </a: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auto">
          <a:xfrm>
            <a:off x="2100263" y="1868488"/>
            <a:ext cx="1714500" cy="342900"/>
          </a:xfrm>
          <a:prstGeom prst="chevron">
            <a:avLst>
              <a:gd name="adj" fmla="val 1925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Design</a:t>
            </a:r>
          </a:p>
        </p:txBody>
      </p:sp>
      <p:sp>
        <p:nvSpPr>
          <p:cNvPr id="74" name="AutoShape 6"/>
          <p:cNvSpPr>
            <a:spLocks noChangeArrowheads="1"/>
          </p:cNvSpPr>
          <p:nvPr/>
        </p:nvSpPr>
        <p:spPr bwMode="auto">
          <a:xfrm>
            <a:off x="3784600" y="1868488"/>
            <a:ext cx="1714500" cy="342900"/>
          </a:xfrm>
          <a:prstGeom prst="chevron">
            <a:avLst>
              <a:gd name="adj" fmla="val 1925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5467350" y="1868488"/>
            <a:ext cx="1714500" cy="342900"/>
          </a:xfrm>
          <a:prstGeom prst="chevron">
            <a:avLst>
              <a:gd name="adj" fmla="val 1925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Testing</a:t>
            </a: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>
            <a:off x="7159625" y="1868488"/>
            <a:ext cx="1714500" cy="342900"/>
          </a:xfrm>
          <a:prstGeom prst="chevron">
            <a:avLst>
              <a:gd name="adj" fmla="val 1925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Maintenance</a:t>
            </a:r>
          </a:p>
        </p:txBody>
      </p:sp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415925" y="1868488"/>
            <a:ext cx="1714500" cy="342900"/>
          </a:xfrm>
          <a:prstGeom prst="chevron">
            <a:avLst>
              <a:gd name="adj" fmla="val 19259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1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Requirements</a:t>
            </a:r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auto">
          <a:xfrm>
            <a:off x="2168525" y="2249488"/>
            <a:ext cx="1617663" cy="754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 Security Design Review</a:t>
            </a:r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3848100" y="2255838"/>
            <a:ext cx="1617663" cy="754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 Code Review</a:t>
            </a:r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auto">
          <a:xfrm>
            <a:off x="5527675" y="2249488"/>
            <a:ext cx="1617663" cy="754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 Penetration Testing/</a:t>
            </a:r>
            <a:b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Vulnerability Assessment</a:t>
            </a:r>
          </a:p>
        </p:txBody>
      </p:sp>
      <p:sp>
        <p:nvSpPr>
          <p:cNvPr id="81" name="AutoShape 13"/>
          <p:cNvSpPr>
            <a:spLocks noChangeArrowheads="1"/>
          </p:cNvSpPr>
          <p:nvPr/>
        </p:nvSpPr>
        <p:spPr bwMode="auto">
          <a:xfrm>
            <a:off x="7194550" y="2249488"/>
            <a:ext cx="1617663" cy="7540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Periodic Reviews/</a:t>
            </a:r>
            <a:b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Application Penetration Testing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 rot="16200000">
            <a:off x="-92075" y="2530475"/>
            <a:ext cx="869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9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Applications</a:t>
            </a:r>
          </a:p>
        </p:txBody>
      </p:sp>
      <p:sp>
        <p:nvSpPr>
          <p:cNvPr id="83" name="AutoShape 15"/>
          <p:cNvSpPr>
            <a:spLocks noChangeArrowheads="1"/>
          </p:cNvSpPr>
          <p:nvPr/>
        </p:nvSpPr>
        <p:spPr bwMode="auto">
          <a:xfrm>
            <a:off x="492125" y="3059113"/>
            <a:ext cx="1619250" cy="7556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Infrastructure Security Requirements Analysis</a:t>
            </a:r>
          </a:p>
        </p:txBody>
      </p:sp>
      <p:sp>
        <p:nvSpPr>
          <p:cNvPr id="84" name="AutoShape 16"/>
          <p:cNvSpPr>
            <a:spLocks noChangeArrowheads="1"/>
          </p:cNvSpPr>
          <p:nvPr/>
        </p:nvSpPr>
        <p:spPr bwMode="auto">
          <a:xfrm>
            <a:off x="2171700" y="3059113"/>
            <a:ext cx="1617663" cy="7556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Infrastructure Security Design Review</a:t>
            </a:r>
          </a:p>
        </p:txBody>
      </p:sp>
      <p:sp>
        <p:nvSpPr>
          <p:cNvPr id="85" name="AutoShape 17"/>
          <p:cNvSpPr>
            <a:spLocks noChangeArrowheads="1"/>
          </p:cNvSpPr>
          <p:nvPr/>
        </p:nvSpPr>
        <p:spPr bwMode="auto">
          <a:xfrm>
            <a:off x="3851275" y="3067050"/>
            <a:ext cx="1617663" cy="7540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Infrastructure Configuration Review</a:t>
            </a:r>
          </a:p>
        </p:txBody>
      </p:sp>
      <p:sp>
        <p:nvSpPr>
          <p:cNvPr id="86" name="AutoShape 18"/>
          <p:cNvSpPr>
            <a:spLocks noChangeArrowheads="1"/>
          </p:cNvSpPr>
          <p:nvPr/>
        </p:nvSpPr>
        <p:spPr bwMode="auto">
          <a:xfrm>
            <a:off x="5530850" y="3059113"/>
            <a:ext cx="1617663" cy="7556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Penetration Testing/</a:t>
            </a:r>
            <a:b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Vulnerability Assessment</a:t>
            </a:r>
          </a:p>
        </p:txBody>
      </p:sp>
      <p:sp>
        <p:nvSpPr>
          <p:cNvPr id="87" name="AutoShape 19"/>
          <p:cNvSpPr>
            <a:spLocks noChangeArrowheads="1"/>
          </p:cNvSpPr>
          <p:nvPr/>
        </p:nvSpPr>
        <p:spPr bwMode="auto">
          <a:xfrm>
            <a:off x="7197725" y="3059113"/>
            <a:ext cx="1617663" cy="7556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Periodic Configuration Reviews/</a:t>
            </a:r>
            <a:b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Infrastructure Penetration Testing</a:t>
            </a: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 rot="16200000">
            <a:off x="-85725" y="3344863"/>
            <a:ext cx="92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900" b="1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gray">
          <a:xfrm>
            <a:off x="2209800" y="1524000"/>
            <a:ext cx="4572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System Development Life Cycle Support</a:t>
            </a:r>
          </a:p>
        </p:txBody>
      </p:sp>
      <p:sp>
        <p:nvSpPr>
          <p:cNvPr id="90" name="Rectangle 27"/>
          <p:cNvSpPr>
            <a:spLocks noChangeArrowheads="1"/>
          </p:cNvSpPr>
          <p:nvPr/>
        </p:nvSpPr>
        <p:spPr bwMode="auto">
          <a:xfrm rot="16200000">
            <a:off x="-247650" y="4438650"/>
            <a:ext cx="1066800" cy="419100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SzPct val="85000"/>
              <a:buFont typeface="Arial Black" pitchFamily="34" charset="0"/>
              <a:buNone/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Security</a:t>
            </a:r>
          </a:p>
        </p:txBody>
      </p:sp>
      <p:sp>
        <p:nvSpPr>
          <p:cNvPr id="91" name="AutoShape 28"/>
          <p:cNvSpPr>
            <a:spLocks/>
          </p:cNvSpPr>
          <p:nvPr/>
        </p:nvSpPr>
        <p:spPr bwMode="gray">
          <a:xfrm rot="16200000">
            <a:off x="1225550" y="3109913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gray">
          <a:xfrm>
            <a:off x="533400" y="4062413"/>
            <a:ext cx="152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53975" indent="-539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Provide guidance and interpretation of security policies &amp; requirements; support development of security-related functional and technical requirements; identify threat models appropriate to the business objectives</a:t>
            </a:r>
          </a:p>
        </p:txBody>
      </p:sp>
      <p:sp>
        <p:nvSpPr>
          <p:cNvPr id="93" name="AutoShape 30"/>
          <p:cNvSpPr>
            <a:spLocks/>
          </p:cNvSpPr>
          <p:nvPr/>
        </p:nvSpPr>
        <p:spPr bwMode="gray">
          <a:xfrm rot="16200000">
            <a:off x="2911475" y="3109913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gray">
          <a:xfrm>
            <a:off x="2209800" y="4062413"/>
            <a:ext cx="1600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53975" indent="-539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Support system security design, validate design decisions against threat data, and assist in the selection of controls that suit the architecture of the system</a:t>
            </a:r>
          </a:p>
        </p:txBody>
      </p:sp>
      <p:sp>
        <p:nvSpPr>
          <p:cNvPr id="95" name="AutoShape 32"/>
          <p:cNvSpPr>
            <a:spLocks/>
          </p:cNvSpPr>
          <p:nvPr/>
        </p:nvSpPr>
        <p:spPr bwMode="gray">
          <a:xfrm rot="16200000">
            <a:off x="4587875" y="3109913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gray">
          <a:xfrm>
            <a:off x="3886200" y="4062413"/>
            <a:ext cx="160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53975" indent="-539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Conduct reviews of modules/Components to validate design specifications</a:t>
            </a:r>
          </a:p>
        </p:txBody>
      </p:sp>
      <p:sp>
        <p:nvSpPr>
          <p:cNvPr id="97" name="AutoShape 34"/>
          <p:cNvSpPr>
            <a:spLocks/>
          </p:cNvSpPr>
          <p:nvPr/>
        </p:nvSpPr>
        <p:spPr bwMode="gray">
          <a:xfrm rot="16200000">
            <a:off x="6264275" y="3109913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35"/>
          <p:cNvSpPr txBox="1">
            <a:spLocks noChangeArrowheads="1"/>
          </p:cNvSpPr>
          <p:nvPr/>
        </p:nvSpPr>
        <p:spPr bwMode="gray">
          <a:xfrm>
            <a:off x="5562600" y="4062413"/>
            <a:ext cx="1600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53975" indent="-539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kern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Support the development of appropriate test cases, scenarios, and procedures to tailor to the specific operating environment; intent is to test “functional” security requirements</a:t>
            </a:r>
          </a:p>
        </p:txBody>
      </p:sp>
      <p:sp>
        <p:nvSpPr>
          <p:cNvPr id="99" name="AutoShape 36"/>
          <p:cNvSpPr>
            <a:spLocks/>
          </p:cNvSpPr>
          <p:nvPr/>
        </p:nvSpPr>
        <p:spPr bwMode="gray">
          <a:xfrm rot="16200000">
            <a:off x="7929563" y="3109913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gray">
          <a:xfrm>
            <a:off x="7239000" y="4062413"/>
            <a:ext cx="1600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5E5CC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53975" indent="-539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kern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Support analysis of continuous monitoring results and recommend technical enhancements to continue to improve security posture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56797"/>
      </a:hlink>
      <a:folHlink>
        <a:srgbClr val="385DCC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6F8D909C22F48BE7EB2649550A80E" ma:contentTypeVersion="0" ma:contentTypeDescription="Create a new document." ma:contentTypeScope="" ma:versionID="20420b38bd183197e349d74c67fef9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DF03B7-CFD7-47C8-8EB6-ECFFCDA511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9FC9A-AC88-4AB1-8C81-71FBC08FA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974DC88-C8DC-4BB7-A238-E51EFDD6B1A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B45C763-20A9-4090-A8F4-4316708D3BF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22969</TotalTime>
  <Words>1962</Words>
  <Application>Microsoft Office PowerPoint</Application>
  <PresentationFormat>On-screen Show (4:3)</PresentationFormat>
  <Paragraphs>303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Title slide</vt:lpstr>
      <vt:lpstr>Blank Presentation</vt:lpstr>
      <vt:lpstr>Threat-driven Software Development Planning: Using CAPEC &amp; CWE to Improve SDLC   September 23, 2011</vt:lpstr>
      <vt:lpstr>Agenda</vt:lpstr>
      <vt:lpstr>Introductions</vt:lpstr>
      <vt:lpstr>CAPEC</vt:lpstr>
      <vt:lpstr>Threat Modeling</vt:lpstr>
      <vt:lpstr>CWE</vt:lpstr>
      <vt:lpstr>Slide 7</vt:lpstr>
      <vt:lpstr>Relationships</vt:lpstr>
      <vt:lpstr>Putting SDLC Tools into Action</vt:lpstr>
      <vt:lpstr>Requirements Analysis</vt:lpstr>
      <vt:lpstr>Design Considerations</vt:lpstr>
      <vt:lpstr>Development</vt:lpstr>
      <vt:lpstr>Testing</vt:lpstr>
      <vt:lpstr>Slide 14</vt:lpstr>
      <vt:lpstr>Overview: Application Penetration Test</vt:lpstr>
      <vt:lpstr>Threat Modeling: Client-specific</vt:lpstr>
      <vt:lpstr>Anatomy of an attack</vt:lpstr>
      <vt:lpstr>Input Validation: Proper handling of user input?</vt:lpstr>
      <vt:lpstr>Error Handling: Too Much Information</vt:lpstr>
      <vt:lpstr>SQL Injection: Can I get to the data?</vt:lpstr>
      <vt:lpstr>Full Compromise: There goes my data…</vt:lpstr>
      <vt:lpstr>Access Control: How deep do I go?</vt:lpstr>
      <vt:lpstr>Local File Inclusion</vt:lpstr>
      <vt:lpstr>Clear-text Passwords: But it’s only on my internal network…</vt:lpstr>
      <vt:lpstr>Lessons Learned</vt:lpstr>
      <vt:lpstr>Slide 26</vt:lpstr>
    </vt:vector>
  </TitlesOfParts>
  <Company>뿿_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Includes:</dc:creator>
  <cp:lastModifiedBy>Ryan H Stinson</cp:lastModifiedBy>
  <cp:revision>720</cp:revision>
  <cp:lastPrinted>2011-06-27T13:04:39Z</cp:lastPrinted>
  <dcterms:created xsi:type="dcterms:W3CDTF">2011-06-07T22:24:46Z</dcterms:created>
  <dcterms:modified xsi:type="dcterms:W3CDTF">2011-09-06T17:09:01Z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