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39" r:id="rId2"/>
    <p:sldId id="463" r:id="rId3"/>
    <p:sldId id="464" r:id="rId4"/>
    <p:sldId id="465" r:id="rId5"/>
    <p:sldId id="466" r:id="rId6"/>
    <p:sldId id="467" r:id="rId7"/>
    <p:sldId id="468" r:id="rId8"/>
    <p:sldId id="469" r:id="rId9"/>
    <p:sldId id="470" r:id="rId10"/>
    <p:sldId id="41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7441C"/>
    <a:srgbClr val="3E4D1F"/>
    <a:srgbClr val="C77609"/>
    <a:srgbClr val="833821"/>
    <a:srgbClr val="753805"/>
    <a:srgbClr val="4E211A"/>
    <a:srgbClr val="BC5222"/>
  </p:clrMru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napVertSplitter="1">
    <p:restoredLeft sz="18922" autoAdjust="0"/>
    <p:restoredTop sz="94660"/>
  </p:normalViewPr>
  <p:slideViewPr>
    <p:cSldViewPr snapToGrid="0">
      <p:cViewPr varScale="1">
        <p:scale>
          <a:sx n="99" d="100"/>
          <a:sy n="99" d="100"/>
        </p:scale>
        <p:origin x="-480" y="-112"/>
      </p:cViewPr>
      <p:guideLst>
        <p:guide orient="horz" pos="2160"/>
        <p:guide orient="horz" pos="2424"/>
        <p:guide pos="2880"/>
        <p:guide pos="590"/>
        <p:guide pos="5016"/>
        <p:guide pos="7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3FDF851-7006-4140-B2AA-EEF739BD9128}" type="datetimeFigureOut">
              <a:rPr lang="en-US"/>
              <a:pPr>
                <a:defRPr/>
              </a:pPr>
              <a:t>8/18/11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51DC3B-2706-451D-AC0A-196E0E4C4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C4E3B70-AFA8-47F6-B7C4-CB4DBEB8A9EE}" type="datetimeFigureOut">
              <a:rPr lang="en-US"/>
              <a:pPr>
                <a:defRPr/>
              </a:pPr>
              <a:t>8/18/11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B87CD81-755E-47CF-92E5-B614D0081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B8FB-5F8F-4763-8F83-DF796D1E356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FB8FB-5F8F-4763-8F83-DF796D1E356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E49108-CE4E-4D05-97B0-0EBF78B155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6" descr="M408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984875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 userDrawn="1"/>
        </p:nvCxnSpPr>
        <p:spPr>
          <a:xfrm>
            <a:off x="0" y="59944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9C30E-3C22-475E-AD83-5DB25E8E628D}" type="datetimeFigureOut">
              <a:rPr lang="en-US"/>
              <a:pPr>
                <a:defRPr/>
              </a:pPr>
              <a:t>8/18/11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4DDD-2942-4A38-B30D-82AC3742C3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C0DB-F7DD-411B-9CB3-355DDFE8567D}" type="datetimeFigureOut">
              <a:rPr lang="en-US"/>
              <a:pPr>
                <a:defRPr/>
              </a:pPr>
              <a:t>8/18/11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7634-466F-4D70-B24E-C8EB7D75AD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5E2D7-A2A0-406F-B144-6110339D3ED1}" type="datetimeFigureOut">
              <a:rPr lang="en-US"/>
              <a:pPr>
                <a:defRPr/>
              </a:pPr>
              <a:t>8/18/11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045D1-22B0-4153-855C-412DAB6F51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DA5A1-B4AB-42EE-A619-CC0350579C2F}" type="datetimeFigureOut">
              <a:rPr lang="en-US"/>
              <a:pPr>
                <a:defRPr/>
              </a:pPr>
              <a:t>8/18/11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24EB4-841A-4DF7-A629-21ECE5BF74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09728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09728"/>
          <a:lstStyle>
            <a:lvl1pPr marL="0" indent="0">
              <a:defRPr/>
            </a:lvl1pPr>
            <a:lvl2pPr marL="228600" indent="-228600">
              <a:buClr>
                <a:schemeClr val="tx2">
                  <a:lumMod val="75000"/>
                </a:schemeClr>
              </a:buCl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8125F-8FE2-4981-80A2-52FE125082BC}" type="datetimeFigureOut">
              <a:rPr lang="en-US"/>
              <a:pPr>
                <a:defRPr/>
              </a:pPr>
              <a:t>8/18/11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07D4C-6FD2-4835-895B-80C83FB4D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Case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0972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904875"/>
            <a:ext cx="4953000" cy="4949826"/>
          </a:xfrm>
        </p:spPr>
        <p:txBody>
          <a:bodyPr lIns="109728"/>
          <a:lstStyle>
            <a:lvl1pPr marL="0" indent="0">
              <a:defRPr/>
            </a:lvl1pPr>
            <a:lvl2pPr marL="228600" indent="-228600">
              <a:buClr>
                <a:schemeClr val="tx2">
                  <a:lumMod val="75000"/>
                </a:schemeClr>
              </a:buClr>
              <a:defRPr sz="22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53BC8-12AA-4D50-AFB1-12AF89BEC5AB}" type="datetimeFigureOut">
              <a:rPr lang="en-US"/>
              <a:pPr>
                <a:defRPr/>
              </a:pPr>
              <a:t>8/18/11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56785-2667-4B6D-BCA6-CFC728D4AB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96546-9924-4A4E-BEBA-C97784477B0F}" type="datetimeFigureOut">
              <a:rPr lang="en-US"/>
              <a:pPr>
                <a:defRPr/>
              </a:pPr>
              <a:t>8/18/11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919F-096B-434B-A135-4A6F9A161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F67AF-6DC2-408F-9A16-33358D0B320E}" type="datetimeFigureOut">
              <a:rPr lang="en-US"/>
              <a:pPr>
                <a:defRPr/>
              </a:pPr>
              <a:t>8/18/11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1758D-EF96-45D7-807F-E43A298ACA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CB4AD-F7FC-44DD-A6BD-AF7EF97AF765}" type="datetimeFigureOut">
              <a:rPr lang="en-US"/>
              <a:pPr>
                <a:defRPr/>
              </a:pPr>
              <a:t>8/18/11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2EE6-0482-4C20-A34A-1C1C9F719D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09728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B861F-DD9B-40EC-948C-DB95031E6690}" type="datetimeFigureOut">
              <a:rPr lang="en-US"/>
              <a:pPr>
                <a:defRPr/>
              </a:pPr>
              <a:t>8/18/11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EC85-ACC4-4EEA-8B7D-285D9E03C2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657"/>
            <a:ext cx="8229600" cy="1341912"/>
          </a:xfrm>
        </p:spPr>
        <p:txBody>
          <a:bodyPr lIns="109728">
            <a:normAutofit/>
          </a:bodyPr>
          <a:lstStyle>
            <a:lvl1pPr>
              <a:defRPr sz="3600">
                <a:effectLst>
                  <a:outerShdw dist="38100" dir="16200000" algn="ctr" rotWithShape="0">
                    <a:schemeClr val="accent1">
                      <a:lumMod val="50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56CCA-BF06-4A1A-9AAA-5D3C2A0A9127}" type="datetimeFigureOut">
              <a:rPr lang="en-US"/>
              <a:pPr>
                <a:defRPr/>
              </a:pPr>
              <a:t>8/18/11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0312-E78A-48CB-BCF4-447D650322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90F84-ADC3-4929-826A-CFD434892D61}" type="datetimeFigureOut">
              <a:rPr lang="en-US"/>
              <a:pPr>
                <a:defRPr/>
              </a:pPr>
              <a:t>8/18/11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CFD31-5069-428D-9CFB-2B928A0531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HDR_01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7200" y="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Footer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151563"/>
            <a:ext cx="9144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017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8600" y="58864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9DD1E8-CEA1-4BB5-B9D2-841A2A5092EE}" type="datetimeFigureOut">
              <a:rPr lang="en-US"/>
              <a:pPr>
                <a:defRPr/>
              </a:pPr>
              <a:t>8/18/11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58864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dirty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58991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smtClean="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41486F8-E450-4D19-8950-10D802536C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ts val="300"/>
        </a:spcBef>
        <a:spcAft>
          <a:spcPct val="0"/>
        </a:spcAft>
        <a:buFont typeface="Arial" charset="0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22250" algn="l" rtl="0" fontAlgn="base">
        <a:spcBef>
          <a:spcPts val="300"/>
        </a:spcBef>
        <a:spcAft>
          <a:spcPct val="0"/>
        </a:spcAft>
        <a:buSzPct val="9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65100" algn="l" rtl="0" fontAlgn="base">
        <a:spcBef>
          <a:spcPts val="3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65100" algn="l" rtl="0" fontAlgn="base">
        <a:spcBef>
          <a:spcPts val="300"/>
        </a:spcBef>
        <a:spcAft>
          <a:spcPct val="0"/>
        </a:spcAft>
        <a:buFont typeface="Arial" charset="0"/>
        <a:buChar char="▫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ts val="3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0.jpg"/>
          <p:cNvPicPr>
            <a:picLocks noChangeAspect="1"/>
          </p:cNvPicPr>
          <p:nvPr/>
        </p:nvPicPr>
        <p:blipFill>
          <a:blip r:embed="rId3" cstate="print"/>
          <a:srcRect t="318" r="8952"/>
          <a:stretch>
            <a:fillRect/>
          </a:stretch>
        </p:blipFill>
        <p:spPr>
          <a:xfrm>
            <a:off x="0" y="0"/>
            <a:ext cx="9144000" cy="59817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249" y="2811877"/>
            <a:ext cx="8921751" cy="2284285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90000"/>
              </a:lnSpc>
            </a:pPr>
            <a:r>
              <a:rPr lang="en-US" sz="5818" dirty="0" smtClean="0">
                <a:solidFill>
                  <a:schemeClr val="bg1"/>
                </a:solidFill>
              </a:rPr>
              <a:t>Speeding Up Security Testing</a:t>
            </a:r>
          </a:p>
          <a:p>
            <a:pPr algn="l">
              <a:lnSpc>
                <a:spcPct val="90000"/>
              </a:lnSpc>
            </a:pPr>
            <a:endParaRPr lang="en-US" sz="5818" dirty="0" smtClean="0">
              <a:solidFill>
                <a:schemeClr val="bg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3765" dirty="0" smtClean="0">
                <a:solidFill>
                  <a:schemeClr val="bg1"/>
                </a:solidFill>
              </a:rPr>
              <a:t>OWASP AppSec USA 2011</a:t>
            </a:r>
            <a:r>
              <a:rPr lang="en-US" sz="5818" dirty="0" smtClean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8" name="Picture 7" descr="451_Logo-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0242" y="219075"/>
            <a:ext cx="3733694" cy="127170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66800" y="1552575"/>
            <a:ext cx="8077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85750" y="5479902"/>
            <a:ext cx="80835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Moderator: Wendy Nather, The 451 Group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6" descr="001.jpg"/>
          <p:cNvPicPr>
            <a:picLocks noChangeAspect="1"/>
          </p:cNvPicPr>
          <p:nvPr/>
        </p:nvPicPr>
        <p:blipFill>
          <a:blip r:embed="rId3"/>
          <a:srcRect r="11505" b="12778"/>
          <a:stretch>
            <a:fillRect/>
          </a:stretch>
        </p:blipFill>
        <p:spPr bwMode="auto">
          <a:xfrm>
            <a:off x="0" y="0"/>
            <a:ext cx="91440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1181100"/>
            <a:ext cx="9144000" cy="382905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0000">
                <a:schemeClr val="bg1">
                  <a:alpha val="75000"/>
                </a:schemeClr>
              </a:gs>
              <a:gs pos="50000">
                <a:schemeClr val="bg1">
                  <a:alpha val="95000"/>
                </a:schemeClr>
              </a:gs>
              <a:gs pos="70000">
                <a:schemeClr val="bg1">
                  <a:alpha val="7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0051" name="Picture 11" descr="30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19425" y="2478088"/>
            <a:ext cx="330993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91100"/>
            <a:ext cx="9144000" cy="993775"/>
          </a:xfrm>
          <a:solidFill>
            <a:schemeClr val="accent5">
              <a:lumMod val="75000"/>
              <a:alpha val="70000"/>
            </a:schemeClr>
          </a:solidFill>
        </p:spPr>
        <p:txBody>
          <a:bodyPr tIns="0" bIns="18288" rtlCol="0"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dist="38100" dir="16200000" algn="ctr" rotWithShape="0">
                    <a:schemeClr val="accent5">
                      <a:lumMod val="50000"/>
                      <a:alpha val="80000"/>
                    </a:schemeClr>
                  </a:outerShdw>
                </a:effectLst>
              </a:rPr>
              <a:t>Questions?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dist="38100" dir="16200000" algn="ctr" rotWithShape="0">
                    <a:schemeClr val="accent5">
                      <a:lumMod val="50000"/>
                      <a:alpha val="80000"/>
                    </a:schemeClr>
                  </a:outerShdw>
                </a:effectLst>
              </a:rPr>
              <a:t>wendy.nather@the451group.com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9911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450850" y="368300"/>
            <a:ext cx="2779713" cy="744538"/>
          </a:xfrm>
          <a:prstGeom prst="rect">
            <a:avLst/>
          </a:prstGeom>
          <a:noFill/>
          <a:ln>
            <a:noFill/>
          </a:ln>
        </p:spPr>
        <p:txBody>
          <a:bodyPr tIns="0" bIns="18288" anchor="ctr">
            <a:normAutofit/>
          </a:bodyPr>
          <a:lstStyle/>
          <a:p>
            <a:pPr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Thank You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667126" y="899681"/>
            <a:ext cx="4591050" cy="1076325"/>
          </a:xfrm>
          <a:prstGeom prst="roundRect">
            <a:avLst>
              <a:gd name="adj" fmla="val 8519"/>
            </a:avLst>
          </a:prstGeom>
          <a:noFill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7160" tIns="73152" rIns="137160" bIns="73152" rtlCol="0" anchor="ctr"/>
          <a:lstStyle/>
          <a:p>
            <a:pPr marL="0" lvl="1">
              <a:spcAft>
                <a:spcPts val="300"/>
              </a:spcAft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451 Research 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is </a:t>
            </a:r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focused on the business of enterprise IT innovation. The company’s analysts provide critical and timely insight 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into the competitive </a:t>
            </a:r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dynamics of innovation in emerging technology segments.</a:t>
            </a:r>
            <a:endParaRPr lang="en-US" sz="13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451 </a:t>
            </a:r>
            <a:r>
              <a:rPr lang="en-US" dirty="0" smtClean="0"/>
              <a:t>Group</a:t>
            </a:r>
            <a:endParaRPr lang="en-US" dirty="0"/>
          </a:p>
        </p:txBody>
      </p:sp>
      <p:pic>
        <p:nvPicPr>
          <p:cNvPr id="11" name="Picture 10" descr="Uptim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477" y="3394083"/>
            <a:ext cx="2518731" cy="33679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10800000">
            <a:off x="457200" y="2032289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457200" y="5204114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509477" y="4398641"/>
            <a:ext cx="2876475" cy="5587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497602" y="1092531"/>
            <a:ext cx="2332407" cy="6535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485726" y="5572124"/>
            <a:ext cx="2867048" cy="3428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val="0"/>
              </a:ext>
            </a:extLst>
          </a:blip>
          <a:stretch>
            <a:fillRect/>
          </a:stretch>
        </p:blipFill>
        <p:spPr>
          <a:xfrm>
            <a:off x="485726" y="2280474"/>
            <a:ext cx="2838375" cy="479725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3667125" y="1964100"/>
            <a:ext cx="5057775" cy="1076325"/>
          </a:xfrm>
          <a:prstGeom prst="roundRect">
            <a:avLst>
              <a:gd name="adj" fmla="val 8519"/>
            </a:avLst>
          </a:prstGeom>
          <a:noFill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7160" tIns="73152" rIns="137160" bIns="73152" rtlCol="0" anchor="ctr"/>
          <a:lstStyle/>
          <a:p>
            <a:pPr marL="0" lvl="1">
              <a:spcAft>
                <a:spcPts val="300"/>
              </a:spcAft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Tier1 Research 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is </a:t>
            </a:r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a single-source research and advisory firm covering the multi-tenant datacenter, hosting, IT and cloud-computing sectors, blending the best of industry and financial research. </a:t>
            </a:r>
            <a:endParaRPr lang="en-US" sz="13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667125" y="3028519"/>
            <a:ext cx="5057775" cy="1076325"/>
          </a:xfrm>
          <a:prstGeom prst="roundRect">
            <a:avLst>
              <a:gd name="adj" fmla="val 8519"/>
            </a:avLst>
          </a:prstGeom>
          <a:noFill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7160" tIns="73152" rIns="137160" bIns="73152" rtlCol="0" anchor="ctr"/>
          <a:lstStyle/>
          <a:p>
            <a:pPr marL="0" lvl="1">
              <a:spcAft>
                <a:spcPts val="300"/>
              </a:spcAft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The Uptime Institute 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is ‘The </a:t>
            </a:r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Global Data Center 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Authority’ </a:t>
            </a:r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and a pioneer in the creation and facilitation of end-user knowledge communities to improve reliability and uninterruptible availability 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</a:b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in datacenter </a:t>
            </a:r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facilities.</a:t>
            </a:r>
            <a:endParaRPr lang="en-US" sz="13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667125" y="4092938"/>
            <a:ext cx="5057775" cy="1076325"/>
          </a:xfrm>
          <a:prstGeom prst="roundRect">
            <a:avLst>
              <a:gd name="adj" fmla="val 8519"/>
            </a:avLst>
          </a:prstGeom>
          <a:noFill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7160" tIns="73152" rIns="137160" bIns="73152" rtlCol="0" anchor="ctr"/>
          <a:lstStyle/>
          <a:p>
            <a:pPr marL="0" lvl="1">
              <a:spcAft>
                <a:spcPts val="300"/>
              </a:spcAft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TheInfoPro 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is </a:t>
            </a:r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a leading IT advisory and research firm that provides real-world perspectives on the customer and market dynamics of the enterprise information technology 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landscape, </a:t>
            </a:r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harnessing the collective knowledge and 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insight </a:t>
            </a:r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of leading IT 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organizations </a:t>
            </a:r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worldwide.</a:t>
            </a:r>
            <a:endParaRPr lang="en-US" sz="13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667125" y="5157356"/>
            <a:ext cx="5057775" cy="1076325"/>
          </a:xfrm>
          <a:prstGeom prst="roundRect">
            <a:avLst>
              <a:gd name="adj" fmla="val 8519"/>
            </a:avLst>
          </a:prstGeom>
          <a:noFill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37160" tIns="73152" rIns="137160" bIns="73152" rtlCol="0" anchor="ctr"/>
          <a:lstStyle/>
          <a:p>
            <a:pPr marL="0" lvl="1">
              <a:spcAft>
                <a:spcPts val="300"/>
              </a:spcAft>
            </a:pPr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ChangeWave 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Research </a:t>
            </a:r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is a research firm that identifies and quantifies </a:t>
            </a:r>
            <a:r>
              <a:rPr lang="en-US" sz="1300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‘change’ </a:t>
            </a:r>
            <a:r>
              <a:rPr lang="en-US" sz="13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in consumer spending behavior, corporate purchasing, and industry, company and technology trends. </a:t>
            </a:r>
            <a:endParaRPr lang="en-US" sz="1300" dirty="0" smtClean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10800000">
            <a:off x="457200" y="4108739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0800000">
            <a:off x="457200" y="2984789"/>
            <a:ext cx="868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0" y="6151419"/>
            <a:ext cx="9144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3876215087"/>
      </p:ext>
    </p:extLst>
  </p:cSld>
  <p:clrMapOvr>
    <a:masterClrMapping/>
  </p:clrMapOvr>
  <mc:AlternateContent>
    <mc:Choice xmlns:mv="urn:schemas-microsoft-com:mac:vml" xmlns:mc="http://schemas.openxmlformats.org/markup-compatibility/2006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Time Cheat Sheet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0" y="1177330"/>
            <a:ext cx="1270000" cy="127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0500" y="1350665"/>
            <a:ext cx="5008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Wendy Nather</a:t>
            </a:r>
          </a:p>
          <a:p>
            <a:r>
              <a:rPr lang="en-US" dirty="0" smtClean="0"/>
              <a:t>Research Director, Enterprise Security Practice</a:t>
            </a:r>
          </a:p>
          <a:p>
            <a:r>
              <a:rPr lang="en-US" dirty="0" smtClean="0"/>
              <a:t>The 451 Group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2787650"/>
            <a:ext cx="1181100" cy="1181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30500" y="3055035"/>
            <a:ext cx="3943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Dinis Cruz</a:t>
            </a:r>
          </a:p>
          <a:p>
            <a:r>
              <a:rPr lang="en-US" dirty="0" smtClean="0"/>
              <a:t>Leader, OWASP O2 Platform Project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50" y="4400550"/>
            <a:ext cx="1181100" cy="1181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30500" y="4667935"/>
            <a:ext cx="4106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 Eng</a:t>
            </a:r>
          </a:p>
          <a:p>
            <a:r>
              <a:rPr lang="en-US" dirty="0" smtClean="0"/>
              <a:t>Vice-President of Research, Veracode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Time Cheat Sheet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30500" y="1899335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Sean Fay</a:t>
            </a:r>
          </a:p>
          <a:p>
            <a:r>
              <a:rPr lang="en-US" dirty="0" smtClean="0"/>
              <a:t>Chief Architect, HP Fortify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30500" y="3792835"/>
            <a:ext cx="5236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Steven</a:t>
            </a:r>
          </a:p>
          <a:p>
            <a:r>
              <a:rPr lang="en-US" dirty="0" smtClean="0"/>
              <a:t>Senior Director, Advanced Technology Consulting</a:t>
            </a:r>
          </a:p>
          <a:p>
            <a:r>
              <a:rPr lang="en-US" dirty="0" smtClean="0"/>
              <a:t>Cigital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0" y="1631950"/>
            <a:ext cx="1181100" cy="1181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3663950"/>
            <a:ext cx="11811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Time Cheat Sheet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0600" y="2115235"/>
            <a:ext cx="4799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Jerry Hoff</a:t>
            </a:r>
          </a:p>
          <a:p>
            <a:r>
              <a:rPr lang="en-US" dirty="0" smtClean="0"/>
              <a:t>Vice-President, Static Code Analysis Division</a:t>
            </a:r>
          </a:p>
          <a:p>
            <a:r>
              <a:rPr lang="en-US" dirty="0" smtClean="0"/>
              <a:t>WhiteHat Security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60600" y="3728135"/>
            <a:ext cx="2823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Darren Meyer</a:t>
            </a:r>
          </a:p>
          <a:p>
            <a:r>
              <a:rPr lang="en-US" dirty="0" smtClean="0"/>
              <a:t>Senior Technical Architect</a:t>
            </a:r>
          </a:p>
          <a:p>
            <a:r>
              <a:rPr lang="en-US" dirty="0" smtClean="0"/>
              <a:t>A Very Large Company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Why do we care about speeding up application security testing?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/>
              <a:buChar char="•"/>
            </a:pPr>
            <a:r>
              <a:rPr lang="en-US" dirty="0" smtClean="0"/>
              <a:t>Security is too often an afterthought, somewhere between QA and production release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Small fixes and iterative testing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Continuous integration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The “A-Word”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Dynamic nature of software versions and ephemeral business processes</a:t>
            </a:r>
            <a:br>
              <a:rPr lang="en-US" dirty="0" smtClean="0"/>
            </a:b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There are just too many of the damned things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How do we measure testing speed?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lines?</a:t>
            </a:r>
          </a:p>
          <a:p>
            <a:endParaRPr lang="en-US" dirty="0" smtClean="0"/>
          </a:p>
          <a:p>
            <a:r>
              <a:rPr lang="en-US" dirty="0" smtClean="0"/>
              <a:t>Number of pages?</a:t>
            </a:r>
          </a:p>
          <a:p>
            <a:endParaRPr lang="en-US" dirty="0" smtClean="0"/>
          </a:p>
          <a:p>
            <a:r>
              <a:rPr lang="en-US" dirty="0" smtClean="0"/>
              <a:t>Number of attacks?</a:t>
            </a:r>
          </a:p>
          <a:p>
            <a:endParaRPr lang="en-US" dirty="0" smtClean="0"/>
          </a:p>
          <a:p>
            <a:r>
              <a:rPr lang="en-US" dirty="0" smtClean="0"/>
              <a:t>Number of tests run in parallel?</a:t>
            </a:r>
          </a:p>
          <a:p>
            <a:endParaRPr lang="en-US" dirty="0" smtClean="0"/>
          </a:p>
          <a:p>
            <a:r>
              <a:rPr lang="en-US" dirty="0" smtClean="0"/>
              <a:t>Number of Red Bulls?  (manual testing only)</a:t>
            </a:r>
          </a:p>
          <a:p>
            <a:endParaRPr lang="en-US" dirty="0" smtClean="0"/>
          </a:p>
          <a:p>
            <a:r>
              <a:rPr lang="en-US" dirty="0" smtClean="0"/>
              <a:t>Per nanosecond / minute / hour / day / BG episode?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And don’t forget the extra time for …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ctr"/>
            <a:r>
              <a:rPr lang="en-US" sz="4000" dirty="0" smtClean="0"/>
              <a:t>Verification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733" y="2101849"/>
            <a:ext cx="5151967" cy="38639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/>
            <a:r>
              <a:rPr lang="en-US" sz="4000" dirty="0" smtClean="0"/>
              <a:t>So let’s get ready to rumble.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15370</TotalTime>
  <Words>403</Words>
  <Application>Microsoft Macintosh PowerPoint</Application>
  <PresentationFormat>On-screen Show (4:3)</PresentationFormat>
  <Paragraphs>59</Paragraphs>
  <Slides>10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The 451 Group</vt:lpstr>
      <vt:lpstr>Game Time Cheat Sheet</vt:lpstr>
      <vt:lpstr>Game Time Cheat Sheet</vt:lpstr>
      <vt:lpstr>Game Time Cheat Sheet</vt:lpstr>
      <vt:lpstr>Why do we care about speeding up application security testing?</vt:lpstr>
      <vt:lpstr>How do we measure testing speed?</vt:lpstr>
      <vt:lpstr>And don’t forget the extra time for …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451 Group</dc:title>
  <dc:creator>Eric</dc:creator>
  <cp:lastModifiedBy>Wendy Nather</cp:lastModifiedBy>
  <cp:revision>497</cp:revision>
  <dcterms:created xsi:type="dcterms:W3CDTF">2011-08-18T18:05:40Z</dcterms:created>
  <dcterms:modified xsi:type="dcterms:W3CDTF">2011-08-18T18:08:52Z</dcterms:modified>
</cp:coreProperties>
</file>