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98" r:id="rId4"/>
  </p:sldMasterIdLst>
  <p:notesMasterIdLst>
    <p:notesMasterId r:id="rId44"/>
  </p:notesMasterIdLst>
  <p:handoutMasterIdLst>
    <p:handoutMasterId r:id="rId45"/>
  </p:handoutMasterIdLst>
  <p:sldIdLst>
    <p:sldId id="472" r:id="rId5"/>
    <p:sldId id="533" r:id="rId6"/>
    <p:sldId id="476" r:id="rId7"/>
    <p:sldId id="536" r:id="rId8"/>
    <p:sldId id="537" r:id="rId9"/>
    <p:sldId id="477" r:id="rId10"/>
    <p:sldId id="512" r:id="rId11"/>
    <p:sldId id="513" r:id="rId12"/>
    <p:sldId id="514" r:id="rId13"/>
    <p:sldId id="515" r:id="rId14"/>
    <p:sldId id="516" r:id="rId15"/>
    <p:sldId id="517" r:id="rId16"/>
    <p:sldId id="518" r:id="rId17"/>
    <p:sldId id="519" r:id="rId18"/>
    <p:sldId id="520" r:id="rId19"/>
    <p:sldId id="478" r:id="rId20"/>
    <p:sldId id="479" r:id="rId21"/>
    <p:sldId id="489" r:id="rId22"/>
    <p:sldId id="491" r:id="rId23"/>
    <p:sldId id="535" r:id="rId24"/>
    <p:sldId id="534" r:id="rId25"/>
    <p:sldId id="493" r:id="rId26"/>
    <p:sldId id="532" r:id="rId27"/>
    <p:sldId id="494" r:id="rId28"/>
    <p:sldId id="495" r:id="rId29"/>
    <p:sldId id="521" r:id="rId30"/>
    <p:sldId id="522" r:id="rId31"/>
    <p:sldId id="498" r:id="rId32"/>
    <p:sldId id="524" r:id="rId33"/>
    <p:sldId id="525" r:id="rId34"/>
    <p:sldId id="526" r:id="rId35"/>
    <p:sldId id="527" r:id="rId36"/>
    <p:sldId id="528" r:id="rId37"/>
    <p:sldId id="529" r:id="rId38"/>
    <p:sldId id="530" r:id="rId39"/>
    <p:sldId id="531" r:id="rId40"/>
    <p:sldId id="510" r:id="rId41"/>
    <p:sldId id="511" r:id="rId42"/>
    <p:sldId id="473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7BFDA"/>
    <a:srgbClr val="666666"/>
    <a:srgbClr val="B0CB52"/>
    <a:srgbClr val="00A145"/>
    <a:srgbClr val="5693C9"/>
    <a:srgbClr val="005390"/>
    <a:srgbClr val="EB9113"/>
    <a:srgbClr val="C44306"/>
    <a:srgbClr val="E31C19"/>
    <a:srgbClr val="B842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23" autoAdjust="0"/>
    <p:restoredTop sz="86392" autoAdjust="0"/>
  </p:normalViewPr>
  <p:slideViewPr>
    <p:cSldViewPr snapToObjects="1">
      <p:cViewPr varScale="1">
        <p:scale>
          <a:sx n="169" d="100"/>
          <a:sy n="169" d="100"/>
        </p:scale>
        <p:origin x="-600" y="-112"/>
      </p:cViewPr>
      <p:guideLst>
        <p:guide orient="horz" pos="287"/>
        <p:guide orient="horz" pos="2159"/>
        <p:guide orient="horz" pos="4179"/>
        <p:guide orient="horz" pos="3731"/>
        <p:guide orient="horz" pos="1148"/>
        <p:guide pos="296"/>
        <p:guide pos="5473"/>
        <p:guide pos="2880"/>
        <p:guide pos="547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98" d="100"/>
          <a:sy n="98" d="100"/>
        </p:scale>
        <p:origin x="-3564" y="-96"/>
      </p:cViewPr>
      <p:guideLst>
        <p:guide orient="horz" pos="5584"/>
        <p:guide pos="24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interSettings" Target="printerSettings/printerSettings1.bin"/><Relationship Id="rId47" Type="http://schemas.openxmlformats.org/officeDocument/2006/relationships/presProps" Target="presProps.xml"/><Relationship Id="rId48" Type="http://schemas.openxmlformats.org/officeDocument/2006/relationships/viewProps" Target="viewProps.xml"/><Relationship Id="rId49" Type="http://schemas.openxmlformats.org/officeDocument/2006/relationships/theme" Target="theme/theme1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50" Type="http://schemas.openxmlformats.org/officeDocument/2006/relationships/tableStyles" Target="tableStyles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30" Type="http://schemas.openxmlformats.org/officeDocument/2006/relationships/slide" Target="slides/slide26.xml"/><Relationship Id="rId31" Type="http://schemas.openxmlformats.org/officeDocument/2006/relationships/slide" Target="slides/slide27.xml"/><Relationship Id="rId32" Type="http://schemas.openxmlformats.org/officeDocument/2006/relationships/slide" Target="slides/slide28.xml"/><Relationship Id="rId9" Type="http://schemas.openxmlformats.org/officeDocument/2006/relationships/slide" Target="slides/slide5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3" Type="http://schemas.openxmlformats.org/officeDocument/2006/relationships/slide" Target="slides/slide29.xml"/><Relationship Id="rId34" Type="http://schemas.openxmlformats.org/officeDocument/2006/relationships/slide" Target="slides/slide30.xml"/><Relationship Id="rId35" Type="http://schemas.openxmlformats.org/officeDocument/2006/relationships/slide" Target="slides/slide31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37" Type="http://schemas.openxmlformats.org/officeDocument/2006/relationships/slide" Target="slides/slide33.xml"/><Relationship Id="rId38" Type="http://schemas.openxmlformats.org/officeDocument/2006/relationships/slide" Target="slides/slide34.xml"/><Relationship Id="rId39" Type="http://schemas.openxmlformats.org/officeDocument/2006/relationships/slide" Target="slides/slide35.xml"/><Relationship Id="rId40" Type="http://schemas.openxmlformats.org/officeDocument/2006/relationships/slide" Target="slides/slide36.xml"/><Relationship Id="rId41" Type="http://schemas.openxmlformats.org/officeDocument/2006/relationships/slide" Target="slides/slide37.xml"/><Relationship Id="rId42" Type="http://schemas.openxmlformats.org/officeDocument/2006/relationships/slide" Target="slides/slide38.xml"/><Relationship Id="rId43" Type="http://schemas.openxmlformats.org/officeDocument/2006/relationships/slide" Target="slides/slide39.xml"/><Relationship Id="rId44" Type="http://schemas.openxmlformats.org/officeDocument/2006/relationships/notesMaster" Target="notesMasters/notesMaster1.xml"/><Relationship Id="rId45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ADC530-30B1-3A4E-AE63-569EBF962EEE}" type="doc">
      <dgm:prSet loTypeId="urn:microsoft.com/office/officeart/2005/8/layout/funnel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FA2C34A-1D8A-1C49-84A5-3C5B2ED6F8B9}">
      <dgm:prSet phldrT="[Text]" custT="1"/>
      <dgm:spPr/>
      <dgm:t>
        <a:bodyPr/>
        <a:lstStyle/>
        <a:p>
          <a:r>
            <a:rPr lang="en-US" sz="2200" dirty="0" smtClean="0"/>
            <a:t>Correlated Vulnerability List</a:t>
          </a:r>
          <a:endParaRPr lang="en-US" sz="2200" dirty="0"/>
        </a:p>
      </dgm:t>
    </dgm:pt>
    <dgm:pt modelId="{CCEFC36C-5D37-914B-89C0-9AFE08A0027D}" type="parTrans" cxnId="{03736119-3905-B843-814F-0BDCD88900DB}">
      <dgm:prSet/>
      <dgm:spPr/>
      <dgm:t>
        <a:bodyPr/>
        <a:lstStyle/>
        <a:p>
          <a:endParaRPr lang="en-US"/>
        </a:p>
      </dgm:t>
    </dgm:pt>
    <dgm:pt modelId="{8611A298-DE3B-764A-88F1-78BDBAB535FB}" type="sibTrans" cxnId="{03736119-3905-B843-814F-0BDCD88900DB}">
      <dgm:prSet/>
      <dgm:spPr/>
      <dgm:t>
        <a:bodyPr/>
        <a:lstStyle/>
        <a:p>
          <a:endParaRPr lang="en-US"/>
        </a:p>
      </dgm:t>
    </dgm:pt>
    <dgm:pt modelId="{D2E56AA9-2436-F943-935B-7C4BF60C5E58}" type="pres">
      <dgm:prSet presAssocID="{18ADC530-30B1-3A4E-AE63-569EBF962EEE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016F52E-2253-4347-A78F-2C7A0260069C}" type="pres">
      <dgm:prSet presAssocID="{18ADC530-30B1-3A4E-AE63-569EBF962EEE}" presName="ellipse" presStyleLbl="trBgShp" presStyleIdx="0" presStyleCnt="1"/>
      <dgm:spPr/>
    </dgm:pt>
    <dgm:pt modelId="{5B3C97DF-7AC4-804F-B3B8-1A47CAF1D5EC}" type="pres">
      <dgm:prSet presAssocID="{18ADC530-30B1-3A4E-AE63-569EBF962EEE}" presName="arrow1" presStyleLbl="fgShp" presStyleIdx="0" presStyleCnt="1"/>
      <dgm:spPr/>
    </dgm:pt>
    <dgm:pt modelId="{D9282C63-4855-A549-8CFD-BE1D009E8663}" type="pres">
      <dgm:prSet presAssocID="{18ADC530-30B1-3A4E-AE63-569EBF962EEE}" presName="rectangle" presStyleLbl="revTx" presStyleIdx="0" presStyleCnt="1" custScaleX="208230" custLinFactNeighborX="1535" custLinFactNeighborY="486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F80996-8923-1B4D-AB43-83E90574CAEB}" type="pres">
      <dgm:prSet presAssocID="{18ADC530-30B1-3A4E-AE63-569EBF962EEE}" presName="funnel" presStyleLbl="trAlignAcc1" presStyleIdx="0" presStyleCnt="1"/>
      <dgm:spPr>
        <a:ln>
          <a:solidFill>
            <a:schemeClr val="accent2">
              <a:lumMod val="50000"/>
            </a:schemeClr>
          </a:solidFill>
        </a:ln>
      </dgm:spPr>
    </dgm:pt>
  </dgm:ptLst>
  <dgm:cxnLst>
    <dgm:cxn modelId="{03736119-3905-B843-814F-0BDCD88900DB}" srcId="{18ADC530-30B1-3A4E-AE63-569EBF962EEE}" destId="{BFA2C34A-1D8A-1C49-84A5-3C5B2ED6F8B9}" srcOrd="0" destOrd="0" parTransId="{CCEFC36C-5D37-914B-89C0-9AFE08A0027D}" sibTransId="{8611A298-DE3B-764A-88F1-78BDBAB535FB}"/>
    <dgm:cxn modelId="{0BF34C31-1E78-994D-B173-F77288AA6ECE}" type="presOf" srcId="{BFA2C34A-1D8A-1C49-84A5-3C5B2ED6F8B9}" destId="{D9282C63-4855-A549-8CFD-BE1D009E8663}" srcOrd="0" destOrd="0" presId="urn:microsoft.com/office/officeart/2005/8/layout/funnel1"/>
    <dgm:cxn modelId="{96F2AB5F-BDFA-9044-B909-024D186C5E8D}" type="presOf" srcId="{18ADC530-30B1-3A4E-AE63-569EBF962EEE}" destId="{D2E56AA9-2436-F943-935B-7C4BF60C5E58}" srcOrd="0" destOrd="0" presId="urn:microsoft.com/office/officeart/2005/8/layout/funnel1"/>
    <dgm:cxn modelId="{2130D7DF-DA5E-A34F-8214-AFCD95D57038}" type="presParOf" srcId="{D2E56AA9-2436-F943-935B-7C4BF60C5E58}" destId="{6016F52E-2253-4347-A78F-2C7A0260069C}" srcOrd="0" destOrd="0" presId="urn:microsoft.com/office/officeart/2005/8/layout/funnel1"/>
    <dgm:cxn modelId="{0E550FF5-9F01-5547-8226-6F56D3E6AD0A}" type="presParOf" srcId="{D2E56AA9-2436-F943-935B-7C4BF60C5E58}" destId="{5B3C97DF-7AC4-804F-B3B8-1A47CAF1D5EC}" srcOrd="1" destOrd="0" presId="urn:microsoft.com/office/officeart/2005/8/layout/funnel1"/>
    <dgm:cxn modelId="{4CAEE389-9418-D04F-AE2C-E8B7A391EB25}" type="presParOf" srcId="{D2E56AA9-2436-F943-935B-7C4BF60C5E58}" destId="{D9282C63-4855-A549-8CFD-BE1D009E8663}" srcOrd="2" destOrd="0" presId="urn:microsoft.com/office/officeart/2005/8/layout/funnel1"/>
    <dgm:cxn modelId="{F701537E-25AF-8C45-BF49-8E7092B8F1F6}" type="presParOf" srcId="{D2E56AA9-2436-F943-935B-7C4BF60C5E58}" destId="{8DF80996-8923-1B4D-AB43-83E90574CAEB}" srcOrd="3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8ADC530-30B1-3A4E-AE63-569EBF962EEE}" type="doc">
      <dgm:prSet loTypeId="urn:microsoft.com/office/officeart/2005/8/layout/funnel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FA2C34A-1D8A-1C49-84A5-3C5B2ED6F8B9}">
      <dgm:prSet phldrT="[Text]" custT="1"/>
      <dgm:spPr/>
      <dgm:t>
        <a:bodyPr/>
        <a:lstStyle/>
        <a:p>
          <a:r>
            <a:rPr lang="en-US" sz="2200" dirty="0" smtClean="0"/>
            <a:t>Correlated Vulnerability List</a:t>
          </a:r>
          <a:endParaRPr lang="en-US" sz="2200" dirty="0"/>
        </a:p>
      </dgm:t>
    </dgm:pt>
    <dgm:pt modelId="{CCEFC36C-5D37-914B-89C0-9AFE08A0027D}" type="parTrans" cxnId="{03736119-3905-B843-814F-0BDCD88900DB}">
      <dgm:prSet/>
      <dgm:spPr/>
      <dgm:t>
        <a:bodyPr/>
        <a:lstStyle/>
        <a:p>
          <a:endParaRPr lang="en-US"/>
        </a:p>
      </dgm:t>
    </dgm:pt>
    <dgm:pt modelId="{8611A298-DE3B-764A-88F1-78BDBAB535FB}" type="sibTrans" cxnId="{03736119-3905-B843-814F-0BDCD88900DB}">
      <dgm:prSet/>
      <dgm:spPr/>
      <dgm:t>
        <a:bodyPr/>
        <a:lstStyle/>
        <a:p>
          <a:endParaRPr lang="en-US"/>
        </a:p>
      </dgm:t>
    </dgm:pt>
    <dgm:pt modelId="{D2E56AA9-2436-F943-935B-7C4BF60C5E58}" type="pres">
      <dgm:prSet presAssocID="{18ADC530-30B1-3A4E-AE63-569EBF962EEE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016F52E-2253-4347-A78F-2C7A0260069C}" type="pres">
      <dgm:prSet presAssocID="{18ADC530-30B1-3A4E-AE63-569EBF962EEE}" presName="ellipse" presStyleLbl="trBgShp" presStyleIdx="0" presStyleCnt="1"/>
      <dgm:spPr/>
    </dgm:pt>
    <dgm:pt modelId="{5B3C97DF-7AC4-804F-B3B8-1A47CAF1D5EC}" type="pres">
      <dgm:prSet presAssocID="{18ADC530-30B1-3A4E-AE63-569EBF962EEE}" presName="arrow1" presStyleLbl="fgShp" presStyleIdx="0" presStyleCnt="1"/>
      <dgm:spPr/>
    </dgm:pt>
    <dgm:pt modelId="{D9282C63-4855-A549-8CFD-BE1D009E8663}" type="pres">
      <dgm:prSet presAssocID="{18ADC530-30B1-3A4E-AE63-569EBF962EEE}" presName="rectangle" presStyleLbl="revTx" presStyleIdx="0" presStyleCnt="1" custScaleX="208230" custLinFactNeighborX="1535" custLinFactNeighborY="486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F80996-8923-1B4D-AB43-83E90574CAEB}" type="pres">
      <dgm:prSet presAssocID="{18ADC530-30B1-3A4E-AE63-569EBF962EEE}" presName="funnel" presStyleLbl="trAlignAcc1" presStyleIdx="0" presStyleCnt="1"/>
      <dgm:spPr>
        <a:ln>
          <a:solidFill>
            <a:schemeClr val="accent2">
              <a:lumMod val="50000"/>
            </a:schemeClr>
          </a:solidFill>
        </a:ln>
      </dgm:spPr>
    </dgm:pt>
  </dgm:ptLst>
  <dgm:cxnLst>
    <dgm:cxn modelId="{03736119-3905-B843-814F-0BDCD88900DB}" srcId="{18ADC530-30B1-3A4E-AE63-569EBF962EEE}" destId="{BFA2C34A-1D8A-1C49-84A5-3C5B2ED6F8B9}" srcOrd="0" destOrd="0" parTransId="{CCEFC36C-5D37-914B-89C0-9AFE08A0027D}" sibTransId="{8611A298-DE3B-764A-88F1-78BDBAB535FB}"/>
    <dgm:cxn modelId="{CD38DD59-9A0D-C440-A322-F0C559CFDF6D}" type="presOf" srcId="{18ADC530-30B1-3A4E-AE63-569EBF962EEE}" destId="{D2E56AA9-2436-F943-935B-7C4BF60C5E58}" srcOrd="0" destOrd="0" presId="urn:microsoft.com/office/officeart/2005/8/layout/funnel1"/>
    <dgm:cxn modelId="{CEEA1F83-9292-314C-98FA-ECBEF5CB4F3E}" type="presOf" srcId="{BFA2C34A-1D8A-1C49-84A5-3C5B2ED6F8B9}" destId="{D9282C63-4855-A549-8CFD-BE1D009E8663}" srcOrd="0" destOrd="0" presId="urn:microsoft.com/office/officeart/2005/8/layout/funnel1"/>
    <dgm:cxn modelId="{82705BF3-8037-C546-85F9-0461A8C20359}" type="presParOf" srcId="{D2E56AA9-2436-F943-935B-7C4BF60C5E58}" destId="{6016F52E-2253-4347-A78F-2C7A0260069C}" srcOrd="0" destOrd="0" presId="urn:microsoft.com/office/officeart/2005/8/layout/funnel1"/>
    <dgm:cxn modelId="{59EA8022-A0D3-D344-9B39-FEED14BF1F69}" type="presParOf" srcId="{D2E56AA9-2436-F943-935B-7C4BF60C5E58}" destId="{5B3C97DF-7AC4-804F-B3B8-1A47CAF1D5EC}" srcOrd="1" destOrd="0" presId="urn:microsoft.com/office/officeart/2005/8/layout/funnel1"/>
    <dgm:cxn modelId="{6DB9478E-ADCE-2641-ADC2-45DBFB761A1A}" type="presParOf" srcId="{D2E56AA9-2436-F943-935B-7C4BF60C5E58}" destId="{D9282C63-4855-A549-8CFD-BE1D009E8663}" srcOrd="2" destOrd="0" presId="urn:microsoft.com/office/officeart/2005/8/layout/funnel1"/>
    <dgm:cxn modelId="{8892BFBD-39D8-DA44-81E5-124D4D779E68}" type="presParOf" srcId="{D2E56AA9-2436-F943-935B-7C4BF60C5E58}" destId="{8DF80996-8923-1B4D-AB43-83E90574CAEB}" srcOrd="3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16F52E-2253-4347-A78F-2C7A0260069C}">
      <dsp:nvSpPr>
        <dsp:cNvPr id="0" name=""/>
        <dsp:cNvSpPr/>
      </dsp:nvSpPr>
      <dsp:spPr>
        <a:xfrm>
          <a:off x="1222037" y="101500"/>
          <a:ext cx="2014397" cy="699573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3C97DF-7AC4-804F-B3B8-1A47CAF1D5EC}">
      <dsp:nvSpPr>
        <dsp:cNvPr id="0" name=""/>
        <dsp:cNvSpPr/>
      </dsp:nvSpPr>
      <dsp:spPr>
        <a:xfrm>
          <a:off x="2037165" y="1814519"/>
          <a:ext cx="390387" cy="249847"/>
        </a:xfrm>
        <a:prstGeom prst="downArrow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D9282C63-4855-A549-8CFD-BE1D009E8663}">
      <dsp:nvSpPr>
        <dsp:cNvPr id="0" name=""/>
        <dsp:cNvSpPr/>
      </dsp:nvSpPr>
      <dsp:spPr>
        <a:xfrm>
          <a:off x="310155" y="2030013"/>
          <a:ext cx="3901935" cy="4684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Correlated Vulnerability List</a:t>
          </a:r>
          <a:endParaRPr lang="en-US" sz="2200" kern="1200" dirty="0"/>
        </a:p>
      </dsp:txBody>
      <dsp:txXfrm>
        <a:off x="310155" y="2030013"/>
        <a:ext cx="3901935" cy="468464"/>
      </dsp:txXfrm>
    </dsp:sp>
    <dsp:sp modelId="{8DF80996-8923-1B4D-AB43-83E90574CAEB}">
      <dsp:nvSpPr>
        <dsp:cNvPr id="0" name=""/>
        <dsp:cNvSpPr/>
      </dsp:nvSpPr>
      <dsp:spPr>
        <a:xfrm>
          <a:off x="1139275" y="15615"/>
          <a:ext cx="2186168" cy="1748934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lumMod val="5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16F52E-2253-4347-A78F-2C7A0260069C}">
      <dsp:nvSpPr>
        <dsp:cNvPr id="0" name=""/>
        <dsp:cNvSpPr/>
      </dsp:nvSpPr>
      <dsp:spPr>
        <a:xfrm>
          <a:off x="1222037" y="101500"/>
          <a:ext cx="2014397" cy="699573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3C97DF-7AC4-804F-B3B8-1A47CAF1D5EC}">
      <dsp:nvSpPr>
        <dsp:cNvPr id="0" name=""/>
        <dsp:cNvSpPr/>
      </dsp:nvSpPr>
      <dsp:spPr>
        <a:xfrm>
          <a:off x="2037165" y="1814519"/>
          <a:ext cx="390387" cy="249847"/>
        </a:xfrm>
        <a:prstGeom prst="downArrow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D9282C63-4855-A549-8CFD-BE1D009E8663}">
      <dsp:nvSpPr>
        <dsp:cNvPr id="0" name=""/>
        <dsp:cNvSpPr/>
      </dsp:nvSpPr>
      <dsp:spPr>
        <a:xfrm>
          <a:off x="310155" y="2030013"/>
          <a:ext cx="3901935" cy="4684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Correlated Vulnerability List</a:t>
          </a:r>
          <a:endParaRPr lang="en-US" sz="2200" kern="1200" dirty="0"/>
        </a:p>
      </dsp:txBody>
      <dsp:txXfrm>
        <a:off x="310155" y="2030013"/>
        <a:ext cx="3901935" cy="468464"/>
      </dsp:txXfrm>
    </dsp:sp>
    <dsp:sp modelId="{8DF80996-8923-1B4D-AB43-83E90574CAEB}">
      <dsp:nvSpPr>
        <dsp:cNvPr id="0" name=""/>
        <dsp:cNvSpPr/>
      </dsp:nvSpPr>
      <dsp:spPr>
        <a:xfrm>
          <a:off x="1139275" y="15615"/>
          <a:ext cx="2186168" cy="1748934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lumMod val="5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2"/>
          <p:cNvSpPr>
            <a:spLocks noGrp="1"/>
          </p:cNvSpPr>
          <p:nvPr>
            <p:ph type="dt" idx="1"/>
          </p:nvPr>
        </p:nvSpPr>
        <p:spPr>
          <a:xfrm>
            <a:off x="5357191" y="8864600"/>
            <a:ext cx="1212573" cy="26787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marL="0" algn="r" defTabSz="914400" rtl="0" eaLnBrk="1" latinLnBrk="0" hangingPunct="1">
              <a:defRPr lang="en-US" sz="800" kern="1200" smtClean="0">
                <a:solidFill>
                  <a:schemeClr val="tx1"/>
                </a:solidFill>
                <a:latin typeface="Futura Bk" pitchFamily="34" charset="0"/>
                <a:ea typeface="+mn-ea"/>
                <a:cs typeface="+mn-cs"/>
              </a:defRPr>
            </a:lvl1pPr>
          </a:lstStyle>
          <a:p>
            <a:fld id="{E831FD69-BB7F-48A9-AD3C-0905D51AD404}" type="datetime3">
              <a:rPr lang="en-US" smtClean="0"/>
              <a:pPr/>
              <a:t>22 August 2011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2"/>
          </p:nvPr>
        </p:nvSpPr>
        <p:spPr>
          <a:xfrm>
            <a:off x="288234" y="8864600"/>
            <a:ext cx="1222514" cy="26787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/>
                </a:solidFill>
                <a:latin typeface="Futura Bk" pitchFamily="34" charset="0"/>
              </a:defRPr>
            </a:lvl1pPr>
          </a:lstStyle>
          <a:p>
            <a:r>
              <a:rPr lang="en-US" dirty="0" smtClean="0"/>
              <a:t>HP Confidential</a:t>
            </a:r>
            <a:endParaRPr lang="en-US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3"/>
          </p:nvPr>
        </p:nvSpPr>
        <p:spPr>
          <a:xfrm>
            <a:off x="3124342" y="8864600"/>
            <a:ext cx="596210" cy="26787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marL="0" algn="ctr" defTabSz="914400" rtl="0" eaLnBrk="1" latinLnBrk="0" hangingPunct="1">
              <a:defRPr lang="en-US" sz="800" kern="1200" smtClean="0">
                <a:solidFill>
                  <a:schemeClr val="tx1"/>
                </a:solidFill>
                <a:latin typeface="Futura Bk" pitchFamily="34" charset="0"/>
                <a:ea typeface="+mn-ea"/>
                <a:cs typeface="+mn-cs"/>
              </a:defRPr>
            </a:lvl1pPr>
          </a:lstStyle>
          <a:p>
            <a:fld id="{84B04522-5E79-4620-978F-683F5015A63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Header Placeholder 1"/>
          <p:cNvSpPr>
            <a:spLocks noGrp="1"/>
          </p:cNvSpPr>
          <p:nvPr>
            <p:ph type="hdr" sz="quarter"/>
          </p:nvPr>
        </p:nvSpPr>
        <p:spPr>
          <a:xfrm>
            <a:off x="288234" y="29817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utura Bk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2073494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88234" y="29817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utura Bk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357191" y="8864600"/>
            <a:ext cx="1212573" cy="26787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marL="0" algn="r" defTabSz="914400" rtl="0" eaLnBrk="1" latinLnBrk="0" hangingPunct="1">
              <a:defRPr lang="en-US" sz="800" kern="1200" smtClean="0">
                <a:solidFill>
                  <a:schemeClr val="tx1"/>
                </a:solidFill>
                <a:latin typeface="Futura Bk" pitchFamily="34" charset="0"/>
                <a:ea typeface="+mn-ea"/>
                <a:cs typeface="+mn-cs"/>
              </a:defRPr>
            </a:lvl1pPr>
          </a:lstStyle>
          <a:p>
            <a:fld id="{E831FD69-BB7F-48A9-AD3C-0905D51AD404}" type="datetime3">
              <a:rPr lang="en-US" smtClean="0"/>
              <a:pPr/>
              <a:t>22 August 2011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288234" y="4343400"/>
            <a:ext cx="6281531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88234" y="8864600"/>
            <a:ext cx="1222514" cy="26787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/>
                </a:solidFill>
                <a:latin typeface="Futura Bk" pitchFamily="34" charset="0"/>
              </a:defRPr>
            </a:lvl1pPr>
          </a:lstStyle>
          <a:p>
            <a:r>
              <a:rPr lang="en-US" dirty="0" smtClean="0"/>
              <a:t>HP Confidential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124342" y="8864600"/>
            <a:ext cx="596210" cy="26787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marL="0" algn="ctr" defTabSz="914400" rtl="0" eaLnBrk="1" latinLnBrk="0" hangingPunct="1">
              <a:defRPr lang="en-US" sz="800" kern="1200" smtClean="0">
                <a:solidFill>
                  <a:schemeClr val="tx1"/>
                </a:solidFill>
                <a:latin typeface="Futura Bk" pitchFamily="34" charset="0"/>
                <a:ea typeface="+mn-ea"/>
                <a:cs typeface="+mn-cs"/>
              </a:defRPr>
            </a:lvl1pPr>
          </a:lstStyle>
          <a:p>
            <a:fld id="{84B04522-5E79-4620-978F-683F5015A6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49626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Futura Bk" pitchFamily="34" charset="0"/>
        <a:ea typeface="+mn-ea"/>
        <a:cs typeface="+mn-cs"/>
      </a:defRPr>
    </a:lvl1pPr>
    <a:lvl2pPr marL="168275" indent="0" algn="l" defTabSz="914400" rtl="0" eaLnBrk="1" latinLnBrk="0" hangingPunct="1">
      <a:defRPr sz="1000" kern="1200">
        <a:solidFill>
          <a:schemeClr val="tx1"/>
        </a:solidFill>
        <a:latin typeface="Futura Bk" pitchFamily="34" charset="0"/>
        <a:ea typeface="+mn-ea"/>
        <a:cs typeface="+mn-cs"/>
      </a:defRPr>
    </a:lvl2pPr>
    <a:lvl3pPr marL="347663" indent="0" algn="l" defTabSz="914400" rtl="0" eaLnBrk="1" latinLnBrk="0" hangingPunct="1">
      <a:defRPr sz="1000" kern="1200">
        <a:solidFill>
          <a:schemeClr val="tx1"/>
        </a:solidFill>
        <a:latin typeface="Futura Bk" pitchFamily="34" charset="0"/>
        <a:ea typeface="+mn-ea"/>
        <a:cs typeface="+mn-cs"/>
      </a:defRPr>
    </a:lvl3pPr>
    <a:lvl4pPr marL="457200" indent="0" algn="l" defTabSz="914400" rtl="0" eaLnBrk="1" latinLnBrk="0" hangingPunct="1">
      <a:defRPr sz="1000" kern="1200">
        <a:solidFill>
          <a:schemeClr val="tx1"/>
        </a:solidFill>
        <a:latin typeface="Futura Bk" pitchFamily="34" charset="0"/>
        <a:ea typeface="+mn-ea"/>
        <a:cs typeface="+mn-cs"/>
      </a:defRPr>
    </a:lvl4pPr>
    <a:lvl5pPr marL="517525" indent="0" algn="l" defTabSz="914400" rtl="0" eaLnBrk="1" latinLnBrk="0" hangingPunct="1">
      <a:defRPr sz="1000" kern="1200">
        <a:solidFill>
          <a:schemeClr val="tx1"/>
        </a:solidFill>
        <a:latin typeface="Futura Bk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i="1" u="none" kern="1200" baseline="0" dirty="0" smtClean="0">
                <a:solidFill>
                  <a:schemeClr val="tx1"/>
                </a:solidFill>
                <a:latin typeface="Futura Bk" pitchFamily="34" charset="0"/>
                <a:ea typeface="+mn-ea"/>
                <a:cs typeface="+mn-cs"/>
              </a:rPr>
              <a:t> 1.1 Legacy code: We will always be playing catch-up because people build something of value before they try to protect it.  Doing otherwise would be silly.</a:t>
            </a:r>
          </a:p>
          <a:p>
            <a:r>
              <a:rPr lang="en-US" sz="1200" i="1" u="none" kern="1200" baseline="0" dirty="0" smtClean="0">
                <a:solidFill>
                  <a:schemeClr val="tx1"/>
                </a:solidFill>
                <a:latin typeface="Futura Bk" pitchFamily="34" charset="0"/>
                <a:ea typeface="+mn-ea"/>
                <a:cs typeface="+mn-cs"/>
              </a:rPr>
              <a:t>    1.2  Even new code needs to be verified</a:t>
            </a:r>
          </a:p>
          <a:p>
            <a:r>
              <a:rPr lang="en-US" sz="1200" i="1" u="none" kern="1200" baseline="0" dirty="0" smtClean="0">
                <a:solidFill>
                  <a:schemeClr val="tx1"/>
                </a:solidFill>
                <a:latin typeface="Futura Bk" pitchFamily="34" charset="0"/>
                <a:ea typeface="+mn-ea"/>
                <a:cs typeface="+mn-cs"/>
              </a:rPr>
              <a:t>     1.3  Software security can't be tested as a feature--we need to explore the whole app.  This makes typical feature-based testing methods not so useful.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E831FD69-BB7F-48A9-AD3C-0905D51AD404}" type="datetime3">
              <a:rPr lang="en-US" smtClean="0"/>
              <a:pPr/>
              <a:t>22 August 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HP Confidential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84B04522-5E79-4620-978F-683F5015A639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72294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17F815-708B-0049-B490-4745DE6FA6F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4874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5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2700" y="16933"/>
            <a:ext cx="9141292" cy="6858000"/>
          </a:xfrm>
          <a:prstGeom prst="rect">
            <a:avLst/>
          </a:prstGeom>
        </p:spPr>
      </p:pic>
      <p:sp>
        <p:nvSpPr>
          <p:cNvPr id="12" name="Freeform 11"/>
          <p:cNvSpPr/>
          <p:nvPr userDrawn="1"/>
        </p:nvSpPr>
        <p:spPr>
          <a:xfrm>
            <a:off x="0" y="0"/>
            <a:ext cx="5854700" cy="6858000"/>
          </a:xfrm>
          <a:custGeom>
            <a:avLst/>
            <a:gdLst>
              <a:gd name="connsiteX0" fmla="*/ 0 w 5683170"/>
              <a:gd name="connsiteY0" fmla="*/ 0 h 6858000"/>
              <a:gd name="connsiteX1" fmla="*/ 5683170 w 5683170"/>
              <a:gd name="connsiteY1" fmla="*/ 0 h 6858000"/>
              <a:gd name="connsiteX2" fmla="*/ 5683170 w 5683170"/>
              <a:gd name="connsiteY2" fmla="*/ 6858000 h 6858000"/>
              <a:gd name="connsiteX3" fmla="*/ 0 w 5683170"/>
              <a:gd name="connsiteY3" fmla="*/ 6858000 h 6858000"/>
              <a:gd name="connsiteX4" fmla="*/ 0 w 5683170"/>
              <a:gd name="connsiteY4" fmla="*/ 0 h 6858000"/>
              <a:gd name="connsiteX0" fmla="*/ 0 w 5683170"/>
              <a:gd name="connsiteY0" fmla="*/ 0 h 6858000"/>
              <a:gd name="connsiteX1" fmla="*/ 5683170 w 5683170"/>
              <a:gd name="connsiteY1" fmla="*/ 0 h 6858000"/>
              <a:gd name="connsiteX2" fmla="*/ 4166886 w 5683170"/>
              <a:gd name="connsiteY2" fmla="*/ 6858000 h 6858000"/>
              <a:gd name="connsiteX3" fmla="*/ 0 w 5683170"/>
              <a:gd name="connsiteY3" fmla="*/ 6858000 h 6858000"/>
              <a:gd name="connsiteX4" fmla="*/ 0 w 5683170"/>
              <a:gd name="connsiteY4" fmla="*/ 0 h 6858000"/>
              <a:gd name="connsiteX0" fmla="*/ 0 w 5683170"/>
              <a:gd name="connsiteY0" fmla="*/ 0 h 6858000"/>
              <a:gd name="connsiteX1" fmla="*/ 5683170 w 5683170"/>
              <a:gd name="connsiteY1" fmla="*/ 0 h 6858000"/>
              <a:gd name="connsiteX2" fmla="*/ 4070294 w 5683170"/>
              <a:gd name="connsiteY2" fmla="*/ 6858000 h 6858000"/>
              <a:gd name="connsiteX3" fmla="*/ 0 w 5683170"/>
              <a:gd name="connsiteY3" fmla="*/ 6858000 h 6858000"/>
              <a:gd name="connsiteX4" fmla="*/ 0 w 5683170"/>
              <a:gd name="connsiteY4" fmla="*/ 0 h 6858000"/>
              <a:gd name="connsiteX0" fmla="*/ 0 w 5683170"/>
              <a:gd name="connsiteY0" fmla="*/ 0 h 6858000"/>
              <a:gd name="connsiteX1" fmla="*/ 5683170 w 5683170"/>
              <a:gd name="connsiteY1" fmla="*/ 0 h 6858000"/>
              <a:gd name="connsiteX2" fmla="*/ 4093570 w 5683170"/>
              <a:gd name="connsiteY2" fmla="*/ 6858000 h 6858000"/>
              <a:gd name="connsiteX3" fmla="*/ 0 w 5683170"/>
              <a:gd name="connsiteY3" fmla="*/ 6858000 h 6858000"/>
              <a:gd name="connsiteX4" fmla="*/ 0 w 5683170"/>
              <a:gd name="connsiteY4" fmla="*/ 0 h 6858000"/>
              <a:gd name="connsiteX0" fmla="*/ 0 w 5683170"/>
              <a:gd name="connsiteY0" fmla="*/ 0 h 6858000"/>
              <a:gd name="connsiteX1" fmla="*/ 5683170 w 5683170"/>
              <a:gd name="connsiteY1" fmla="*/ 0 h 6858000"/>
              <a:gd name="connsiteX2" fmla="*/ 4103095 w 5683170"/>
              <a:gd name="connsiteY2" fmla="*/ 6858000 h 6858000"/>
              <a:gd name="connsiteX3" fmla="*/ 0 w 5683170"/>
              <a:gd name="connsiteY3" fmla="*/ 6858000 h 6858000"/>
              <a:gd name="connsiteX4" fmla="*/ 0 w 5683170"/>
              <a:gd name="connsiteY4" fmla="*/ 0 h 6858000"/>
              <a:gd name="connsiteX0" fmla="*/ 0 w 5683170"/>
              <a:gd name="connsiteY0" fmla="*/ 0 h 6858000"/>
              <a:gd name="connsiteX1" fmla="*/ 5683170 w 5683170"/>
              <a:gd name="connsiteY1" fmla="*/ 0 h 6858000"/>
              <a:gd name="connsiteX2" fmla="*/ 4093316 w 5683170"/>
              <a:gd name="connsiteY2" fmla="*/ 6858000 h 6858000"/>
              <a:gd name="connsiteX3" fmla="*/ 0 w 5683170"/>
              <a:gd name="connsiteY3" fmla="*/ 6858000 h 6858000"/>
              <a:gd name="connsiteX4" fmla="*/ 0 w 5683170"/>
              <a:gd name="connsiteY4" fmla="*/ 0 h 6858000"/>
              <a:gd name="connsiteX0" fmla="*/ 0 w 5683170"/>
              <a:gd name="connsiteY0" fmla="*/ 0 h 6858000"/>
              <a:gd name="connsiteX1" fmla="*/ 5683170 w 5683170"/>
              <a:gd name="connsiteY1" fmla="*/ 0 h 6858000"/>
              <a:gd name="connsiteX2" fmla="*/ 4100651 w 5683170"/>
              <a:gd name="connsiteY2" fmla="*/ 6858000 h 6858000"/>
              <a:gd name="connsiteX3" fmla="*/ 0 w 5683170"/>
              <a:gd name="connsiteY3" fmla="*/ 6858000 h 6858000"/>
              <a:gd name="connsiteX4" fmla="*/ 0 w 5683170"/>
              <a:gd name="connsiteY4" fmla="*/ 0 h 6858000"/>
              <a:gd name="connsiteX0" fmla="*/ 0 w 5683170"/>
              <a:gd name="connsiteY0" fmla="*/ 0 h 6858000"/>
              <a:gd name="connsiteX1" fmla="*/ 5683170 w 5683170"/>
              <a:gd name="connsiteY1" fmla="*/ 0 h 6858000"/>
              <a:gd name="connsiteX2" fmla="*/ 4490723 w 5683170"/>
              <a:gd name="connsiteY2" fmla="*/ 6858000 h 6858000"/>
              <a:gd name="connsiteX3" fmla="*/ 0 w 5683170"/>
              <a:gd name="connsiteY3" fmla="*/ 6858000 h 6858000"/>
              <a:gd name="connsiteX4" fmla="*/ 0 w 568317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83170" h="6858000">
                <a:moveTo>
                  <a:pt x="0" y="0"/>
                </a:moveTo>
                <a:lnTo>
                  <a:pt x="5683170" y="0"/>
                </a:lnTo>
                <a:lnTo>
                  <a:pt x="4490723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100000">
                <a:srgbClr val="666666">
                  <a:alpha val="85000"/>
                </a:srgbClr>
              </a:gs>
              <a:gs pos="0">
                <a:schemeClr val="tx1">
                  <a:alpha val="85000"/>
                </a:schemeClr>
              </a:gs>
            </a:gsLst>
            <a:lin ang="78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>
              <a:lnSpc>
                <a:spcPct val="85000"/>
              </a:lnSpc>
            </a:pPr>
            <a:endParaRPr lang="en-US" sz="2000" dirty="0" smtClean="0">
              <a:solidFill>
                <a:prstClr val="white"/>
              </a:solidFill>
              <a:latin typeface="+mj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 hasCustomPrompt="1"/>
          </p:nvPr>
        </p:nvSpPr>
        <p:spPr bwMode="black">
          <a:xfrm>
            <a:off x="328716" y="550522"/>
            <a:ext cx="5057324" cy="1531847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l">
              <a:lnSpc>
                <a:spcPts val="3200"/>
              </a:lnSpc>
              <a:defRPr sz="2800" i="0" strike="noStrike" cap="none" baseline="0">
                <a:solidFill>
                  <a:srgbClr val="B0CB52"/>
                </a:solidFill>
                <a:latin typeface="+mn-lt"/>
              </a:defRPr>
            </a:lvl1pPr>
          </a:lstStyle>
          <a:p>
            <a:r>
              <a:rPr lang="en-US" strike="noStrike" dirty="0" smtClean="0"/>
              <a:t>Presentation title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414664" y="2066911"/>
            <a:ext cx="4859864" cy="55139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buNone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2pPr>
            <a:lvl3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3pPr>
            <a:lvl4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4pPr>
            <a:lvl5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Subtitle goes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357089" y="5144563"/>
            <a:ext cx="4426784" cy="935684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sz="1400" i="0">
                <a:solidFill>
                  <a:schemeClr val="bg1"/>
                </a:solidFill>
                <a:latin typeface="Futura Bk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Speaker Name</a:t>
            </a:r>
          </a:p>
          <a:p>
            <a:r>
              <a:rPr lang="en-US" dirty="0" smtClean="0"/>
              <a:t>Title</a:t>
            </a:r>
          </a:p>
        </p:txBody>
      </p:sp>
      <p:sp>
        <p:nvSpPr>
          <p:cNvPr id="6" name="TextBox 5"/>
          <p:cNvSpPr txBox="1"/>
          <p:nvPr userDrawn="1"/>
        </p:nvSpPr>
        <p:spPr bwMode="gray">
          <a:xfrm>
            <a:off x="357092" y="6320405"/>
            <a:ext cx="30105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>
                <a:solidFill>
                  <a:schemeClr val="bg1"/>
                </a:solidFill>
                <a:latin typeface="Futura Bk" pitchFamily="34" charset="0"/>
              </a:rPr>
              <a:t>©2011</a:t>
            </a:r>
            <a:r>
              <a:rPr lang="en-US" sz="700" baseline="0" dirty="0" smtClean="0">
                <a:solidFill>
                  <a:schemeClr val="bg1"/>
                </a:solidFill>
                <a:latin typeface="Futura Bk" pitchFamily="34" charset="0"/>
              </a:rPr>
              <a:t> </a:t>
            </a:r>
            <a:r>
              <a:rPr lang="en-US" sz="700" dirty="0" smtClean="0">
                <a:solidFill>
                  <a:schemeClr val="bg1"/>
                </a:solidFill>
                <a:latin typeface="Futura Bk" pitchFamily="34" charset="0"/>
              </a:rPr>
              <a:t>Hewlett-Packard</a:t>
            </a:r>
            <a:r>
              <a:rPr lang="en-US" sz="700" baseline="0" dirty="0" smtClean="0">
                <a:solidFill>
                  <a:schemeClr val="bg1"/>
                </a:solidFill>
                <a:latin typeface="Futura Bk" pitchFamily="34" charset="0"/>
              </a:rPr>
              <a:t> Development Company, L.P. </a:t>
            </a:r>
          </a:p>
          <a:p>
            <a:r>
              <a:rPr lang="en-US" sz="700" baseline="0" dirty="0" smtClean="0">
                <a:solidFill>
                  <a:schemeClr val="bg1"/>
                </a:solidFill>
                <a:latin typeface="Futura Bk" pitchFamily="34" charset="0"/>
              </a:rPr>
              <a:t>The information contained herein is subject to change without notice</a:t>
            </a:r>
            <a:endParaRPr lang="en-US" sz="700" dirty="0">
              <a:solidFill>
                <a:schemeClr val="bg1"/>
              </a:solidFill>
              <a:latin typeface="Futura Bk" pitchFamily="34" charset="0"/>
            </a:endParaRPr>
          </a:p>
        </p:txBody>
      </p:sp>
      <p:pic>
        <p:nvPicPr>
          <p:cNvPr id="15" name="Picture 14" descr="hp-logo-reversed.png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8255001" y="6078021"/>
            <a:ext cx="556028" cy="56083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5292350" y="0"/>
            <a:ext cx="563077" cy="316992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4" cstate="print"/>
          <a:srcRect b="38354"/>
          <a:stretch/>
        </p:blipFill>
        <p:spPr>
          <a:xfrm>
            <a:off x="4455517" y="5294693"/>
            <a:ext cx="450462" cy="1563307"/>
          </a:xfrm>
          <a:prstGeom prst="rect">
            <a:avLst/>
          </a:prstGeom>
        </p:spPr>
      </p:pic>
      <p:pic>
        <p:nvPicPr>
          <p:cNvPr id="14" name="Picture 13" descr="HP-Enterprise-Security-Logo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4902200" y="6171576"/>
            <a:ext cx="3210640" cy="344904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Lin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338E54AF-64BD-45C2-B7B1-25D891A80782}" type="datetime1">
              <a:rPr lang="en-US" smtClean="0"/>
              <a:pPr/>
              <a:t>8/22/11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39FE57C1-99E3-4342-90AE-63D315326D4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 smtClean="0"/>
              <a:t>Enterprise Security – HP Confidential</a:t>
            </a:r>
            <a:endParaRPr lang="en-US"/>
          </a:p>
        </p:txBody>
      </p:sp>
      <p:sp>
        <p:nvSpPr>
          <p:cNvPr id="6" name="Title 8"/>
          <p:cNvSpPr>
            <a:spLocks noGrp="1"/>
          </p:cNvSpPr>
          <p:nvPr>
            <p:ph type="title" hasCustomPrompt="1"/>
          </p:nvPr>
        </p:nvSpPr>
        <p:spPr>
          <a:xfrm>
            <a:off x="339725" y="406280"/>
            <a:ext cx="8375650" cy="62645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ts val="33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aseline="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Single line title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8"/>
          <p:cNvSpPr>
            <a:spLocks noGrp="1"/>
          </p:cNvSpPr>
          <p:nvPr>
            <p:ph type="title" hasCustomPrompt="1"/>
          </p:nvPr>
        </p:nvSpPr>
        <p:spPr>
          <a:xfrm>
            <a:off x="371858" y="1523495"/>
            <a:ext cx="2747117" cy="458977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2000" kern="1200" dirty="0" smtClean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</a:lstStyle>
          <a:p>
            <a:r>
              <a:rPr lang="en-US" dirty="0" smtClean="0"/>
              <a:t>Objective</a:t>
            </a:r>
            <a:endParaRPr lang="en-US" dirty="0"/>
          </a:p>
        </p:txBody>
      </p:sp>
      <p:sp>
        <p:nvSpPr>
          <p:cNvPr id="26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366933" y="2059874"/>
            <a:ext cx="2752040" cy="417946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1000"/>
              </a:spcBef>
              <a:buClrTx/>
              <a:buFont typeface="Futura Bk" pitchFamily="34" charset="0"/>
              <a:buNone/>
              <a:defRPr sz="1800">
                <a:solidFill>
                  <a:schemeClr val="tx1"/>
                </a:solidFill>
                <a:latin typeface="Arial"/>
                <a:cs typeface="Arial"/>
              </a:defRPr>
            </a:lvl1pPr>
            <a:lvl2pPr marL="227013" indent="1588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bg1"/>
                </a:solidFill>
                <a:latin typeface="Futura Bk" pitchFamily="34" charset="0"/>
              </a:defRPr>
            </a:lvl2pPr>
            <a:lvl3pPr marL="284163" indent="0">
              <a:lnSpc>
                <a:spcPct val="100000"/>
              </a:lnSpc>
              <a:buNone/>
              <a:defRPr sz="2000">
                <a:solidFill>
                  <a:schemeClr val="bg1"/>
                </a:solidFill>
                <a:latin typeface="Futura Bk" pitchFamily="34" charset="0"/>
              </a:defRPr>
            </a:lvl3pPr>
            <a:lvl4pPr marL="396875" indent="0">
              <a:lnSpc>
                <a:spcPct val="100000"/>
              </a:lnSpc>
              <a:buNone/>
              <a:defRPr sz="2000">
                <a:solidFill>
                  <a:schemeClr val="bg1"/>
                </a:solidFill>
                <a:latin typeface="Futura Bk" pitchFamily="34" charset="0"/>
              </a:defRPr>
            </a:lvl4pPr>
            <a:lvl5pPr marL="517525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000">
                <a:solidFill>
                  <a:schemeClr val="bg1"/>
                </a:solidFill>
                <a:latin typeface="Futura Bk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7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3227239" y="1515876"/>
            <a:ext cx="2837097" cy="45897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2000" kern="1200" cap="none" baseline="0" dirty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  <a:lvl2pPr>
              <a:def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5A6FF"/>
                </a:solidFill>
                <a:effectLst/>
                <a:uLnTx/>
                <a:uFillTx/>
                <a:latin typeface="Futura Bk" pitchFamily="34" charset="0"/>
                <a:ea typeface="+mn-ea"/>
                <a:cs typeface="+mn-cs"/>
              </a:defRPr>
            </a:lvl2pPr>
            <a:lvl3pPr>
              <a:def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5A6FF"/>
                </a:solidFill>
                <a:effectLst/>
                <a:uLnTx/>
                <a:uFillTx/>
                <a:latin typeface="Futura Bk" pitchFamily="34" charset="0"/>
                <a:ea typeface="+mn-ea"/>
                <a:cs typeface="+mn-cs"/>
              </a:defRPr>
            </a:lvl3pPr>
            <a:lvl4pPr>
              <a:def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5A6FF"/>
                </a:solidFill>
                <a:effectLst/>
                <a:uLnTx/>
                <a:uFillTx/>
                <a:latin typeface="Futura Bk" pitchFamily="34" charset="0"/>
                <a:ea typeface="+mn-ea"/>
                <a:cs typeface="+mn-cs"/>
              </a:defRPr>
            </a:lvl4pPr>
            <a:lvl5pPr>
              <a:def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5A6FF"/>
                </a:solidFill>
                <a:effectLst/>
                <a:uLnTx/>
                <a:uFillTx/>
                <a:latin typeface="Futura Bk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Situation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338328" y="420623"/>
            <a:ext cx="8242300" cy="117028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3300"/>
              </a:lnSpc>
              <a:buClrTx/>
              <a:buFontTx/>
              <a:buNone/>
              <a:defRPr sz="2800" cap="none" baseline="0">
                <a:solidFill>
                  <a:srgbClr val="000000"/>
                </a:solidFill>
                <a:latin typeface="Arial"/>
                <a:cs typeface="Arial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 smtClean="0"/>
              <a:t>Double line title</a:t>
            </a:r>
            <a:br>
              <a:rPr lang="en-US" dirty="0" smtClean="0"/>
            </a:br>
            <a:r>
              <a:rPr lang="en-US" dirty="0" smtClean="0"/>
              <a:t>for added content</a:t>
            </a:r>
          </a:p>
        </p:txBody>
      </p:sp>
      <p:sp>
        <p:nvSpPr>
          <p:cNvPr id="13" name="Text Placeholder 26"/>
          <p:cNvSpPr>
            <a:spLocks noGrp="1"/>
          </p:cNvSpPr>
          <p:nvPr>
            <p:ph type="body" sz="quarter" idx="10"/>
          </p:nvPr>
        </p:nvSpPr>
        <p:spPr>
          <a:xfrm>
            <a:off x="3227236" y="2057401"/>
            <a:ext cx="5267540" cy="418203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10000"/>
              </a:lnSpc>
              <a:spcBef>
                <a:spcPts val="1000"/>
              </a:spcBef>
              <a:buClr>
                <a:schemeClr val="tx2"/>
              </a:buClr>
              <a:buSzPct val="80000"/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Arial"/>
                <a:cs typeface="Arial"/>
              </a:defRPr>
            </a:lvl1pPr>
            <a:lvl2pPr marL="342900" indent="-114300">
              <a:lnSpc>
                <a:spcPct val="110000"/>
              </a:lnSpc>
              <a:spcBef>
                <a:spcPts val="500"/>
              </a:spcBef>
              <a:buClr>
                <a:schemeClr val="tx2"/>
              </a:buClr>
              <a:buSzPct val="80000"/>
              <a:buFont typeface="Futura Bk" pitchFamily="34" charset="0"/>
              <a:buChar char="–"/>
              <a:defRPr sz="1400">
                <a:solidFill>
                  <a:schemeClr val="tx1"/>
                </a:solidFill>
                <a:latin typeface="Arial"/>
                <a:cs typeface="Arial"/>
              </a:defRPr>
            </a:lvl2pPr>
            <a:lvl3pPr marL="571500" indent="-168275">
              <a:lnSpc>
                <a:spcPct val="110000"/>
              </a:lnSpc>
              <a:spcBef>
                <a:spcPts val="400"/>
              </a:spcBef>
              <a:buClr>
                <a:schemeClr val="tx2"/>
              </a:buClr>
              <a:buSzPct val="80000"/>
              <a:buFont typeface="Arial" pitchFamily="34" charset="0"/>
              <a:buChar char="•"/>
              <a:defRPr sz="1000">
                <a:solidFill>
                  <a:schemeClr val="tx1"/>
                </a:solidFill>
                <a:latin typeface="Arial"/>
                <a:cs typeface="Arial"/>
              </a:defRPr>
            </a:lvl3pPr>
            <a:lvl4pPr marL="800100" indent="-114300">
              <a:lnSpc>
                <a:spcPct val="110000"/>
              </a:lnSpc>
              <a:spcBef>
                <a:spcPts val="400"/>
              </a:spcBef>
              <a:buClr>
                <a:schemeClr val="tx2"/>
              </a:buClr>
              <a:buSzPct val="80000"/>
              <a:buFont typeface="Futura Bk" pitchFamily="34" charset="0"/>
              <a:buChar char="–"/>
              <a:defRPr sz="1000">
                <a:solidFill>
                  <a:schemeClr val="tx1"/>
                </a:solidFill>
                <a:latin typeface="Arial"/>
                <a:cs typeface="Arial"/>
              </a:defRPr>
            </a:lvl4pPr>
            <a:lvl5pPr marL="1028700" indent="-174625">
              <a:lnSpc>
                <a:spcPct val="110000"/>
              </a:lnSpc>
              <a:spcBef>
                <a:spcPts val="400"/>
              </a:spcBef>
              <a:buClr>
                <a:schemeClr val="tx2"/>
              </a:buClr>
              <a:buSzPct val="80000"/>
              <a:buFont typeface="Arial" pitchFamily="34" charset="0"/>
              <a:buChar char="•"/>
              <a:defRPr sz="100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93130E02-9FA5-4BB6-8D93-7876BD264365}" type="datetime1">
              <a:rPr lang="en-US" smtClean="0"/>
              <a:pPr/>
              <a:t>8/22/11</a:t>
            </a:fld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39FE57C1-99E3-4342-90AE-63D315326D4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 smtClean="0"/>
              <a:t>Enterprise Security – HP Confidential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Placeholder 11"/>
          <p:cNvSpPr>
            <a:spLocks noGrp="1"/>
          </p:cNvSpPr>
          <p:nvPr>
            <p:ph type="body" sz="quarter" idx="17" hasCustomPrompt="1"/>
          </p:nvPr>
        </p:nvSpPr>
        <p:spPr>
          <a:xfrm>
            <a:off x="371479" y="1520738"/>
            <a:ext cx="2747497" cy="45836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lang="en-US" sz="2000" kern="1200" cap="none" baseline="0" dirty="0" smtClean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cap="none" baseline="0" dirty="0" smtClean="0"/>
              <a:t>Column header</a:t>
            </a:r>
            <a:endParaRPr lang="en-US" dirty="0"/>
          </a:p>
        </p:txBody>
      </p:sp>
      <p:sp>
        <p:nvSpPr>
          <p:cNvPr id="31" name="Text Placeholder 11"/>
          <p:cNvSpPr>
            <a:spLocks noGrp="1"/>
          </p:cNvSpPr>
          <p:nvPr>
            <p:ph type="body" sz="quarter" idx="18" hasCustomPrompt="1"/>
          </p:nvPr>
        </p:nvSpPr>
        <p:spPr>
          <a:xfrm>
            <a:off x="3227236" y="1520738"/>
            <a:ext cx="2668740" cy="45836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lang="en-US" sz="2000" kern="1200" cap="none" baseline="0" dirty="0" smtClean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Column header</a:t>
            </a:r>
            <a:endParaRPr lang="en-US" dirty="0"/>
          </a:p>
        </p:txBody>
      </p:sp>
      <p:sp>
        <p:nvSpPr>
          <p:cNvPr id="32" name="Text Placeholder 11"/>
          <p:cNvSpPr>
            <a:spLocks noGrp="1"/>
          </p:cNvSpPr>
          <p:nvPr>
            <p:ph type="body" sz="quarter" idx="19" hasCustomPrompt="1"/>
          </p:nvPr>
        </p:nvSpPr>
        <p:spPr>
          <a:xfrm>
            <a:off x="6013451" y="1520738"/>
            <a:ext cx="2705100" cy="45836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lang="en-US" sz="2000" kern="1200" cap="none" baseline="0" dirty="0" smtClean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Column header</a:t>
            </a:r>
            <a:endParaRPr lang="en-US" dirty="0"/>
          </a:p>
        </p:txBody>
      </p:sp>
      <p:sp>
        <p:nvSpPr>
          <p:cNvPr id="16" name="Text Placeholder 26"/>
          <p:cNvSpPr>
            <a:spLocks noGrp="1"/>
          </p:cNvSpPr>
          <p:nvPr>
            <p:ph type="body" sz="quarter" idx="10"/>
          </p:nvPr>
        </p:nvSpPr>
        <p:spPr>
          <a:xfrm>
            <a:off x="371478" y="2057402"/>
            <a:ext cx="2747497" cy="401574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  <a:buSzPct val="80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Arial"/>
                <a:cs typeface="Arial"/>
              </a:defRPr>
            </a:lvl1pPr>
            <a:lvl2pPr marL="342900" indent="-114300">
              <a:lnSpc>
                <a:spcPct val="110000"/>
              </a:lnSpc>
              <a:spcBef>
                <a:spcPts val="400"/>
              </a:spcBef>
              <a:buClr>
                <a:schemeClr val="tx2"/>
              </a:buClr>
              <a:buSzPct val="80000"/>
              <a:buFont typeface="Futura Bk" pitchFamily="34" charset="0"/>
              <a:buChar char="–"/>
              <a:defRPr sz="1200">
                <a:solidFill>
                  <a:schemeClr val="tx1"/>
                </a:solidFill>
                <a:latin typeface="Arial"/>
                <a:cs typeface="Arial"/>
              </a:defRPr>
            </a:lvl2pPr>
            <a:lvl3pPr marL="571500" indent="-168275">
              <a:lnSpc>
                <a:spcPct val="110000"/>
              </a:lnSpc>
              <a:spcBef>
                <a:spcPts val="400"/>
              </a:spcBef>
              <a:buClr>
                <a:schemeClr val="tx2"/>
              </a:buClr>
              <a:buSzPct val="80000"/>
              <a:buFont typeface="Arial" pitchFamily="34" charset="0"/>
              <a:buChar char="•"/>
              <a:defRPr sz="1000">
                <a:solidFill>
                  <a:schemeClr val="tx1"/>
                </a:solidFill>
                <a:latin typeface="Arial"/>
                <a:cs typeface="Arial"/>
              </a:defRPr>
            </a:lvl3pPr>
            <a:lvl4pPr marL="746125" indent="-114300">
              <a:lnSpc>
                <a:spcPct val="110000"/>
              </a:lnSpc>
              <a:spcBef>
                <a:spcPts val="400"/>
              </a:spcBef>
              <a:buClr>
                <a:schemeClr val="tx2"/>
              </a:buClr>
              <a:buSzPct val="80000"/>
              <a:buFont typeface="Futura Bk" pitchFamily="34" charset="0"/>
              <a:buChar char="–"/>
              <a:defRPr sz="1000">
                <a:solidFill>
                  <a:schemeClr val="tx1"/>
                </a:solidFill>
                <a:latin typeface="Arial"/>
                <a:cs typeface="Arial"/>
              </a:defRPr>
            </a:lvl4pPr>
            <a:lvl5pPr marL="974725" indent="-174625">
              <a:lnSpc>
                <a:spcPct val="110000"/>
              </a:lnSpc>
              <a:spcBef>
                <a:spcPts val="400"/>
              </a:spcBef>
              <a:buClr>
                <a:schemeClr val="tx2"/>
              </a:buClr>
              <a:buSzPct val="80000"/>
              <a:buFont typeface="Arial" pitchFamily="34" charset="0"/>
              <a:buChar char="•"/>
              <a:defRPr sz="100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Text Placeholder 26"/>
          <p:cNvSpPr>
            <a:spLocks noGrp="1"/>
          </p:cNvSpPr>
          <p:nvPr>
            <p:ph type="body" sz="quarter" idx="20"/>
          </p:nvPr>
        </p:nvSpPr>
        <p:spPr>
          <a:xfrm>
            <a:off x="3227236" y="2057402"/>
            <a:ext cx="2670644" cy="401574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  <a:buSzPct val="80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Arial"/>
                <a:cs typeface="Arial"/>
              </a:defRPr>
            </a:lvl1pPr>
            <a:lvl2pPr marL="342900" indent="-114300">
              <a:lnSpc>
                <a:spcPct val="110000"/>
              </a:lnSpc>
              <a:spcBef>
                <a:spcPts val="400"/>
              </a:spcBef>
              <a:buClr>
                <a:schemeClr val="tx2"/>
              </a:buClr>
              <a:buSzPct val="80000"/>
              <a:buFont typeface="Futura Bk" pitchFamily="34" charset="0"/>
              <a:buChar char="–"/>
              <a:defRPr sz="1200">
                <a:solidFill>
                  <a:schemeClr val="tx1"/>
                </a:solidFill>
                <a:latin typeface="Arial"/>
                <a:cs typeface="Arial"/>
              </a:defRPr>
            </a:lvl2pPr>
            <a:lvl3pPr marL="571500" indent="-168275">
              <a:lnSpc>
                <a:spcPct val="110000"/>
              </a:lnSpc>
              <a:spcBef>
                <a:spcPts val="400"/>
              </a:spcBef>
              <a:buClr>
                <a:schemeClr val="tx2"/>
              </a:buClr>
              <a:buSzPct val="80000"/>
              <a:buFont typeface="Arial" pitchFamily="34" charset="0"/>
              <a:buChar char="•"/>
              <a:defRPr sz="1000">
                <a:solidFill>
                  <a:schemeClr val="tx1"/>
                </a:solidFill>
                <a:latin typeface="Arial"/>
                <a:cs typeface="Arial"/>
              </a:defRPr>
            </a:lvl3pPr>
            <a:lvl4pPr marL="746125" indent="-114300">
              <a:lnSpc>
                <a:spcPct val="110000"/>
              </a:lnSpc>
              <a:spcBef>
                <a:spcPts val="400"/>
              </a:spcBef>
              <a:buClr>
                <a:schemeClr val="tx2"/>
              </a:buClr>
              <a:buSzPct val="80000"/>
              <a:buFont typeface="Futura Bk" pitchFamily="34" charset="0"/>
              <a:buChar char="–"/>
              <a:defRPr sz="1000">
                <a:solidFill>
                  <a:schemeClr val="tx1"/>
                </a:solidFill>
                <a:latin typeface="Arial"/>
                <a:cs typeface="Arial"/>
              </a:defRPr>
            </a:lvl4pPr>
            <a:lvl5pPr marL="974725" indent="-174625">
              <a:lnSpc>
                <a:spcPct val="110000"/>
              </a:lnSpc>
              <a:spcBef>
                <a:spcPts val="400"/>
              </a:spcBef>
              <a:buClr>
                <a:schemeClr val="tx2"/>
              </a:buClr>
              <a:buSzPct val="80000"/>
              <a:buFont typeface="Arial" pitchFamily="34" charset="0"/>
              <a:buChar char="•"/>
              <a:defRPr sz="100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Text Placeholder 26"/>
          <p:cNvSpPr>
            <a:spLocks noGrp="1"/>
          </p:cNvSpPr>
          <p:nvPr>
            <p:ph type="body" sz="quarter" idx="21"/>
          </p:nvPr>
        </p:nvSpPr>
        <p:spPr>
          <a:xfrm>
            <a:off x="6010276" y="2057402"/>
            <a:ext cx="2707004" cy="401574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  <a:buSzPct val="80000"/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Arial"/>
                <a:cs typeface="Arial"/>
              </a:defRPr>
            </a:lvl1pPr>
            <a:lvl2pPr marL="342900" indent="-114300">
              <a:lnSpc>
                <a:spcPct val="110000"/>
              </a:lnSpc>
              <a:spcBef>
                <a:spcPts val="400"/>
              </a:spcBef>
              <a:buClr>
                <a:schemeClr val="tx2"/>
              </a:buClr>
              <a:buSzPct val="80000"/>
              <a:buFont typeface="Futura Bk" pitchFamily="34" charset="0"/>
              <a:buChar char="–"/>
              <a:defRPr sz="1200">
                <a:solidFill>
                  <a:schemeClr val="tx1"/>
                </a:solidFill>
                <a:latin typeface="Arial"/>
                <a:cs typeface="Arial"/>
              </a:defRPr>
            </a:lvl2pPr>
            <a:lvl3pPr marL="571500" indent="-168275">
              <a:lnSpc>
                <a:spcPct val="110000"/>
              </a:lnSpc>
              <a:spcBef>
                <a:spcPts val="400"/>
              </a:spcBef>
              <a:buClr>
                <a:schemeClr val="tx2"/>
              </a:buClr>
              <a:buSzPct val="80000"/>
              <a:buFont typeface="Arial" pitchFamily="34" charset="0"/>
              <a:buChar char="•"/>
              <a:defRPr sz="1000">
                <a:solidFill>
                  <a:schemeClr val="tx1"/>
                </a:solidFill>
                <a:latin typeface="Arial"/>
                <a:cs typeface="Arial"/>
              </a:defRPr>
            </a:lvl3pPr>
            <a:lvl4pPr marL="746125" indent="-114300">
              <a:lnSpc>
                <a:spcPct val="110000"/>
              </a:lnSpc>
              <a:spcBef>
                <a:spcPts val="400"/>
              </a:spcBef>
              <a:buClr>
                <a:schemeClr val="tx2"/>
              </a:buClr>
              <a:buSzPct val="80000"/>
              <a:buFont typeface="Futura Bk" pitchFamily="34" charset="0"/>
              <a:buChar char="–"/>
              <a:defRPr sz="1000">
                <a:solidFill>
                  <a:schemeClr val="tx1"/>
                </a:solidFill>
                <a:latin typeface="Arial"/>
                <a:cs typeface="Arial"/>
              </a:defRPr>
            </a:lvl4pPr>
            <a:lvl5pPr marL="974725" indent="-174625">
              <a:lnSpc>
                <a:spcPct val="110000"/>
              </a:lnSpc>
              <a:spcBef>
                <a:spcPts val="400"/>
              </a:spcBef>
              <a:buClr>
                <a:schemeClr val="tx2"/>
              </a:buClr>
              <a:buSzPct val="80000"/>
              <a:buFont typeface="Arial" pitchFamily="34" charset="0"/>
              <a:buChar char="•"/>
              <a:defRPr sz="100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E04E1853-6564-4EE6-A6D9-895BB5C8DC6F}" type="datetime1">
              <a:rPr lang="en-US" smtClean="0"/>
              <a:pPr/>
              <a:t>8/22/11</a:t>
            </a:fld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39FE57C1-99E3-4342-90AE-63D315326D4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 smtClean="0"/>
              <a:t>Enterprise Security – HP Confidential</a:t>
            </a:r>
            <a:endParaRPr lang="en-US"/>
          </a:p>
        </p:txBody>
      </p:sp>
      <p:sp>
        <p:nvSpPr>
          <p:cNvPr id="12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338328" y="420623"/>
            <a:ext cx="8242300" cy="117028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3300"/>
              </a:lnSpc>
              <a:buClrTx/>
              <a:buFontTx/>
              <a:buNone/>
              <a:defRPr sz="2800" cap="none" baseline="0">
                <a:solidFill>
                  <a:srgbClr val="000000"/>
                </a:solidFill>
                <a:latin typeface="Arial"/>
                <a:cs typeface="Arial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 smtClean="0"/>
              <a:t>Double line title</a:t>
            </a:r>
            <a:br>
              <a:rPr lang="en-US" dirty="0" smtClean="0"/>
            </a:br>
            <a:r>
              <a:rPr lang="en-US" dirty="0" smtClean="0"/>
              <a:t>for added content</a:t>
            </a:r>
          </a:p>
        </p:txBody>
      </p:sp>
    </p:spTree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E29FBB4A-A23C-441F-86A2-2C02FC49E0C5}" type="datetime1">
              <a:rPr lang="en-US" smtClean="0"/>
              <a:pPr/>
              <a:t>8/22/11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E57C1-99E3-4342-90AE-63D315326D4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 smtClean="0"/>
              <a:t>Enterprise Security – HP Confidential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365760" y="1724721"/>
            <a:ext cx="8321040" cy="4389120"/>
          </a:xfrm>
        </p:spPr>
        <p:txBody>
          <a:bodyPr/>
          <a:lstStyle>
            <a:lvl1pPr>
              <a:buSzPct val="80000"/>
              <a:buFont typeface="Arial" pitchFamily="34" charset="0"/>
              <a:buChar char="•"/>
              <a:defRPr sz="1800">
                <a:solidFill>
                  <a:schemeClr val="tx1"/>
                </a:solidFill>
              </a:defRPr>
            </a:lvl1pPr>
            <a:lvl2pPr>
              <a:buSzPct val="80000"/>
              <a:buFont typeface="Futura Bk" pitchFamily="34" charset="0"/>
              <a:buChar char="–"/>
              <a:defRPr sz="1400">
                <a:solidFill>
                  <a:schemeClr val="tx1"/>
                </a:solidFill>
              </a:defRPr>
            </a:lvl2pPr>
            <a:lvl3pPr>
              <a:buSzPct val="80000"/>
              <a:buFont typeface="Arial" pitchFamily="34" charset="0"/>
              <a:buChar char="•"/>
              <a:defRPr sz="1000">
                <a:solidFill>
                  <a:schemeClr val="tx1"/>
                </a:solidFill>
              </a:defRPr>
            </a:lvl3pPr>
            <a:lvl4pPr>
              <a:buSzPct val="80000"/>
              <a:buFont typeface="Futura Bk" pitchFamily="34" charset="0"/>
              <a:buChar char="–"/>
              <a:defRPr sz="1000">
                <a:solidFill>
                  <a:schemeClr val="tx1"/>
                </a:solidFill>
              </a:defRPr>
            </a:lvl4pPr>
            <a:lvl5pPr>
              <a:buSzPct val="80000"/>
              <a:buFont typeface="Arial" pitchFamily="34" charset="0"/>
              <a:buChar char="•"/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338328" y="420623"/>
            <a:ext cx="8242300" cy="117028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3300"/>
              </a:lnSpc>
              <a:buClrTx/>
              <a:buFontTx/>
              <a:buNone/>
              <a:defRPr sz="2800" cap="none" baseline="0">
                <a:solidFill>
                  <a:srgbClr val="000000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 smtClean="0"/>
              <a:t>Double line title</a:t>
            </a:r>
            <a:br>
              <a:rPr lang="en-US" dirty="0" smtClean="0"/>
            </a:br>
            <a:r>
              <a:rPr lang="en-US" dirty="0" smtClean="0"/>
              <a:t>for added content</a:t>
            </a:r>
          </a:p>
        </p:txBody>
      </p:sp>
    </p:spTree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E29FBB4A-A23C-441F-86A2-2C02FC49E0C5}" type="datetime1">
              <a:rPr lang="en-US" smtClean="0"/>
              <a:pPr/>
              <a:t>8/22/11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E57C1-99E3-4342-90AE-63D315326D4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 smtClean="0"/>
              <a:t>Enterprise Security – HP Confidential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365762" y="1724723"/>
            <a:ext cx="4056611" cy="4339981"/>
          </a:xfrm>
        </p:spPr>
        <p:txBody>
          <a:bodyPr/>
          <a:lstStyle>
            <a:lvl1pPr>
              <a:buSzPct val="80000"/>
              <a:buFont typeface="Arial" pitchFamily="34" charset="0"/>
              <a:buChar char="•"/>
              <a:defRPr sz="1800">
                <a:solidFill>
                  <a:schemeClr val="tx1"/>
                </a:solidFill>
              </a:defRPr>
            </a:lvl1pPr>
            <a:lvl2pPr>
              <a:buSzPct val="80000"/>
              <a:buFont typeface="Futura Bk" pitchFamily="34" charset="0"/>
              <a:buChar char="–"/>
              <a:defRPr sz="1400">
                <a:solidFill>
                  <a:schemeClr val="tx1"/>
                </a:solidFill>
              </a:defRPr>
            </a:lvl2pPr>
            <a:lvl3pPr>
              <a:buSzPct val="80000"/>
              <a:buFont typeface="Arial" pitchFamily="34" charset="0"/>
              <a:buChar char="•"/>
              <a:defRPr sz="1000">
                <a:solidFill>
                  <a:schemeClr val="tx1"/>
                </a:solidFill>
              </a:defRPr>
            </a:lvl3pPr>
            <a:lvl4pPr>
              <a:buSzPct val="80000"/>
              <a:buFont typeface="Futura Bk" pitchFamily="34" charset="0"/>
              <a:buChar char="–"/>
              <a:defRPr sz="1000">
                <a:solidFill>
                  <a:schemeClr val="tx1"/>
                </a:solidFill>
              </a:defRPr>
            </a:lvl4pPr>
            <a:lvl5pPr>
              <a:buSzPct val="80000"/>
              <a:buFont typeface="Arial" pitchFamily="34" charset="0"/>
              <a:buChar char="•"/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Content Placeholder 12"/>
          <p:cNvSpPr>
            <a:spLocks noGrp="1"/>
          </p:cNvSpPr>
          <p:nvPr>
            <p:ph sz="quarter" idx="15"/>
          </p:nvPr>
        </p:nvSpPr>
        <p:spPr>
          <a:xfrm>
            <a:off x="4704080" y="1724723"/>
            <a:ext cx="4023360" cy="4339981"/>
          </a:xfrm>
        </p:spPr>
        <p:txBody>
          <a:bodyPr/>
          <a:lstStyle>
            <a:lvl1pPr>
              <a:buSzPct val="80000"/>
              <a:buFont typeface="Arial" pitchFamily="34" charset="0"/>
              <a:buChar char="•"/>
              <a:defRPr sz="1800">
                <a:solidFill>
                  <a:schemeClr val="tx1"/>
                </a:solidFill>
              </a:defRPr>
            </a:lvl1pPr>
            <a:lvl2pPr>
              <a:buSzPct val="80000"/>
              <a:buFont typeface="Futura Bk" pitchFamily="34" charset="0"/>
              <a:buChar char="–"/>
              <a:defRPr sz="1400">
                <a:solidFill>
                  <a:schemeClr val="tx1"/>
                </a:solidFill>
              </a:defRPr>
            </a:lvl2pPr>
            <a:lvl3pPr>
              <a:buSzPct val="80000"/>
              <a:buFont typeface="Arial" pitchFamily="34" charset="0"/>
              <a:buChar char="•"/>
              <a:defRPr sz="1000">
                <a:solidFill>
                  <a:schemeClr val="tx1"/>
                </a:solidFill>
              </a:defRPr>
            </a:lvl3pPr>
            <a:lvl4pPr>
              <a:buSzPct val="80000"/>
              <a:buFont typeface="Futura Bk" pitchFamily="34" charset="0"/>
              <a:buChar char="–"/>
              <a:defRPr sz="1000">
                <a:solidFill>
                  <a:schemeClr val="tx1"/>
                </a:solidFill>
              </a:defRPr>
            </a:lvl4pPr>
            <a:lvl5pPr>
              <a:buSzPct val="80000"/>
              <a:buFont typeface="Arial" pitchFamily="34" charset="0"/>
              <a:buChar char="•"/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338328" y="420623"/>
            <a:ext cx="8242300" cy="117028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3300"/>
              </a:lnSpc>
              <a:buClrTx/>
              <a:buFontTx/>
              <a:buNone/>
              <a:defRPr sz="2800" cap="none" baseline="0">
                <a:solidFill>
                  <a:srgbClr val="000000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 smtClean="0"/>
              <a:t>Double line title</a:t>
            </a:r>
            <a:br>
              <a:rPr lang="en-US" dirty="0" smtClean="0"/>
            </a:br>
            <a:r>
              <a:rPr lang="en-US" dirty="0" smtClean="0"/>
              <a:t>for added content</a:t>
            </a:r>
          </a:p>
        </p:txBody>
      </p:sp>
    </p:spTree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E29FBB4A-A23C-441F-86A2-2C02FC49E0C5}" type="datetime1">
              <a:rPr lang="en-US" smtClean="0"/>
              <a:pPr/>
              <a:t>8/22/11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E57C1-99E3-4342-90AE-63D315326D4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 smtClean="0"/>
              <a:t>Enterprise Security – HP Confidential</a:t>
            </a:r>
            <a:endParaRPr lang="en-US" dirty="0"/>
          </a:p>
        </p:txBody>
      </p:sp>
      <p:sp>
        <p:nvSpPr>
          <p:cNvPr id="7" name="Content Placeholder 12"/>
          <p:cNvSpPr>
            <a:spLocks noGrp="1"/>
          </p:cNvSpPr>
          <p:nvPr>
            <p:ph sz="quarter" idx="15"/>
          </p:nvPr>
        </p:nvSpPr>
        <p:spPr>
          <a:xfrm>
            <a:off x="4704080" y="1724723"/>
            <a:ext cx="4023360" cy="4339983"/>
          </a:xfrm>
        </p:spPr>
        <p:txBody>
          <a:bodyPr/>
          <a:lstStyle>
            <a:lvl1pPr>
              <a:buSzPct val="80000"/>
              <a:buFont typeface="Arial" pitchFamily="34" charset="0"/>
              <a:buChar char="•"/>
              <a:defRPr sz="1800">
                <a:solidFill>
                  <a:schemeClr val="tx1"/>
                </a:solidFill>
              </a:defRPr>
            </a:lvl1pPr>
            <a:lvl2pPr>
              <a:buSzPct val="80000"/>
              <a:buFont typeface="Futura Bk" pitchFamily="34" charset="0"/>
              <a:buChar char="–"/>
              <a:defRPr sz="1400">
                <a:solidFill>
                  <a:schemeClr val="tx1"/>
                </a:solidFill>
              </a:defRPr>
            </a:lvl2pPr>
            <a:lvl3pPr>
              <a:buSzPct val="80000"/>
              <a:buFont typeface="Arial" pitchFamily="34" charset="0"/>
              <a:buChar char="•"/>
              <a:defRPr sz="1000">
                <a:solidFill>
                  <a:schemeClr val="tx1"/>
                </a:solidFill>
              </a:defRPr>
            </a:lvl3pPr>
            <a:lvl4pPr>
              <a:buSzPct val="80000"/>
              <a:buFont typeface="Futura Bk" pitchFamily="34" charset="0"/>
              <a:buChar char="–"/>
              <a:defRPr sz="1000">
                <a:solidFill>
                  <a:schemeClr val="tx1"/>
                </a:solidFill>
              </a:defRPr>
            </a:lvl4pPr>
            <a:lvl5pPr>
              <a:buSzPct val="80000"/>
              <a:buFont typeface="Arial" pitchFamily="34" charset="0"/>
              <a:buChar char="•"/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365762" y="1724723"/>
            <a:ext cx="4056611" cy="4339983"/>
          </a:xfrm>
        </p:spPr>
        <p:txBody>
          <a:bodyPr/>
          <a:lstStyle>
            <a:lvl1pPr>
              <a:buSzPct val="80000"/>
              <a:buFont typeface="Arial" pitchFamily="34" charset="0"/>
              <a:buChar char="•"/>
              <a:defRPr sz="1800">
                <a:solidFill>
                  <a:schemeClr val="tx1"/>
                </a:solidFill>
              </a:defRPr>
            </a:lvl1pPr>
            <a:lvl2pPr>
              <a:buSzPct val="80000"/>
              <a:buFont typeface="Futura Bk" pitchFamily="34" charset="0"/>
              <a:buChar char="–"/>
              <a:defRPr sz="1400">
                <a:solidFill>
                  <a:schemeClr val="tx1"/>
                </a:solidFill>
              </a:defRPr>
            </a:lvl2pPr>
            <a:lvl3pPr>
              <a:buSzPct val="80000"/>
              <a:buFont typeface="Arial" pitchFamily="34" charset="0"/>
              <a:buChar char="•"/>
              <a:defRPr sz="1000">
                <a:solidFill>
                  <a:schemeClr val="tx1"/>
                </a:solidFill>
              </a:defRPr>
            </a:lvl3pPr>
            <a:lvl4pPr>
              <a:buSzPct val="80000"/>
              <a:buFont typeface="Futura Bk" pitchFamily="34" charset="0"/>
              <a:buChar char="–"/>
              <a:defRPr sz="1000">
                <a:solidFill>
                  <a:schemeClr val="tx1"/>
                </a:solidFill>
              </a:defRPr>
            </a:lvl4pPr>
            <a:lvl5pPr>
              <a:buSzPct val="80000"/>
              <a:buFont typeface="Arial" pitchFamily="34" charset="0"/>
              <a:buChar char="•"/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338328" y="420623"/>
            <a:ext cx="8242300" cy="117028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3300"/>
              </a:lnSpc>
              <a:buClrTx/>
              <a:buFontTx/>
              <a:buNone/>
              <a:defRPr sz="2800" cap="none" baseline="0">
                <a:solidFill>
                  <a:srgbClr val="000000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 smtClean="0"/>
              <a:t>Double line title</a:t>
            </a:r>
            <a:br>
              <a:rPr lang="en-US" dirty="0" smtClean="0"/>
            </a:br>
            <a:r>
              <a:rPr lang="en-US" dirty="0" smtClean="0"/>
              <a:t>for added content</a:t>
            </a:r>
          </a:p>
        </p:txBody>
      </p:sp>
    </p:spTree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Stack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E29FBB4A-A23C-441F-86A2-2C02FC49E0C5}" type="datetime1">
              <a:rPr lang="en-US" smtClean="0"/>
              <a:pPr/>
              <a:t>8/22/11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E57C1-99E3-4342-90AE-63D315326D4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 smtClean="0"/>
              <a:t>Enterprise Security – HP Confidential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365760" y="1625400"/>
            <a:ext cx="8348472" cy="2221992"/>
          </a:xfrm>
        </p:spPr>
        <p:txBody>
          <a:bodyPr/>
          <a:lstStyle>
            <a:lvl1pPr>
              <a:buSzPct val="80000"/>
              <a:buFont typeface="Arial" pitchFamily="34" charset="0"/>
              <a:buChar char="•"/>
              <a:defRPr sz="1800">
                <a:solidFill>
                  <a:schemeClr val="tx1"/>
                </a:solidFill>
              </a:defRPr>
            </a:lvl1pPr>
            <a:lvl2pPr>
              <a:buSzPct val="80000"/>
              <a:buFont typeface="Futura Bk" pitchFamily="34" charset="0"/>
              <a:buChar char="–"/>
              <a:defRPr sz="1400">
                <a:solidFill>
                  <a:schemeClr val="tx1"/>
                </a:solidFill>
              </a:defRPr>
            </a:lvl2pPr>
            <a:lvl3pPr>
              <a:buSzPct val="80000"/>
              <a:buFont typeface="Arial" pitchFamily="34" charset="0"/>
              <a:buChar char="•"/>
              <a:defRPr sz="1000">
                <a:solidFill>
                  <a:schemeClr val="tx1"/>
                </a:solidFill>
              </a:defRPr>
            </a:lvl3pPr>
            <a:lvl4pPr>
              <a:buSzPct val="80000"/>
              <a:buFont typeface="Futura Bk" pitchFamily="34" charset="0"/>
              <a:buChar char="–"/>
              <a:defRPr sz="1000">
                <a:solidFill>
                  <a:schemeClr val="tx1"/>
                </a:solidFill>
              </a:defRPr>
            </a:lvl4pPr>
            <a:lvl5pPr>
              <a:buSzPct val="80000"/>
              <a:buFont typeface="Arial" pitchFamily="34" charset="0"/>
              <a:buChar char="•"/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Content Placeholder 12"/>
          <p:cNvSpPr>
            <a:spLocks noGrp="1"/>
          </p:cNvSpPr>
          <p:nvPr>
            <p:ph sz="quarter" idx="15"/>
          </p:nvPr>
        </p:nvSpPr>
        <p:spPr>
          <a:xfrm>
            <a:off x="365760" y="3941064"/>
            <a:ext cx="8348472" cy="2221992"/>
          </a:xfrm>
        </p:spPr>
        <p:txBody>
          <a:bodyPr/>
          <a:lstStyle>
            <a:lvl1pPr>
              <a:buSzPct val="80000"/>
              <a:buFont typeface="Arial" pitchFamily="34" charset="0"/>
              <a:buChar char="•"/>
              <a:defRPr sz="1800">
                <a:solidFill>
                  <a:schemeClr val="tx1"/>
                </a:solidFill>
              </a:defRPr>
            </a:lvl1pPr>
            <a:lvl2pPr>
              <a:buSzPct val="80000"/>
              <a:buFont typeface="Futura Bk" pitchFamily="34" charset="0"/>
              <a:buChar char="–"/>
              <a:defRPr sz="1400">
                <a:solidFill>
                  <a:schemeClr val="tx1"/>
                </a:solidFill>
              </a:defRPr>
            </a:lvl2pPr>
            <a:lvl3pPr>
              <a:buSzPct val="80000"/>
              <a:buFont typeface="Arial" pitchFamily="34" charset="0"/>
              <a:buChar char="•"/>
              <a:defRPr sz="1000">
                <a:solidFill>
                  <a:schemeClr val="tx1"/>
                </a:solidFill>
              </a:defRPr>
            </a:lvl3pPr>
            <a:lvl4pPr>
              <a:buSzPct val="80000"/>
              <a:buFont typeface="Futura Bk" pitchFamily="34" charset="0"/>
              <a:buChar char="–"/>
              <a:defRPr sz="1000">
                <a:solidFill>
                  <a:schemeClr val="tx1"/>
                </a:solidFill>
              </a:defRPr>
            </a:lvl4pPr>
            <a:lvl5pPr>
              <a:buSzPct val="80000"/>
              <a:buFont typeface="Arial" pitchFamily="34" charset="0"/>
              <a:buChar char="•"/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338328" y="420623"/>
            <a:ext cx="8242300" cy="117028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3300"/>
              </a:lnSpc>
              <a:buClrTx/>
              <a:buFontTx/>
              <a:buNone/>
              <a:defRPr sz="2800" cap="none" baseline="0">
                <a:solidFill>
                  <a:srgbClr val="000000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 smtClean="0"/>
              <a:t>Double line title</a:t>
            </a:r>
            <a:br>
              <a:rPr lang="en-US" dirty="0" smtClean="0"/>
            </a:br>
            <a:r>
              <a:rPr lang="en-US" dirty="0" smtClean="0"/>
              <a:t>for added content</a:t>
            </a:r>
          </a:p>
        </p:txBody>
      </p:sp>
    </p:spTree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4618759F-548C-4F26-BFAE-7BDB73591B69}" type="datetime1">
              <a:rPr lang="en-US" smtClean="0"/>
              <a:pPr/>
              <a:t>8/22/11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39FE57C1-99E3-4342-90AE-63D315326D4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 smtClean="0"/>
              <a:t>Enterprise Security – HP Confidential</a:t>
            </a:r>
            <a:endParaRPr lang="en-US"/>
          </a:p>
        </p:txBody>
      </p:sp>
      <p:sp>
        <p:nvSpPr>
          <p:cNvPr id="8" name="Content Placeholder 12"/>
          <p:cNvSpPr>
            <a:spLocks noGrp="1"/>
          </p:cNvSpPr>
          <p:nvPr>
            <p:ph sz="quarter" idx="18"/>
          </p:nvPr>
        </p:nvSpPr>
        <p:spPr>
          <a:xfrm>
            <a:off x="365760" y="2111299"/>
            <a:ext cx="8348472" cy="4042613"/>
          </a:xfrm>
        </p:spPr>
        <p:txBody>
          <a:bodyPr/>
          <a:lstStyle>
            <a:lvl1pPr>
              <a:buSzPct val="80000"/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SzPct val="80000"/>
              <a:buFont typeface="Futura Bk" pitchFamily="34" charset="0"/>
              <a:buChar char="–"/>
              <a:defRPr sz="1400">
                <a:solidFill>
                  <a:schemeClr val="tx1"/>
                </a:solidFill>
                <a:latin typeface="Arial"/>
                <a:cs typeface="Arial"/>
              </a:defRPr>
            </a:lvl2pPr>
            <a:lvl3pPr>
              <a:buSzPct val="80000"/>
              <a:buFont typeface="Arial" pitchFamily="34" charset="0"/>
              <a:buChar char="•"/>
              <a:defRPr sz="1000">
                <a:solidFill>
                  <a:schemeClr val="tx1"/>
                </a:solidFill>
                <a:latin typeface="Arial"/>
                <a:cs typeface="Arial"/>
              </a:defRPr>
            </a:lvl3pPr>
            <a:lvl4pPr>
              <a:buSzPct val="80000"/>
              <a:buFont typeface="Futura Bk" pitchFamily="34" charset="0"/>
              <a:buChar char="–"/>
              <a:defRPr sz="1000">
                <a:solidFill>
                  <a:schemeClr val="tx1"/>
                </a:solidFill>
                <a:latin typeface="Arial"/>
                <a:cs typeface="Arial"/>
              </a:defRPr>
            </a:lvl4pPr>
            <a:lvl5pPr>
              <a:buSzPct val="80000"/>
              <a:buFont typeface="Arial" pitchFamily="34" charset="0"/>
              <a:buChar char="•"/>
              <a:defRPr sz="100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17"/>
          <p:cNvSpPr>
            <a:spLocks noGrp="1"/>
          </p:cNvSpPr>
          <p:nvPr>
            <p:ph type="body" sz="quarter" idx="19" hasCustomPrompt="1"/>
          </p:nvPr>
        </p:nvSpPr>
        <p:spPr>
          <a:xfrm>
            <a:off x="338328" y="420623"/>
            <a:ext cx="8242300" cy="117028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3300"/>
              </a:lnSpc>
              <a:buClrTx/>
              <a:buFontTx/>
              <a:buNone/>
              <a:defRPr sz="2800" cap="none" baseline="0">
                <a:solidFill>
                  <a:srgbClr val="000000"/>
                </a:solidFill>
                <a:latin typeface="Arial"/>
                <a:cs typeface="Arial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 smtClean="0"/>
              <a:t>Double line title</a:t>
            </a:r>
            <a:br>
              <a:rPr lang="en-US" dirty="0" smtClean="0"/>
            </a:br>
            <a:r>
              <a:rPr lang="en-US" dirty="0" smtClean="0"/>
              <a:t>for added content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358775" y="1563026"/>
            <a:ext cx="8370380" cy="39328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lang="en-US" sz="2000" kern="1200" dirty="0" smtClean="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1pPr>
            <a:lvl2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2pPr>
            <a:lvl3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3pPr>
            <a:lvl4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4pPr>
            <a:lvl5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Subtitle placeholder here</a:t>
            </a:r>
          </a:p>
        </p:txBody>
      </p:sp>
    </p:spTree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8E90813-7F53-4530-8197-FE211DDDFACA}" type="datetime1">
              <a:rPr lang="en-US" smtClean="0"/>
              <a:pPr/>
              <a:t>8/22/11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39FE57C1-99E3-4342-90AE-63D315326D4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 smtClean="0"/>
              <a:t>Enterprise Security – HP Confidential</a:t>
            </a:r>
            <a:endParaRPr lang="en-US"/>
          </a:p>
        </p:txBody>
      </p:sp>
      <p:sp>
        <p:nvSpPr>
          <p:cNvPr id="7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342900" y="420623"/>
            <a:ext cx="8237728" cy="117028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3300"/>
              </a:lnSpc>
              <a:buClrTx/>
              <a:buFontTx/>
              <a:buNone/>
              <a:defRPr sz="2800" cap="none" baseline="0">
                <a:solidFill>
                  <a:srgbClr val="000000"/>
                </a:solidFill>
                <a:latin typeface="Arial"/>
                <a:cs typeface="Arial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 smtClean="0"/>
              <a:t>Double line title</a:t>
            </a:r>
            <a:br>
              <a:rPr lang="en-US" dirty="0" smtClean="0"/>
            </a:br>
            <a:r>
              <a:rPr lang="en-US" dirty="0" smtClean="0"/>
              <a:t>for added content</a:t>
            </a:r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358775" y="1563026"/>
            <a:ext cx="8370380" cy="39328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lang="en-US" sz="2000" kern="1200" dirty="0" smtClean="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1pPr>
            <a:lvl2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2pPr>
            <a:lvl3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3pPr>
            <a:lvl4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4pPr>
            <a:lvl5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Subtitle placeholder here</a:t>
            </a:r>
          </a:p>
        </p:txBody>
      </p:sp>
    </p:spTree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2B854-4BE2-4D85-ABC2-035325B75FBB}" type="datetime1">
              <a:rPr lang="en-US" smtClean="0"/>
              <a:pPr/>
              <a:t>8/22/11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9FE57C1-99E3-4342-90AE-63D315326D4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Enterprise Security – HP Confidential</a:t>
            </a:r>
            <a:endParaRPr lang="en-US" dirty="0"/>
          </a:p>
        </p:txBody>
      </p:sp>
      <p:sp>
        <p:nvSpPr>
          <p:cNvPr id="6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338328" y="420623"/>
            <a:ext cx="8242300" cy="117028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3300"/>
              </a:lnSpc>
              <a:buClrTx/>
              <a:buFontTx/>
              <a:buNone/>
              <a:defRPr sz="2800" cap="none" baseline="0">
                <a:solidFill>
                  <a:srgbClr val="000000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 smtClean="0"/>
              <a:t>Double line title</a:t>
            </a:r>
            <a:br>
              <a:rPr lang="en-US" dirty="0" smtClean="0"/>
            </a:br>
            <a:r>
              <a:rPr lang="en-US" dirty="0" smtClean="0"/>
              <a:t>for added content</a:t>
            </a:r>
          </a:p>
        </p:txBody>
      </p:sp>
    </p:spTree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+ Verb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2700" y="16933"/>
            <a:ext cx="9141292" cy="6858000"/>
          </a:xfrm>
          <a:prstGeom prst="rect">
            <a:avLst/>
          </a:prstGeom>
        </p:spPr>
      </p:pic>
      <p:sp>
        <p:nvSpPr>
          <p:cNvPr id="13" name="Freeform 12"/>
          <p:cNvSpPr/>
          <p:nvPr userDrawn="1"/>
        </p:nvSpPr>
        <p:spPr>
          <a:xfrm>
            <a:off x="0" y="0"/>
            <a:ext cx="5854700" cy="6858000"/>
          </a:xfrm>
          <a:custGeom>
            <a:avLst/>
            <a:gdLst>
              <a:gd name="connsiteX0" fmla="*/ 0 w 5683170"/>
              <a:gd name="connsiteY0" fmla="*/ 0 h 6858000"/>
              <a:gd name="connsiteX1" fmla="*/ 5683170 w 5683170"/>
              <a:gd name="connsiteY1" fmla="*/ 0 h 6858000"/>
              <a:gd name="connsiteX2" fmla="*/ 5683170 w 5683170"/>
              <a:gd name="connsiteY2" fmla="*/ 6858000 h 6858000"/>
              <a:gd name="connsiteX3" fmla="*/ 0 w 5683170"/>
              <a:gd name="connsiteY3" fmla="*/ 6858000 h 6858000"/>
              <a:gd name="connsiteX4" fmla="*/ 0 w 5683170"/>
              <a:gd name="connsiteY4" fmla="*/ 0 h 6858000"/>
              <a:gd name="connsiteX0" fmla="*/ 0 w 5683170"/>
              <a:gd name="connsiteY0" fmla="*/ 0 h 6858000"/>
              <a:gd name="connsiteX1" fmla="*/ 5683170 w 5683170"/>
              <a:gd name="connsiteY1" fmla="*/ 0 h 6858000"/>
              <a:gd name="connsiteX2" fmla="*/ 4166886 w 5683170"/>
              <a:gd name="connsiteY2" fmla="*/ 6858000 h 6858000"/>
              <a:gd name="connsiteX3" fmla="*/ 0 w 5683170"/>
              <a:gd name="connsiteY3" fmla="*/ 6858000 h 6858000"/>
              <a:gd name="connsiteX4" fmla="*/ 0 w 5683170"/>
              <a:gd name="connsiteY4" fmla="*/ 0 h 6858000"/>
              <a:gd name="connsiteX0" fmla="*/ 0 w 5683170"/>
              <a:gd name="connsiteY0" fmla="*/ 0 h 6858000"/>
              <a:gd name="connsiteX1" fmla="*/ 5683170 w 5683170"/>
              <a:gd name="connsiteY1" fmla="*/ 0 h 6858000"/>
              <a:gd name="connsiteX2" fmla="*/ 4070294 w 5683170"/>
              <a:gd name="connsiteY2" fmla="*/ 6858000 h 6858000"/>
              <a:gd name="connsiteX3" fmla="*/ 0 w 5683170"/>
              <a:gd name="connsiteY3" fmla="*/ 6858000 h 6858000"/>
              <a:gd name="connsiteX4" fmla="*/ 0 w 5683170"/>
              <a:gd name="connsiteY4" fmla="*/ 0 h 6858000"/>
              <a:gd name="connsiteX0" fmla="*/ 0 w 5683170"/>
              <a:gd name="connsiteY0" fmla="*/ 0 h 6858000"/>
              <a:gd name="connsiteX1" fmla="*/ 5683170 w 5683170"/>
              <a:gd name="connsiteY1" fmla="*/ 0 h 6858000"/>
              <a:gd name="connsiteX2" fmla="*/ 4093570 w 5683170"/>
              <a:gd name="connsiteY2" fmla="*/ 6858000 h 6858000"/>
              <a:gd name="connsiteX3" fmla="*/ 0 w 5683170"/>
              <a:gd name="connsiteY3" fmla="*/ 6858000 h 6858000"/>
              <a:gd name="connsiteX4" fmla="*/ 0 w 5683170"/>
              <a:gd name="connsiteY4" fmla="*/ 0 h 6858000"/>
              <a:gd name="connsiteX0" fmla="*/ 0 w 5683170"/>
              <a:gd name="connsiteY0" fmla="*/ 0 h 6858000"/>
              <a:gd name="connsiteX1" fmla="*/ 5683170 w 5683170"/>
              <a:gd name="connsiteY1" fmla="*/ 0 h 6858000"/>
              <a:gd name="connsiteX2" fmla="*/ 4103095 w 5683170"/>
              <a:gd name="connsiteY2" fmla="*/ 6858000 h 6858000"/>
              <a:gd name="connsiteX3" fmla="*/ 0 w 5683170"/>
              <a:gd name="connsiteY3" fmla="*/ 6858000 h 6858000"/>
              <a:gd name="connsiteX4" fmla="*/ 0 w 5683170"/>
              <a:gd name="connsiteY4" fmla="*/ 0 h 6858000"/>
              <a:gd name="connsiteX0" fmla="*/ 0 w 5683170"/>
              <a:gd name="connsiteY0" fmla="*/ 0 h 6858000"/>
              <a:gd name="connsiteX1" fmla="*/ 5683170 w 5683170"/>
              <a:gd name="connsiteY1" fmla="*/ 0 h 6858000"/>
              <a:gd name="connsiteX2" fmla="*/ 4093316 w 5683170"/>
              <a:gd name="connsiteY2" fmla="*/ 6858000 h 6858000"/>
              <a:gd name="connsiteX3" fmla="*/ 0 w 5683170"/>
              <a:gd name="connsiteY3" fmla="*/ 6858000 h 6858000"/>
              <a:gd name="connsiteX4" fmla="*/ 0 w 5683170"/>
              <a:gd name="connsiteY4" fmla="*/ 0 h 6858000"/>
              <a:gd name="connsiteX0" fmla="*/ 0 w 5683170"/>
              <a:gd name="connsiteY0" fmla="*/ 0 h 6858000"/>
              <a:gd name="connsiteX1" fmla="*/ 5683170 w 5683170"/>
              <a:gd name="connsiteY1" fmla="*/ 0 h 6858000"/>
              <a:gd name="connsiteX2" fmla="*/ 4100651 w 5683170"/>
              <a:gd name="connsiteY2" fmla="*/ 6858000 h 6858000"/>
              <a:gd name="connsiteX3" fmla="*/ 0 w 5683170"/>
              <a:gd name="connsiteY3" fmla="*/ 6858000 h 6858000"/>
              <a:gd name="connsiteX4" fmla="*/ 0 w 5683170"/>
              <a:gd name="connsiteY4" fmla="*/ 0 h 6858000"/>
              <a:gd name="connsiteX0" fmla="*/ 0 w 5683170"/>
              <a:gd name="connsiteY0" fmla="*/ 0 h 6858000"/>
              <a:gd name="connsiteX1" fmla="*/ 5683170 w 5683170"/>
              <a:gd name="connsiteY1" fmla="*/ 0 h 6858000"/>
              <a:gd name="connsiteX2" fmla="*/ 4490723 w 5683170"/>
              <a:gd name="connsiteY2" fmla="*/ 6858000 h 6858000"/>
              <a:gd name="connsiteX3" fmla="*/ 0 w 5683170"/>
              <a:gd name="connsiteY3" fmla="*/ 6858000 h 6858000"/>
              <a:gd name="connsiteX4" fmla="*/ 0 w 568317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83170" h="6858000">
                <a:moveTo>
                  <a:pt x="0" y="0"/>
                </a:moveTo>
                <a:lnTo>
                  <a:pt x="5683170" y="0"/>
                </a:lnTo>
                <a:lnTo>
                  <a:pt x="4490723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100000">
                <a:srgbClr val="666666">
                  <a:alpha val="85000"/>
                </a:srgbClr>
              </a:gs>
              <a:gs pos="0">
                <a:schemeClr val="tx1">
                  <a:alpha val="85000"/>
                </a:schemeClr>
              </a:gs>
            </a:gsLst>
            <a:lin ang="78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>
              <a:lnSpc>
                <a:spcPct val="85000"/>
              </a:lnSpc>
            </a:pPr>
            <a:endParaRPr lang="en-US" sz="2000" dirty="0" smtClean="0">
              <a:solidFill>
                <a:prstClr val="white"/>
              </a:solidFill>
              <a:latin typeface="+mj-lt"/>
            </a:endParaRP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5292350" y="0"/>
            <a:ext cx="563077" cy="316992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 rotWithShape="1">
          <a:blip r:embed="rId3" cstate="print"/>
          <a:srcRect b="38354"/>
          <a:stretch/>
        </p:blipFill>
        <p:spPr>
          <a:xfrm>
            <a:off x="4455517" y="5294693"/>
            <a:ext cx="450462" cy="1563307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357089" y="5144563"/>
            <a:ext cx="4426784" cy="935684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sz="1400">
                <a:solidFill>
                  <a:schemeClr val="bg1"/>
                </a:solidFill>
                <a:latin typeface="Futura Bk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Speaker Name  </a:t>
            </a:r>
          </a:p>
          <a:p>
            <a:r>
              <a:rPr lang="en-US" dirty="0" smtClean="0"/>
              <a:t>Title</a:t>
            </a:r>
          </a:p>
        </p:txBody>
      </p:sp>
      <p:sp>
        <p:nvSpPr>
          <p:cNvPr id="6" name="TextBox 5"/>
          <p:cNvSpPr txBox="1"/>
          <p:nvPr userDrawn="1"/>
        </p:nvSpPr>
        <p:spPr bwMode="gray">
          <a:xfrm>
            <a:off x="357092" y="6320405"/>
            <a:ext cx="30105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>
                <a:solidFill>
                  <a:schemeClr val="bg1"/>
                </a:solidFill>
                <a:latin typeface="Futura Bk" pitchFamily="34" charset="0"/>
              </a:rPr>
              <a:t>©2011 Hewlett-Packard</a:t>
            </a:r>
            <a:r>
              <a:rPr lang="en-US" sz="700" baseline="0" dirty="0" smtClean="0">
                <a:solidFill>
                  <a:schemeClr val="bg1"/>
                </a:solidFill>
                <a:latin typeface="Futura Bk" pitchFamily="34" charset="0"/>
              </a:rPr>
              <a:t> Development Company, L.P. </a:t>
            </a:r>
          </a:p>
          <a:p>
            <a:r>
              <a:rPr lang="en-US" sz="700" baseline="0" dirty="0" smtClean="0">
                <a:solidFill>
                  <a:schemeClr val="bg1"/>
                </a:solidFill>
                <a:latin typeface="Futura Bk" pitchFamily="34" charset="0"/>
              </a:rPr>
              <a:t>The information contained herein is subject to change without notice</a:t>
            </a:r>
            <a:endParaRPr lang="en-US" sz="700" dirty="0">
              <a:solidFill>
                <a:schemeClr val="bg1"/>
              </a:solidFill>
              <a:latin typeface="Futura Bk" pitchFamily="34" charset="0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 hasCustomPrompt="1"/>
          </p:nvPr>
        </p:nvSpPr>
        <p:spPr bwMode="black">
          <a:xfrm>
            <a:off x="316841" y="582189"/>
            <a:ext cx="5057324" cy="1531847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l">
              <a:lnSpc>
                <a:spcPts val="4000"/>
              </a:lnSpc>
              <a:defRPr sz="7200" i="1" strike="noStrike" cap="all" baseline="0">
                <a:solidFill>
                  <a:srgbClr val="B0CB52"/>
                </a:solidFill>
                <a:latin typeface="+mn-lt"/>
              </a:defRPr>
            </a:lvl1pPr>
          </a:lstStyle>
          <a:p>
            <a:r>
              <a:rPr lang="en-US" strike="noStrike" dirty="0" smtClean="0"/>
              <a:t>VERB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1115306" y="2019409"/>
            <a:ext cx="4109838" cy="76734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buNone/>
              <a:defRPr lang="en-US" sz="1600" i="0" kern="1200" dirty="0" smtClean="0">
                <a:solidFill>
                  <a:srgbClr val="B0CB52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2pPr>
            <a:lvl3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3pPr>
            <a:lvl4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4pPr>
            <a:lvl5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Subtitle goes here</a:t>
            </a:r>
          </a:p>
        </p:txBody>
      </p:sp>
      <p:pic>
        <p:nvPicPr>
          <p:cNvPr id="14" name="Picture 13" descr="hp-logo-reversed.png"/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>
            <a:off x="8255001" y="6078021"/>
            <a:ext cx="556028" cy="560832"/>
          </a:xfrm>
          <a:prstGeom prst="rect">
            <a:avLst/>
          </a:prstGeom>
        </p:spPr>
      </p:pic>
      <p:pic>
        <p:nvPicPr>
          <p:cNvPr id="16" name="Picture 15" descr="HP-Enterprise-Security-Logo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4902200" y="6171576"/>
            <a:ext cx="3210640" cy="344904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2B854-4BE2-4D85-ABC2-035325B75FBB}" type="datetime1">
              <a:rPr lang="en-US" smtClean="0"/>
              <a:pPr/>
              <a:t>8/22/11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9FE57C1-99E3-4342-90AE-63D315326D4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Footer goes here</a:t>
            </a:r>
            <a:endParaRPr lang="en-US" dirty="0"/>
          </a:p>
        </p:txBody>
      </p:sp>
      <p:sp>
        <p:nvSpPr>
          <p:cNvPr id="11" name="Table Placeholder 10"/>
          <p:cNvSpPr>
            <a:spLocks noGrp="1"/>
          </p:cNvSpPr>
          <p:nvPr>
            <p:ph type="tbl" sz="quarter" idx="13"/>
          </p:nvPr>
        </p:nvSpPr>
        <p:spPr>
          <a:xfrm>
            <a:off x="365125" y="1724720"/>
            <a:ext cx="8348472" cy="4429191"/>
          </a:xfrm>
        </p:spPr>
        <p:txBody>
          <a:bodyPr>
            <a:noAutofit/>
          </a:bodyPr>
          <a:lstStyle>
            <a:lvl1pPr>
              <a:buSzPct val="80000"/>
              <a:buFont typeface="Arial" pitchFamily="34" charset="0"/>
              <a:buChar char="•"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icon to add table</a:t>
            </a:r>
            <a:endParaRPr lang="en-US" dirty="0"/>
          </a:p>
        </p:txBody>
      </p:sp>
      <p:sp>
        <p:nvSpPr>
          <p:cNvPr id="12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355600" y="420623"/>
            <a:ext cx="8225028" cy="117028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3300"/>
              </a:lnSpc>
              <a:buClrTx/>
              <a:buFontTx/>
              <a:buNone/>
              <a:defRPr sz="2800" cap="none" baseline="0">
                <a:solidFill>
                  <a:srgbClr val="000000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 smtClean="0"/>
              <a:t>Double line title</a:t>
            </a:r>
            <a:br>
              <a:rPr lang="en-US" dirty="0" smtClean="0"/>
            </a:br>
            <a:r>
              <a:rPr lang="en-US" dirty="0" smtClean="0"/>
              <a:t>for added content</a:t>
            </a:r>
          </a:p>
        </p:txBody>
      </p:sp>
    </p:spTree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E29FBB4A-A23C-441F-86A2-2C02FC49E0C5}" type="datetime1">
              <a:rPr lang="en-US" smtClean="0"/>
              <a:pPr/>
              <a:t>8/22/11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E57C1-99E3-4342-90AE-63D315326D4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 smtClean="0"/>
              <a:t>Enterprise Security – HP Confidential</a:t>
            </a:r>
            <a:endParaRPr lang="en-US" dirty="0"/>
          </a:p>
        </p:txBody>
      </p:sp>
      <p:sp>
        <p:nvSpPr>
          <p:cNvPr id="11" name="Chart Placeholder 10"/>
          <p:cNvSpPr>
            <a:spLocks noGrp="1"/>
          </p:cNvSpPr>
          <p:nvPr>
            <p:ph type="chart" sz="quarter" idx="14"/>
          </p:nvPr>
        </p:nvSpPr>
        <p:spPr>
          <a:xfrm>
            <a:off x="365125" y="1724722"/>
            <a:ext cx="8348472" cy="4429188"/>
          </a:xfrm>
        </p:spPr>
        <p:txBody>
          <a:bodyPr>
            <a:noAutofit/>
          </a:bodyPr>
          <a:lstStyle>
            <a:lvl1pPr>
              <a:buSzPct val="80000"/>
              <a:buFont typeface="Arial" pitchFamily="34" charset="0"/>
              <a:buChar char="•"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icon to add chart</a:t>
            </a:r>
            <a:endParaRPr lang="en-US" dirty="0"/>
          </a:p>
        </p:txBody>
      </p:sp>
      <p:sp>
        <p:nvSpPr>
          <p:cNvPr id="7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338328" y="420623"/>
            <a:ext cx="8242300" cy="117028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3300"/>
              </a:lnSpc>
              <a:buClrTx/>
              <a:buFontTx/>
              <a:buNone/>
              <a:defRPr sz="2800" cap="none" baseline="0">
                <a:solidFill>
                  <a:srgbClr val="000000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 smtClean="0"/>
              <a:t>Double line title</a:t>
            </a:r>
            <a:br>
              <a:rPr lang="en-US" dirty="0" smtClean="0"/>
            </a:br>
            <a:r>
              <a:rPr lang="en-US" dirty="0" smtClean="0"/>
              <a:t>for added content</a:t>
            </a:r>
          </a:p>
        </p:txBody>
      </p:sp>
    </p:spTree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ing Slide">
    <p:bg>
      <p:bgPr>
        <a:gradFill flip="none" rotWithShape="1">
          <a:gsLst>
            <a:gs pos="100000">
              <a:srgbClr val="666666"/>
            </a:gs>
            <a:gs pos="0">
              <a:schemeClr val="tx1"/>
            </a:gs>
          </a:gsLst>
          <a:lin ang="78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100000">
                <a:srgbClr val="666666"/>
              </a:gs>
              <a:gs pos="0">
                <a:schemeClr val="tx1"/>
              </a:gs>
            </a:gsLst>
            <a:lin ang="78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>
              <a:lnSpc>
                <a:spcPct val="85000"/>
              </a:lnSpc>
            </a:pPr>
            <a:endParaRPr lang="en-US" sz="1600" dirty="0" smtClean="0">
              <a:solidFill>
                <a:prstClr val="white"/>
              </a:solidFill>
              <a:latin typeface="+mj-lt"/>
            </a:endParaRPr>
          </a:p>
        </p:txBody>
      </p:sp>
      <p:sp>
        <p:nvSpPr>
          <p:cNvPr id="8" name="Title 10"/>
          <p:cNvSpPr>
            <a:spLocks noGrp="1"/>
          </p:cNvSpPr>
          <p:nvPr>
            <p:ph type="title" hasCustomPrompt="1"/>
          </p:nvPr>
        </p:nvSpPr>
        <p:spPr bwMode="black">
          <a:xfrm>
            <a:off x="1009650" y="2744788"/>
            <a:ext cx="7124700" cy="1368424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ts val="5000"/>
              </a:lnSpc>
              <a:defRPr sz="2600" b="0" i="1" cap="all" baseline="0">
                <a:solidFill>
                  <a:srgbClr val="B0CB52"/>
                </a:solidFill>
              </a:defRPr>
            </a:lvl1pPr>
          </a:lstStyle>
          <a:p>
            <a:r>
              <a:rPr lang="en-US" b="0" i="1" baseline="0" dirty="0" smtClean="0"/>
              <a:t>Thank you</a:t>
            </a:r>
            <a:endParaRPr lang="en-US" dirty="0"/>
          </a:p>
        </p:txBody>
      </p:sp>
      <p:pic>
        <p:nvPicPr>
          <p:cNvPr id="5" name="Picture 4" descr="hp-logo-reversed.pn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8255001" y="6078021"/>
            <a:ext cx="556028" cy="560832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837" y="428232"/>
            <a:ext cx="8545892" cy="1003137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6837" y="1787225"/>
            <a:ext cx="8545892" cy="456260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56548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C900F5-96AD-4FBD-BDCC-EF80AB8620AA}" type="datetime1">
              <a:rPr lang="en-US"/>
              <a:pPr>
                <a:defRPr/>
              </a:pPr>
              <a:t>8/22/11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C31842-3BA7-4752-AB07-052D1A7C7E5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238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No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/>
          <p:nvPr userDrawn="1"/>
        </p:nvSpPr>
        <p:spPr>
          <a:xfrm>
            <a:off x="0" y="0"/>
            <a:ext cx="5854700" cy="6858000"/>
          </a:xfrm>
          <a:custGeom>
            <a:avLst/>
            <a:gdLst>
              <a:gd name="connsiteX0" fmla="*/ 0 w 5683170"/>
              <a:gd name="connsiteY0" fmla="*/ 0 h 6858000"/>
              <a:gd name="connsiteX1" fmla="*/ 5683170 w 5683170"/>
              <a:gd name="connsiteY1" fmla="*/ 0 h 6858000"/>
              <a:gd name="connsiteX2" fmla="*/ 5683170 w 5683170"/>
              <a:gd name="connsiteY2" fmla="*/ 6858000 h 6858000"/>
              <a:gd name="connsiteX3" fmla="*/ 0 w 5683170"/>
              <a:gd name="connsiteY3" fmla="*/ 6858000 h 6858000"/>
              <a:gd name="connsiteX4" fmla="*/ 0 w 5683170"/>
              <a:gd name="connsiteY4" fmla="*/ 0 h 6858000"/>
              <a:gd name="connsiteX0" fmla="*/ 0 w 5683170"/>
              <a:gd name="connsiteY0" fmla="*/ 0 h 6858000"/>
              <a:gd name="connsiteX1" fmla="*/ 5683170 w 5683170"/>
              <a:gd name="connsiteY1" fmla="*/ 0 h 6858000"/>
              <a:gd name="connsiteX2" fmla="*/ 4166886 w 5683170"/>
              <a:gd name="connsiteY2" fmla="*/ 6858000 h 6858000"/>
              <a:gd name="connsiteX3" fmla="*/ 0 w 5683170"/>
              <a:gd name="connsiteY3" fmla="*/ 6858000 h 6858000"/>
              <a:gd name="connsiteX4" fmla="*/ 0 w 5683170"/>
              <a:gd name="connsiteY4" fmla="*/ 0 h 6858000"/>
              <a:gd name="connsiteX0" fmla="*/ 0 w 5683170"/>
              <a:gd name="connsiteY0" fmla="*/ 0 h 6858000"/>
              <a:gd name="connsiteX1" fmla="*/ 5683170 w 5683170"/>
              <a:gd name="connsiteY1" fmla="*/ 0 h 6858000"/>
              <a:gd name="connsiteX2" fmla="*/ 4070294 w 5683170"/>
              <a:gd name="connsiteY2" fmla="*/ 6858000 h 6858000"/>
              <a:gd name="connsiteX3" fmla="*/ 0 w 5683170"/>
              <a:gd name="connsiteY3" fmla="*/ 6858000 h 6858000"/>
              <a:gd name="connsiteX4" fmla="*/ 0 w 5683170"/>
              <a:gd name="connsiteY4" fmla="*/ 0 h 6858000"/>
              <a:gd name="connsiteX0" fmla="*/ 0 w 5683170"/>
              <a:gd name="connsiteY0" fmla="*/ 0 h 6858000"/>
              <a:gd name="connsiteX1" fmla="*/ 5683170 w 5683170"/>
              <a:gd name="connsiteY1" fmla="*/ 0 h 6858000"/>
              <a:gd name="connsiteX2" fmla="*/ 4093570 w 5683170"/>
              <a:gd name="connsiteY2" fmla="*/ 6858000 h 6858000"/>
              <a:gd name="connsiteX3" fmla="*/ 0 w 5683170"/>
              <a:gd name="connsiteY3" fmla="*/ 6858000 h 6858000"/>
              <a:gd name="connsiteX4" fmla="*/ 0 w 5683170"/>
              <a:gd name="connsiteY4" fmla="*/ 0 h 6858000"/>
              <a:gd name="connsiteX0" fmla="*/ 0 w 5683170"/>
              <a:gd name="connsiteY0" fmla="*/ 0 h 6858000"/>
              <a:gd name="connsiteX1" fmla="*/ 5683170 w 5683170"/>
              <a:gd name="connsiteY1" fmla="*/ 0 h 6858000"/>
              <a:gd name="connsiteX2" fmla="*/ 4103095 w 5683170"/>
              <a:gd name="connsiteY2" fmla="*/ 6858000 h 6858000"/>
              <a:gd name="connsiteX3" fmla="*/ 0 w 5683170"/>
              <a:gd name="connsiteY3" fmla="*/ 6858000 h 6858000"/>
              <a:gd name="connsiteX4" fmla="*/ 0 w 5683170"/>
              <a:gd name="connsiteY4" fmla="*/ 0 h 6858000"/>
              <a:gd name="connsiteX0" fmla="*/ 0 w 5683170"/>
              <a:gd name="connsiteY0" fmla="*/ 0 h 6858000"/>
              <a:gd name="connsiteX1" fmla="*/ 5683170 w 5683170"/>
              <a:gd name="connsiteY1" fmla="*/ 0 h 6858000"/>
              <a:gd name="connsiteX2" fmla="*/ 4093316 w 5683170"/>
              <a:gd name="connsiteY2" fmla="*/ 6858000 h 6858000"/>
              <a:gd name="connsiteX3" fmla="*/ 0 w 5683170"/>
              <a:gd name="connsiteY3" fmla="*/ 6858000 h 6858000"/>
              <a:gd name="connsiteX4" fmla="*/ 0 w 5683170"/>
              <a:gd name="connsiteY4" fmla="*/ 0 h 6858000"/>
              <a:gd name="connsiteX0" fmla="*/ 0 w 5683170"/>
              <a:gd name="connsiteY0" fmla="*/ 0 h 6858000"/>
              <a:gd name="connsiteX1" fmla="*/ 5683170 w 5683170"/>
              <a:gd name="connsiteY1" fmla="*/ 0 h 6858000"/>
              <a:gd name="connsiteX2" fmla="*/ 4100651 w 5683170"/>
              <a:gd name="connsiteY2" fmla="*/ 6858000 h 6858000"/>
              <a:gd name="connsiteX3" fmla="*/ 0 w 5683170"/>
              <a:gd name="connsiteY3" fmla="*/ 6858000 h 6858000"/>
              <a:gd name="connsiteX4" fmla="*/ 0 w 5683170"/>
              <a:gd name="connsiteY4" fmla="*/ 0 h 6858000"/>
              <a:gd name="connsiteX0" fmla="*/ 0 w 5683170"/>
              <a:gd name="connsiteY0" fmla="*/ 0 h 6858000"/>
              <a:gd name="connsiteX1" fmla="*/ 5683170 w 5683170"/>
              <a:gd name="connsiteY1" fmla="*/ 0 h 6858000"/>
              <a:gd name="connsiteX2" fmla="*/ 4490723 w 5683170"/>
              <a:gd name="connsiteY2" fmla="*/ 6858000 h 6858000"/>
              <a:gd name="connsiteX3" fmla="*/ 0 w 5683170"/>
              <a:gd name="connsiteY3" fmla="*/ 6858000 h 6858000"/>
              <a:gd name="connsiteX4" fmla="*/ 0 w 568317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83170" h="6858000">
                <a:moveTo>
                  <a:pt x="0" y="0"/>
                </a:moveTo>
                <a:lnTo>
                  <a:pt x="5683170" y="0"/>
                </a:lnTo>
                <a:lnTo>
                  <a:pt x="4490723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100000">
                <a:srgbClr val="666666">
                  <a:alpha val="85000"/>
                </a:srgbClr>
              </a:gs>
              <a:gs pos="0">
                <a:schemeClr val="tx1">
                  <a:alpha val="85000"/>
                </a:schemeClr>
              </a:gs>
            </a:gsLst>
            <a:lin ang="78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>
              <a:lnSpc>
                <a:spcPct val="85000"/>
              </a:lnSpc>
            </a:pPr>
            <a:endParaRPr lang="en-US" sz="2000" dirty="0" smtClean="0">
              <a:solidFill>
                <a:prstClr val="white"/>
              </a:solidFill>
              <a:latin typeface="Arial"/>
              <a:cs typeface="Arial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292350" y="0"/>
            <a:ext cx="563077" cy="316992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 cstate="print"/>
          <a:srcRect b="38354"/>
          <a:stretch/>
        </p:blipFill>
        <p:spPr>
          <a:xfrm>
            <a:off x="4455517" y="5294693"/>
            <a:ext cx="450462" cy="1563307"/>
          </a:xfrm>
          <a:prstGeom prst="rect">
            <a:avLst/>
          </a:prstGeom>
        </p:spPr>
      </p:pic>
      <p:sp>
        <p:nvSpPr>
          <p:cNvPr id="11" name="Title 10"/>
          <p:cNvSpPr>
            <a:spLocks noGrp="1"/>
          </p:cNvSpPr>
          <p:nvPr>
            <p:ph type="title" hasCustomPrompt="1"/>
          </p:nvPr>
        </p:nvSpPr>
        <p:spPr bwMode="black">
          <a:xfrm>
            <a:off x="328716" y="550522"/>
            <a:ext cx="5057324" cy="1531847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l">
              <a:lnSpc>
                <a:spcPts val="3200"/>
              </a:lnSpc>
              <a:defRPr sz="2800" i="0" strike="noStrike" cap="none" baseline="0">
                <a:solidFill>
                  <a:srgbClr val="B0CB52"/>
                </a:solidFill>
                <a:latin typeface="Arial"/>
                <a:cs typeface="Arial"/>
              </a:defRPr>
            </a:lvl1pPr>
          </a:lstStyle>
          <a:p>
            <a:r>
              <a:rPr lang="en-US" strike="noStrike" dirty="0" smtClean="0"/>
              <a:t>Presentation title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414664" y="2066911"/>
            <a:ext cx="4859864" cy="55139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buNone/>
              <a:defRPr lang="en-US" sz="1600" i="0" kern="1200" dirty="0" smtClean="0">
                <a:solidFill>
                  <a:srgbClr val="B0CB52"/>
                </a:solidFill>
                <a:latin typeface="Arial"/>
                <a:ea typeface="+mn-ea"/>
                <a:cs typeface="Arial"/>
              </a:defRPr>
            </a:lvl1pPr>
            <a:lvl2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2pPr>
            <a:lvl3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3pPr>
            <a:lvl4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4pPr>
            <a:lvl5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Subtitle goes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357089" y="5144563"/>
            <a:ext cx="4426784" cy="935684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sz="140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Speaker Name </a:t>
            </a:r>
          </a:p>
          <a:p>
            <a:r>
              <a:rPr lang="en-US" dirty="0" smtClean="0"/>
              <a:t>Title</a:t>
            </a:r>
          </a:p>
        </p:txBody>
      </p:sp>
      <p:sp>
        <p:nvSpPr>
          <p:cNvPr id="6" name="TextBox 5"/>
          <p:cNvSpPr txBox="1"/>
          <p:nvPr userDrawn="1"/>
        </p:nvSpPr>
        <p:spPr bwMode="gray">
          <a:xfrm>
            <a:off x="357092" y="6320405"/>
            <a:ext cx="30105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>
                <a:solidFill>
                  <a:schemeClr val="bg1"/>
                </a:solidFill>
                <a:latin typeface="Arial"/>
                <a:cs typeface="Arial"/>
              </a:rPr>
              <a:t>©2011 Hewlett-Packard</a:t>
            </a:r>
            <a:r>
              <a:rPr lang="en-US" sz="700" baseline="0" dirty="0" smtClean="0">
                <a:solidFill>
                  <a:schemeClr val="bg1"/>
                </a:solidFill>
                <a:latin typeface="Arial"/>
                <a:cs typeface="Arial"/>
              </a:rPr>
              <a:t> Development Company, L.P. </a:t>
            </a:r>
          </a:p>
          <a:p>
            <a:r>
              <a:rPr lang="en-US" sz="700" baseline="0" dirty="0" smtClean="0">
                <a:solidFill>
                  <a:schemeClr val="bg1"/>
                </a:solidFill>
                <a:latin typeface="Arial"/>
                <a:cs typeface="Arial"/>
              </a:rPr>
              <a:t>The information contained herein is subject to change without notice</a:t>
            </a:r>
            <a:endParaRPr lang="en-US" sz="70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+ Gradient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542335" y="16933"/>
            <a:ext cx="4614365" cy="6851448"/>
          </a:xfrm>
          <a:prstGeom prst="rect">
            <a:avLst/>
          </a:prstGeom>
        </p:spPr>
      </p:pic>
      <p:sp>
        <p:nvSpPr>
          <p:cNvPr id="13" name="Freeform 12"/>
          <p:cNvSpPr/>
          <p:nvPr userDrawn="1"/>
        </p:nvSpPr>
        <p:spPr>
          <a:xfrm>
            <a:off x="0" y="0"/>
            <a:ext cx="5854700" cy="6858000"/>
          </a:xfrm>
          <a:custGeom>
            <a:avLst/>
            <a:gdLst>
              <a:gd name="connsiteX0" fmla="*/ 0 w 5683170"/>
              <a:gd name="connsiteY0" fmla="*/ 0 h 6858000"/>
              <a:gd name="connsiteX1" fmla="*/ 5683170 w 5683170"/>
              <a:gd name="connsiteY1" fmla="*/ 0 h 6858000"/>
              <a:gd name="connsiteX2" fmla="*/ 5683170 w 5683170"/>
              <a:gd name="connsiteY2" fmla="*/ 6858000 h 6858000"/>
              <a:gd name="connsiteX3" fmla="*/ 0 w 5683170"/>
              <a:gd name="connsiteY3" fmla="*/ 6858000 h 6858000"/>
              <a:gd name="connsiteX4" fmla="*/ 0 w 5683170"/>
              <a:gd name="connsiteY4" fmla="*/ 0 h 6858000"/>
              <a:gd name="connsiteX0" fmla="*/ 0 w 5683170"/>
              <a:gd name="connsiteY0" fmla="*/ 0 h 6858000"/>
              <a:gd name="connsiteX1" fmla="*/ 5683170 w 5683170"/>
              <a:gd name="connsiteY1" fmla="*/ 0 h 6858000"/>
              <a:gd name="connsiteX2" fmla="*/ 4166886 w 5683170"/>
              <a:gd name="connsiteY2" fmla="*/ 6858000 h 6858000"/>
              <a:gd name="connsiteX3" fmla="*/ 0 w 5683170"/>
              <a:gd name="connsiteY3" fmla="*/ 6858000 h 6858000"/>
              <a:gd name="connsiteX4" fmla="*/ 0 w 5683170"/>
              <a:gd name="connsiteY4" fmla="*/ 0 h 6858000"/>
              <a:gd name="connsiteX0" fmla="*/ 0 w 5683170"/>
              <a:gd name="connsiteY0" fmla="*/ 0 h 6858000"/>
              <a:gd name="connsiteX1" fmla="*/ 5683170 w 5683170"/>
              <a:gd name="connsiteY1" fmla="*/ 0 h 6858000"/>
              <a:gd name="connsiteX2" fmla="*/ 4070294 w 5683170"/>
              <a:gd name="connsiteY2" fmla="*/ 6858000 h 6858000"/>
              <a:gd name="connsiteX3" fmla="*/ 0 w 5683170"/>
              <a:gd name="connsiteY3" fmla="*/ 6858000 h 6858000"/>
              <a:gd name="connsiteX4" fmla="*/ 0 w 5683170"/>
              <a:gd name="connsiteY4" fmla="*/ 0 h 6858000"/>
              <a:gd name="connsiteX0" fmla="*/ 0 w 5683170"/>
              <a:gd name="connsiteY0" fmla="*/ 0 h 6858000"/>
              <a:gd name="connsiteX1" fmla="*/ 5683170 w 5683170"/>
              <a:gd name="connsiteY1" fmla="*/ 0 h 6858000"/>
              <a:gd name="connsiteX2" fmla="*/ 4093570 w 5683170"/>
              <a:gd name="connsiteY2" fmla="*/ 6858000 h 6858000"/>
              <a:gd name="connsiteX3" fmla="*/ 0 w 5683170"/>
              <a:gd name="connsiteY3" fmla="*/ 6858000 h 6858000"/>
              <a:gd name="connsiteX4" fmla="*/ 0 w 5683170"/>
              <a:gd name="connsiteY4" fmla="*/ 0 h 6858000"/>
              <a:gd name="connsiteX0" fmla="*/ 0 w 5683170"/>
              <a:gd name="connsiteY0" fmla="*/ 0 h 6858000"/>
              <a:gd name="connsiteX1" fmla="*/ 5683170 w 5683170"/>
              <a:gd name="connsiteY1" fmla="*/ 0 h 6858000"/>
              <a:gd name="connsiteX2" fmla="*/ 4103095 w 5683170"/>
              <a:gd name="connsiteY2" fmla="*/ 6858000 h 6858000"/>
              <a:gd name="connsiteX3" fmla="*/ 0 w 5683170"/>
              <a:gd name="connsiteY3" fmla="*/ 6858000 h 6858000"/>
              <a:gd name="connsiteX4" fmla="*/ 0 w 5683170"/>
              <a:gd name="connsiteY4" fmla="*/ 0 h 6858000"/>
              <a:gd name="connsiteX0" fmla="*/ 0 w 5683170"/>
              <a:gd name="connsiteY0" fmla="*/ 0 h 6858000"/>
              <a:gd name="connsiteX1" fmla="*/ 5683170 w 5683170"/>
              <a:gd name="connsiteY1" fmla="*/ 0 h 6858000"/>
              <a:gd name="connsiteX2" fmla="*/ 4093316 w 5683170"/>
              <a:gd name="connsiteY2" fmla="*/ 6858000 h 6858000"/>
              <a:gd name="connsiteX3" fmla="*/ 0 w 5683170"/>
              <a:gd name="connsiteY3" fmla="*/ 6858000 h 6858000"/>
              <a:gd name="connsiteX4" fmla="*/ 0 w 5683170"/>
              <a:gd name="connsiteY4" fmla="*/ 0 h 6858000"/>
              <a:gd name="connsiteX0" fmla="*/ 0 w 5683170"/>
              <a:gd name="connsiteY0" fmla="*/ 0 h 6858000"/>
              <a:gd name="connsiteX1" fmla="*/ 5683170 w 5683170"/>
              <a:gd name="connsiteY1" fmla="*/ 0 h 6858000"/>
              <a:gd name="connsiteX2" fmla="*/ 4100651 w 5683170"/>
              <a:gd name="connsiteY2" fmla="*/ 6858000 h 6858000"/>
              <a:gd name="connsiteX3" fmla="*/ 0 w 5683170"/>
              <a:gd name="connsiteY3" fmla="*/ 6858000 h 6858000"/>
              <a:gd name="connsiteX4" fmla="*/ 0 w 5683170"/>
              <a:gd name="connsiteY4" fmla="*/ 0 h 6858000"/>
              <a:gd name="connsiteX0" fmla="*/ 0 w 5683170"/>
              <a:gd name="connsiteY0" fmla="*/ 0 h 6858000"/>
              <a:gd name="connsiteX1" fmla="*/ 5683170 w 5683170"/>
              <a:gd name="connsiteY1" fmla="*/ 0 h 6858000"/>
              <a:gd name="connsiteX2" fmla="*/ 4490723 w 5683170"/>
              <a:gd name="connsiteY2" fmla="*/ 6858000 h 6858000"/>
              <a:gd name="connsiteX3" fmla="*/ 0 w 5683170"/>
              <a:gd name="connsiteY3" fmla="*/ 6858000 h 6858000"/>
              <a:gd name="connsiteX4" fmla="*/ 0 w 568317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83170" h="6858000">
                <a:moveTo>
                  <a:pt x="0" y="0"/>
                </a:moveTo>
                <a:lnTo>
                  <a:pt x="5683170" y="0"/>
                </a:lnTo>
                <a:lnTo>
                  <a:pt x="4490723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100000">
                <a:srgbClr val="666666"/>
              </a:gs>
              <a:gs pos="0">
                <a:schemeClr val="tx1"/>
              </a:gs>
            </a:gsLst>
            <a:lin ang="78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>
              <a:lnSpc>
                <a:spcPct val="85000"/>
              </a:lnSpc>
            </a:pPr>
            <a:endParaRPr lang="en-US" sz="2000" dirty="0" smtClean="0">
              <a:solidFill>
                <a:prstClr val="white"/>
              </a:solidFill>
              <a:latin typeface="Arial"/>
              <a:cs typeface="Arial"/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3" cstate="print"/>
          <a:srcRect t="25225"/>
          <a:stretch/>
        </p:blipFill>
        <p:spPr>
          <a:xfrm>
            <a:off x="5387763" y="-1"/>
            <a:ext cx="619385" cy="260734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3" cstate="print"/>
          <a:srcRect b="40937"/>
          <a:stretch/>
        </p:blipFill>
        <p:spPr>
          <a:xfrm>
            <a:off x="4338045" y="4329612"/>
            <a:ext cx="760404" cy="2528389"/>
          </a:xfrm>
          <a:prstGeom prst="rect">
            <a:avLst/>
          </a:prstGeom>
        </p:spPr>
      </p:pic>
      <p:sp>
        <p:nvSpPr>
          <p:cNvPr id="12" name="Title 19"/>
          <p:cNvSpPr>
            <a:spLocks noGrp="1"/>
          </p:cNvSpPr>
          <p:nvPr>
            <p:ph type="title" hasCustomPrompt="1"/>
          </p:nvPr>
        </p:nvSpPr>
        <p:spPr bwMode="black">
          <a:xfrm>
            <a:off x="340302" y="492411"/>
            <a:ext cx="5056632" cy="153431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ts val="3300"/>
              </a:lnSpc>
              <a:spcBef>
                <a:spcPct val="0"/>
              </a:spcBef>
              <a:buNone/>
              <a:defRPr lang="en-US" sz="2800" b="0" i="0" kern="1200" cap="none" baseline="0" dirty="0">
                <a:solidFill>
                  <a:srgbClr val="B0CB52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dirty="0" smtClean="0"/>
              <a:t>Transition title</a:t>
            </a:r>
            <a:endParaRPr lang="en-US" dirty="0"/>
          </a:p>
        </p:txBody>
      </p:sp>
      <p:pic>
        <p:nvPicPr>
          <p:cNvPr id="8" name="Picture 7" descr="hp-logo-reversed.png"/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>
            <a:off x="8255001" y="6078021"/>
            <a:ext cx="556028" cy="560832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No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 userDrawn="1"/>
        </p:nvSpPr>
        <p:spPr>
          <a:xfrm>
            <a:off x="0" y="0"/>
            <a:ext cx="5854700" cy="6858000"/>
          </a:xfrm>
          <a:custGeom>
            <a:avLst/>
            <a:gdLst>
              <a:gd name="connsiteX0" fmla="*/ 0 w 5683170"/>
              <a:gd name="connsiteY0" fmla="*/ 0 h 6858000"/>
              <a:gd name="connsiteX1" fmla="*/ 5683170 w 5683170"/>
              <a:gd name="connsiteY1" fmla="*/ 0 h 6858000"/>
              <a:gd name="connsiteX2" fmla="*/ 5683170 w 5683170"/>
              <a:gd name="connsiteY2" fmla="*/ 6858000 h 6858000"/>
              <a:gd name="connsiteX3" fmla="*/ 0 w 5683170"/>
              <a:gd name="connsiteY3" fmla="*/ 6858000 h 6858000"/>
              <a:gd name="connsiteX4" fmla="*/ 0 w 5683170"/>
              <a:gd name="connsiteY4" fmla="*/ 0 h 6858000"/>
              <a:gd name="connsiteX0" fmla="*/ 0 w 5683170"/>
              <a:gd name="connsiteY0" fmla="*/ 0 h 6858000"/>
              <a:gd name="connsiteX1" fmla="*/ 5683170 w 5683170"/>
              <a:gd name="connsiteY1" fmla="*/ 0 h 6858000"/>
              <a:gd name="connsiteX2" fmla="*/ 4166886 w 5683170"/>
              <a:gd name="connsiteY2" fmla="*/ 6858000 h 6858000"/>
              <a:gd name="connsiteX3" fmla="*/ 0 w 5683170"/>
              <a:gd name="connsiteY3" fmla="*/ 6858000 h 6858000"/>
              <a:gd name="connsiteX4" fmla="*/ 0 w 5683170"/>
              <a:gd name="connsiteY4" fmla="*/ 0 h 6858000"/>
              <a:gd name="connsiteX0" fmla="*/ 0 w 5683170"/>
              <a:gd name="connsiteY0" fmla="*/ 0 h 6858000"/>
              <a:gd name="connsiteX1" fmla="*/ 5683170 w 5683170"/>
              <a:gd name="connsiteY1" fmla="*/ 0 h 6858000"/>
              <a:gd name="connsiteX2" fmla="*/ 4070294 w 5683170"/>
              <a:gd name="connsiteY2" fmla="*/ 6858000 h 6858000"/>
              <a:gd name="connsiteX3" fmla="*/ 0 w 5683170"/>
              <a:gd name="connsiteY3" fmla="*/ 6858000 h 6858000"/>
              <a:gd name="connsiteX4" fmla="*/ 0 w 5683170"/>
              <a:gd name="connsiteY4" fmla="*/ 0 h 6858000"/>
              <a:gd name="connsiteX0" fmla="*/ 0 w 5683170"/>
              <a:gd name="connsiteY0" fmla="*/ 0 h 6858000"/>
              <a:gd name="connsiteX1" fmla="*/ 5683170 w 5683170"/>
              <a:gd name="connsiteY1" fmla="*/ 0 h 6858000"/>
              <a:gd name="connsiteX2" fmla="*/ 4093570 w 5683170"/>
              <a:gd name="connsiteY2" fmla="*/ 6858000 h 6858000"/>
              <a:gd name="connsiteX3" fmla="*/ 0 w 5683170"/>
              <a:gd name="connsiteY3" fmla="*/ 6858000 h 6858000"/>
              <a:gd name="connsiteX4" fmla="*/ 0 w 5683170"/>
              <a:gd name="connsiteY4" fmla="*/ 0 h 6858000"/>
              <a:gd name="connsiteX0" fmla="*/ 0 w 5683170"/>
              <a:gd name="connsiteY0" fmla="*/ 0 h 6858000"/>
              <a:gd name="connsiteX1" fmla="*/ 5683170 w 5683170"/>
              <a:gd name="connsiteY1" fmla="*/ 0 h 6858000"/>
              <a:gd name="connsiteX2" fmla="*/ 4103095 w 5683170"/>
              <a:gd name="connsiteY2" fmla="*/ 6858000 h 6858000"/>
              <a:gd name="connsiteX3" fmla="*/ 0 w 5683170"/>
              <a:gd name="connsiteY3" fmla="*/ 6858000 h 6858000"/>
              <a:gd name="connsiteX4" fmla="*/ 0 w 5683170"/>
              <a:gd name="connsiteY4" fmla="*/ 0 h 6858000"/>
              <a:gd name="connsiteX0" fmla="*/ 0 w 5683170"/>
              <a:gd name="connsiteY0" fmla="*/ 0 h 6858000"/>
              <a:gd name="connsiteX1" fmla="*/ 5683170 w 5683170"/>
              <a:gd name="connsiteY1" fmla="*/ 0 h 6858000"/>
              <a:gd name="connsiteX2" fmla="*/ 4093316 w 5683170"/>
              <a:gd name="connsiteY2" fmla="*/ 6858000 h 6858000"/>
              <a:gd name="connsiteX3" fmla="*/ 0 w 5683170"/>
              <a:gd name="connsiteY3" fmla="*/ 6858000 h 6858000"/>
              <a:gd name="connsiteX4" fmla="*/ 0 w 5683170"/>
              <a:gd name="connsiteY4" fmla="*/ 0 h 6858000"/>
              <a:gd name="connsiteX0" fmla="*/ 0 w 5683170"/>
              <a:gd name="connsiteY0" fmla="*/ 0 h 6858000"/>
              <a:gd name="connsiteX1" fmla="*/ 5683170 w 5683170"/>
              <a:gd name="connsiteY1" fmla="*/ 0 h 6858000"/>
              <a:gd name="connsiteX2" fmla="*/ 4100651 w 5683170"/>
              <a:gd name="connsiteY2" fmla="*/ 6858000 h 6858000"/>
              <a:gd name="connsiteX3" fmla="*/ 0 w 5683170"/>
              <a:gd name="connsiteY3" fmla="*/ 6858000 h 6858000"/>
              <a:gd name="connsiteX4" fmla="*/ 0 w 5683170"/>
              <a:gd name="connsiteY4" fmla="*/ 0 h 6858000"/>
              <a:gd name="connsiteX0" fmla="*/ 0 w 5683170"/>
              <a:gd name="connsiteY0" fmla="*/ 0 h 6858000"/>
              <a:gd name="connsiteX1" fmla="*/ 5683170 w 5683170"/>
              <a:gd name="connsiteY1" fmla="*/ 0 h 6858000"/>
              <a:gd name="connsiteX2" fmla="*/ 4490723 w 5683170"/>
              <a:gd name="connsiteY2" fmla="*/ 6858000 h 6858000"/>
              <a:gd name="connsiteX3" fmla="*/ 0 w 5683170"/>
              <a:gd name="connsiteY3" fmla="*/ 6858000 h 6858000"/>
              <a:gd name="connsiteX4" fmla="*/ 0 w 568317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83170" h="6858000">
                <a:moveTo>
                  <a:pt x="0" y="0"/>
                </a:moveTo>
                <a:lnTo>
                  <a:pt x="5683170" y="0"/>
                </a:lnTo>
                <a:lnTo>
                  <a:pt x="4490723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100000">
                <a:srgbClr val="666666"/>
              </a:gs>
              <a:gs pos="0">
                <a:schemeClr val="tx1"/>
              </a:gs>
            </a:gsLst>
            <a:lin ang="78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>
              <a:lnSpc>
                <a:spcPct val="85000"/>
              </a:lnSpc>
            </a:pPr>
            <a:endParaRPr lang="en-US" sz="2000" dirty="0" smtClean="0">
              <a:solidFill>
                <a:prstClr val="white"/>
              </a:solidFill>
              <a:latin typeface="+mj-lt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/>
          <a:srcRect t="25225"/>
          <a:stretch/>
        </p:blipFill>
        <p:spPr>
          <a:xfrm>
            <a:off x="5387763" y="-1"/>
            <a:ext cx="619385" cy="260734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/>
          <a:srcRect b="40937"/>
          <a:stretch/>
        </p:blipFill>
        <p:spPr>
          <a:xfrm>
            <a:off x="4338045" y="4329612"/>
            <a:ext cx="760404" cy="2528389"/>
          </a:xfrm>
          <a:prstGeom prst="rect">
            <a:avLst/>
          </a:prstGeom>
        </p:spPr>
      </p:pic>
      <p:sp>
        <p:nvSpPr>
          <p:cNvPr id="12" name="Title 19"/>
          <p:cNvSpPr>
            <a:spLocks noGrp="1"/>
          </p:cNvSpPr>
          <p:nvPr>
            <p:ph type="title" hasCustomPrompt="1"/>
          </p:nvPr>
        </p:nvSpPr>
        <p:spPr bwMode="black">
          <a:xfrm>
            <a:off x="340302" y="492411"/>
            <a:ext cx="5056632" cy="153431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ts val="3300"/>
              </a:lnSpc>
              <a:spcBef>
                <a:spcPct val="0"/>
              </a:spcBef>
              <a:buNone/>
              <a:defRPr lang="en-US" sz="2800" b="0" i="0" kern="1200" cap="none" baseline="0" dirty="0">
                <a:solidFill>
                  <a:srgbClr val="B0CB52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dirty="0" smtClean="0"/>
              <a:t>Transition title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Pr>
        <a:gradFill flip="none" rotWithShape="1">
          <a:gsLst>
            <a:gs pos="100000">
              <a:srgbClr val="666666"/>
            </a:gs>
            <a:gs pos="0">
              <a:schemeClr val="tx1"/>
            </a:gs>
          </a:gsLst>
          <a:lin ang="78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100000">
                <a:srgbClr val="666666"/>
              </a:gs>
              <a:gs pos="0">
                <a:schemeClr val="tx1"/>
              </a:gs>
            </a:gsLst>
            <a:lin ang="78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>
              <a:lnSpc>
                <a:spcPct val="85000"/>
              </a:lnSpc>
            </a:pPr>
            <a:endParaRPr lang="en-US" sz="1600" dirty="0" smtClean="0">
              <a:solidFill>
                <a:prstClr val="white"/>
              </a:solidFill>
              <a:latin typeface="Arial"/>
              <a:cs typeface="Arial"/>
            </a:endParaRPr>
          </a:p>
        </p:txBody>
      </p:sp>
      <p:sp>
        <p:nvSpPr>
          <p:cNvPr id="5" name="Title 10"/>
          <p:cNvSpPr>
            <a:spLocks noGrp="1"/>
          </p:cNvSpPr>
          <p:nvPr>
            <p:ph type="title" hasCustomPrompt="1"/>
          </p:nvPr>
        </p:nvSpPr>
        <p:spPr bwMode="black">
          <a:xfrm>
            <a:off x="474562" y="706058"/>
            <a:ext cx="8090704" cy="4166887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177800" indent="-177800" algn="l">
              <a:lnSpc>
                <a:spcPct val="100000"/>
              </a:lnSpc>
              <a:defRPr sz="2400" strike="noStrike" cap="none" baseline="0">
                <a:solidFill>
                  <a:srgbClr val="B0CB52"/>
                </a:solidFill>
                <a:latin typeface="Arial"/>
                <a:cs typeface="Arial"/>
              </a:defRPr>
            </a:lvl1pPr>
          </a:lstStyle>
          <a:p>
            <a:r>
              <a:rPr lang="en-US" strike="noStrike" dirty="0" smtClean="0"/>
              <a:t>“This is a sample quote slide. Select and type your quote inside the quote marks.”</a:t>
            </a:r>
            <a:endParaRPr lang="en-US" dirty="0"/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597857" y="5266961"/>
            <a:ext cx="7018845" cy="76914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lang="en-US" sz="1400" kern="1200" dirty="0" smtClean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2pPr>
            <a:lvl3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3pPr>
            <a:lvl4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4pPr>
            <a:lvl5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Speakers Name</a:t>
            </a:r>
          </a:p>
          <a:p>
            <a:pPr lvl="0"/>
            <a:r>
              <a:rPr lang="en-US" dirty="0" smtClean="0"/>
              <a:t>ABC Company</a:t>
            </a:r>
          </a:p>
        </p:txBody>
      </p:sp>
      <p:pic>
        <p:nvPicPr>
          <p:cNvPr id="8" name="Picture 7" descr="hp-logo-reversed.pn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8255001" y="6078021"/>
            <a:ext cx="556028" cy="560832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Lin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339725" y="406280"/>
            <a:ext cx="8375650" cy="62645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ts val="33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Single line title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94F2013E-11F7-45F9-A417-436FAF85B0CD}" type="datetime1">
              <a:rPr lang="en-US" smtClean="0"/>
              <a:pPr/>
              <a:t>8/22/11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39FE57C1-99E3-4342-90AE-63D315326D4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 smtClean="0"/>
              <a:t>Enterprise Security – HP Confidential</a:t>
            </a:r>
            <a:endParaRPr lang="en-US"/>
          </a:p>
        </p:txBody>
      </p:sp>
      <p:sp>
        <p:nvSpPr>
          <p:cNvPr id="7" name="Content Placeholder 12"/>
          <p:cNvSpPr>
            <a:spLocks noGrp="1"/>
          </p:cNvSpPr>
          <p:nvPr>
            <p:ph sz="quarter" idx="14"/>
          </p:nvPr>
        </p:nvSpPr>
        <p:spPr>
          <a:xfrm>
            <a:off x="365760" y="1238328"/>
            <a:ext cx="8321040" cy="4876800"/>
          </a:xfrm>
        </p:spPr>
        <p:txBody>
          <a:bodyPr/>
          <a:lstStyle>
            <a:lvl1pPr>
              <a:buSzPct val="80000"/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SzPct val="80000"/>
              <a:buFont typeface="Futura Bk" pitchFamily="34" charset="0"/>
              <a:buChar char="–"/>
              <a:defRPr sz="1400">
                <a:solidFill>
                  <a:schemeClr val="tx1"/>
                </a:solidFill>
                <a:latin typeface="Arial"/>
                <a:cs typeface="Arial"/>
              </a:defRPr>
            </a:lvl2pPr>
            <a:lvl3pPr>
              <a:buSzPct val="80000"/>
              <a:buFont typeface="Arial" pitchFamily="34" charset="0"/>
              <a:buChar char="•"/>
              <a:defRPr sz="1000">
                <a:solidFill>
                  <a:schemeClr val="tx1"/>
                </a:solidFill>
                <a:latin typeface="Arial"/>
                <a:cs typeface="Arial"/>
              </a:defRPr>
            </a:lvl3pPr>
            <a:lvl4pPr>
              <a:buSzPct val="80000"/>
              <a:buFont typeface="Futura Bk" pitchFamily="34" charset="0"/>
              <a:buChar char="–"/>
              <a:defRPr sz="1000">
                <a:solidFill>
                  <a:schemeClr val="tx1"/>
                </a:solidFill>
                <a:latin typeface="Arial"/>
                <a:cs typeface="Arial"/>
              </a:defRPr>
            </a:lvl4pPr>
            <a:lvl5pPr>
              <a:buSzPct val="80000"/>
              <a:buFont typeface="Arial" pitchFamily="34" charset="0"/>
              <a:buChar char="•"/>
              <a:defRPr sz="100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Lin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358775" y="1013289"/>
            <a:ext cx="8370380" cy="39328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lang="en-US" sz="2000" kern="1200" dirty="0" smtClean="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1pPr>
            <a:lvl2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2pPr>
            <a:lvl3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3pPr>
            <a:lvl4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4pPr>
            <a:lvl5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Subtitle placeholder here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B7DADEFB-AEF8-4CC4-98AD-BC3441F07242}" type="datetime1">
              <a:rPr lang="en-US" smtClean="0"/>
              <a:pPr/>
              <a:t>8/22/11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39FE57C1-99E3-4342-90AE-63D315326D4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 smtClean="0"/>
              <a:t>Enterprise Security – HP Confidential</a:t>
            </a:r>
            <a:endParaRPr lang="en-US"/>
          </a:p>
        </p:txBody>
      </p:sp>
      <p:sp>
        <p:nvSpPr>
          <p:cNvPr id="8" name="Content Placeholder 12"/>
          <p:cNvSpPr>
            <a:spLocks noGrp="1"/>
          </p:cNvSpPr>
          <p:nvPr>
            <p:ph sz="quarter" idx="18"/>
          </p:nvPr>
        </p:nvSpPr>
        <p:spPr>
          <a:xfrm>
            <a:off x="365760" y="1595756"/>
            <a:ext cx="8321040" cy="4511040"/>
          </a:xfrm>
        </p:spPr>
        <p:txBody>
          <a:bodyPr/>
          <a:lstStyle>
            <a:lvl1pPr>
              <a:buSzPct val="80000"/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SzPct val="80000"/>
              <a:buFont typeface="Futura Bk" pitchFamily="34" charset="0"/>
              <a:buChar char="–"/>
              <a:defRPr sz="1400">
                <a:solidFill>
                  <a:schemeClr val="tx1"/>
                </a:solidFill>
                <a:latin typeface="Arial"/>
                <a:cs typeface="Arial"/>
              </a:defRPr>
            </a:lvl2pPr>
            <a:lvl3pPr>
              <a:buSzPct val="80000"/>
              <a:buFont typeface="Arial" pitchFamily="34" charset="0"/>
              <a:buChar char="•"/>
              <a:defRPr sz="1000">
                <a:solidFill>
                  <a:schemeClr val="tx1"/>
                </a:solidFill>
                <a:latin typeface="Arial"/>
                <a:cs typeface="Arial"/>
              </a:defRPr>
            </a:lvl3pPr>
            <a:lvl4pPr>
              <a:buSzPct val="80000"/>
              <a:buFont typeface="Futura Bk" pitchFamily="34" charset="0"/>
              <a:buChar char="–"/>
              <a:defRPr sz="1000">
                <a:solidFill>
                  <a:schemeClr val="tx1"/>
                </a:solidFill>
                <a:latin typeface="Arial"/>
                <a:cs typeface="Arial"/>
              </a:defRPr>
            </a:lvl4pPr>
            <a:lvl5pPr>
              <a:buSzPct val="80000"/>
              <a:buFont typeface="Arial" pitchFamily="34" charset="0"/>
              <a:buChar char="•"/>
              <a:defRPr sz="100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Title 8"/>
          <p:cNvSpPr>
            <a:spLocks noGrp="1"/>
          </p:cNvSpPr>
          <p:nvPr>
            <p:ph type="title" hasCustomPrompt="1"/>
          </p:nvPr>
        </p:nvSpPr>
        <p:spPr>
          <a:xfrm>
            <a:off x="339725" y="406280"/>
            <a:ext cx="8375650" cy="62645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ts val="33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aseline="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Single line title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Line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49E81A5D-47CB-4239-B753-0649545C4C04}" type="datetime1">
              <a:rPr lang="en-US" smtClean="0"/>
              <a:pPr/>
              <a:t>8/22/11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39FE57C1-99E3-4342-90AE-63D315326D4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 smtClean="0"/>
              <a:t>Enterprise Security – HP Confidential</a:t>
            </a:r>
            <a:endParaRPr lang="en-US"/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358775" y="1013289"/>
            <a:ext cx="8370380" cy="39328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lang="en-US" sz="2000" kern="1200" dirty="0" smtClean="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1pPr>
            <a:lvl2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2pPr>
            <a:lvl3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3pPr>
            <a:lvl4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4pPr>
            <a:lvl5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Subtitle placeholder here</a:t>
            </a:r>
          </a:p>
        </p:txBody>
      </p:sp>
      <p:sp>
        <p:nvSpPr>
          <p:cNvPr id="11" name="Title 8"/>
          <p:cNvSpPr>
            <a:spLocks noGrp="1"/>
          </p:cNvSpPr>
          <p:nvPr>
            <p:ph type="title" hasCustomPrompt="1"/>
          </p:nvPr>
        </p:nvSpPr>
        <p:spPr>
          <a:xfrm>
            <a:off x="339725" y="406280"/>
            <a:ext cx="8375650" cy="62645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ts val="33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aseline="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Single line title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theme" Target="../theme/theme1.xml"/><Relationship Id="rId27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11"/>
          <p:cNvSpPr>
            <a:spLocks noGrp="1"/>
          </p:cNvSpPr>
          <p:nvPr>
            <p:ph type="dt" sz="half" idx="2"/>
          </p:nvPr>
        </p:nvSpPr>
        <p:spPr>
          <a:xfrm>
            <a:off x="4023360" y="6473952"/>
            <a:ext cx="1097280" cy="201168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ctr">
              <a:defRPr lang="en-US" sz="70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+mn-ea"/>
                <a:cs typeface="Arial"/>
              </a:defRPr>
            </a:lvl1pPr>
          </a:lstStyle>
          <a:p>
            <a:fld id="{C8E90813-7F53-4530-8197-FE211DDDFACA}" type="datetime1">
              <a:rPr lang="en-US" smtClean="0"/>
              <a:pPr/>
              <a:t>8/22/11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3"/>
          </p:nvPr>
        </p:nvSpPr>
        <p:spPr>
          <a:xfrm>
            <a:off x="694944" y="6473952"/>
            <a:ext cx="3291840" cy="201168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lang="en-US" sz="70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+mn-ea"/>
                <a:cs typeface="Arial"/>
              </a:defRPr>
            </a:lvl1pPr>
          </a:lstStyle>
          <a:p>
            <a:r>
              <a:rPr lang="en-US" smtClean="0"/>
              <a:t>Enterprise Security – HP Confidential</a:t>
            </a:r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365760" y="6473952"/>
            <a:ext cx="320040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lang="en-US" sz="70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+mn-ea"/>
                <a:cs typeface="Arial"/>
              </a:defRPr>
            </a:lvl1pPr>
          </a:lstStyle>
          <a:p>
            <a:fld id="{39FE57C1-99E3-4342-90AE-63D315326D4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itle Placeholder 16"/>
          <p:cNvSpPr>
            <a:spLocks noGrp="1"/>
          </p:cNvSpPr>
          <p:nvPr>
            <p:ph type="title"/>
          </p:nvPr>
        </p:nvSpPr>
        <p:spPr>
          <a:xfrm>
            <a:off x="338328" y="420624"/>
            <a:ext cx="8375904" cy="8778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idx="1"/>
          </p:nvPr>
        </p:nvSpPr>
        <p:spPr>
          <a:xfrm>
            <a:off x="365760" y="1536192"/>
            <a:ext cx="8348472" cy="46177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7" cstate="screen"/>
          <a:srcRect/>
          <a:stretch>
            <a:fillRect/>
          </a:stretch>
        </p:blipFill>
        <p:spPr bwMode="auto">
          <a:xfrm>
            <a:off x="8229601" y="6078023"/>
            <a:ext cx="550480" cy="535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51" r:id="rId1"/>
    <p:sldLayoutId id="2147484077" r:id="rId2"/>
    <p:sldLayoutId id="2147484078" r:id="rId3"/>
    <p:sldLayoutId id="2147484080" r:id="rId4"/>
    <p:sldLayoutId id="2147484079" r:id="rId5"/>
    <p:sldLayoutId id="2147484057" r:id="rId6"/>
    <p:sldLayoutId id="2147483907" r:id="rId7"/>
    <p:sldLayoutId id="2147483908" r:id="rId8"/>
    <p:sldLayoutId id="2147483909" r:id="rId9"/>
    <p:sldLayoutId id="2147483910" r:id="rId10"/>
    <p:sldLayoutId id="2147483915" r:id="rId11"/>
    <p:sldLayoutId id="2147483916" r:id="rId12"/>
    <p:sldLayoutId id="2147483946" r:id="rId13"/>
    <p:sldLayoutId id="2147483951" r:id="rId14"/>
    <p:sldLayoutId id="2147483953" r:id="rId15"/>
    <p:sldLayoutId id="2147483952" r:id="rId16"/>
    <p:sldLayoutId id="2147483947" r:id="rId17"/>
    <p:sldLayoutId id="2147483948" r:id="rId18"/>
    <p:sldLayoutId id="2147483949" r:id="rId19"/>
    <p:sldLayoutId id="2147483955" r:id="rId20"/>
    <p:sldLayoutId id="2147483954" r:id="rId21"/>
    <p:sldLayoutId id="2147484068" r:id="rId22"/>
    <p:sldLayoutId id="2147483937" r:id="rId23"/>
    <p:sldLayoutId id="2147484081" r:id="rId24"/>
    <p:sldLayoutId id="2147484082" r:id="rId25"/>
  </p:sldLayoutIdLst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ts val="3300"/>
        </a:lnSpc>
        <a:spcBef>
          <a:spcPct val="0"/>
        </a:spcBef>
        <a:buNone/>
        <a:defRPr kumimoji="0" lang="en-US" sz="3600" b="0" i="0" u="none" strike="noStrike" kern="1200" cap="none" spc="0" normalizeH="0" baseline="0" noProof="0" dirty="0" smtClean="0">
          <a:ln>
            <a:noFill/>
          </a:ln>
          <a:solidFill>
            <a:srgbClr val="000000"/>
          </a:solidFill>
          <a:effectLst/>
          <a:uLnTx/>
          <a:uFillTx/>
          <a:latin typeface="Arial"/>
          <a:ea typeface="+mj-ea"/>
          <a:cs typeface="Arial"/>
        </a:defRPr>
      </a:lvl1pPr>
    </p:titleStyle>
    <p:bodyStyle>
      <a:lvl1pPr marL="225425" marR="0" indent="-225425" algn="l" defTabSz="914400" rtl="0" eaLnBrk="1" fontAlgn="auto" latinLnBrk="0" hangingPunct="1">
        <a:lnSpc>
          <a:spcPct val="110000"/>
        </a:lnSpc>
        <a:spcBef>
          <a:spcPts val="1000"/>
        </a:spcBef>
        <a:spcAft>
          <a:spcPts val="0"/>
        </a:spcAft>
        <a:buClr>
          <a:schemeClr val="tx2"/>
        </a:buClr>
        <a:buSzPct val="80000"/>
        <a:buFont typeface="Arial" pitchFamily="34" charset="0"/>
        <a:buChar char="•"/>
        <a:tabLst/>
        <a:defRPr sz="2800" kern="1200">
          <a:solidFill>
            <a:schemeClr val="tx1"/>
          </a:solidFill>
          <a:latin typeface="Arial"/>
          <a:ea typeface="+mn-ea"/>
          <a:cs typeface="Arial"/>
        </a:defRPr>
      </a:lvl1pPr>
      <a:lvl2pPr marL="342900" marR="0" indent="-114300" algn="l" defTabSz="914400" rtl="0" eaLnBrk="1" fontAlgn="auto" latinLnBrk="0" hangingPunct="1">
        <a:lnSpc>
          <a:spcPct val="110000"/>
        </a:lnSpc>
        <a:spcBef>
          <a:spcPts val="500"/>
        </a:spcBef>
        <a:spcAft>
          <a:spcPts val="0"/>
        </a:spcAft>
        <a:buClr>
          <a:schemeClr val="tx2"/>
        </a:buClr>
        <a:buSzPct val="80000"/>
        <a:buFont typeface="Futura Bk" pitchFamily="34" charset="0"/>
        <a:buChar char="–"/>
        <a:tabLst/>
        <a:defRPr sz="2400" kern="1200">
          <a:solidFill>
            <a:schemeClr val="tx1"/>
          </a:solidFill>
          <a:latin typeface="Arial"/>
          <a:ea typeface="+mn-ea"/>
          <a:cs typeface="Arial"/>
        </a:defRPr>
      </a:lvl2pPr>
      <a:lvl3pPr marL="571500" marR="0" indent="-168275" algn="l" defTabSz="914400" rtl="0" eaLnBrk="1" fontAlgn="auto" latinLnBrk="0" hangingPunct="1">
        <a:lnSpc>
          <a:spcPct val="110000"/>
        </a:lnSpc>
        <a:spcBef>
          <a:spcPts val="400"/>
        </a:spcBef>
        <a:spcAft>
          <a:spcPts val="0"/>
        </a:spcAft>
        <a:buClr>
          <a:schemeClr val="tx2"/>
        </a:buClr>
        <a:buSzPct val="80000"/>
        <a:buFont typeface="Arial" pitchFamily="34" charset="0"/>
        <a:buChar char="•"/>
        <a:tabLst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800100" marR="0" indent="-114300" algn="l" defTabSz="914400" rtl="0" eaLnBrk="1" fontAlgn="auto" latinLnBrk="0" hangingPunct="1">
        <a:lnSpc>
          <a:spcPct val="110000"/>
        </a:lnSpc>
        <a:spcBef>
          <a:spcPts val="400"/>
        </a:spcBef>
        <a:spcAft>
          <a:spcPts val="0"/>
        </a:spcAft>
        <a:buClr>
          <a:schemeClr val="tx2"/>
        </a:buClr>
        <a:buSzPct val="80000"/>
        <a:buFont typeface="Futura Bk" pitchFamily="34" charset="0"/>
        <a:buChar char="–"/>
        <a:tabLst/>
        <a:defRPr sz="1800" kern="1200">
          <a:solidFill>
            <a:schemeClr val="tx1"/>
          </a:solidFill>
          <a:latin typeface="Arial"/>
          <a:ea typeface="+mn-ea"/>
          <a:cs typeface="Arial"/>
        </a:defRPr>
      </a:lvl4pPr>
      <a:lvl5pPr marL="1028700" marR="0" indent="-174625" algn="l" defTabSz="914400" rtl="0" eaLnBrk="1" fontAlgn="auto" latinLnBrk="0" hangingPunct="1">
        <a:lnSpc>
          <a:spcPct val="110000"/>
        </a:lnSpc>
        <a:spcBef>
          <a:spcPts val="400"/>
        </a:spcBef>
        <a:spcAft>
          <a:spcPts val="0"/>
        </a:spcAft>
        <a:buClr>
          <a:schemeClr val="tx2"/>
        </a:buClr>
        <a:buSzPct val="80000"/>
        <a:buFont typeface="Arial" pitchFamily="34" charset="0"/>
        <a:buChar char="•"/>
        <a:tabLst/>
        <a:defRPr sz="18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12.png"/><Relationship Id="rId3" Type="http://schemas.openxmlformats.org/officeDocument/2006/relationships/image" Target="../media/image11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1.gif"/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12.png"/><Relationship Id="rId3" Type="http://schemas.openxmlformats.org/officeDocument/2006/relationships/image" Target="../media/image11.gi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12.png"/><Relationship Id="rId3" Type="http://schemas.openxmlformats.org/officeDocument/2006/relationships/image" Target="../media/image11.gi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12.png"/><Relationship Id="rId3" Type="http://schemas.openxmlformats.org/officeDocument/2006/relationships/image" Target="../media/image11.gi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4.xml"/><Relationship Id="rId2" Type="http://schemas.openxmlformats.org/officeDocument/2006/relationships/diagramData" Target="../diagrams/data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4.xml"/><Relationship Id="rId2" Type="http://schemas.openxmlformats.org/officeDocument/2006/relationships/diagramData" Target="../diagrams/data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16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17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18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19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11.gif"/><Relationship Id="rId3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8716" y="550522"/>
            <a:ext cx="5057324" cy="1531847"/>
          </a:xfrm>
        </p:spPr>
        <p:txBody>
          <a:bodyPr>
            <a:normAutofit/>
          </a:bodyPr>
          <a:lstStyle/>
          <a:p>
            <a:r>
              <a:rPr lang="en-US" sz="3600" dirty="0" smtClean="0"/>
              <a:t>Gray, the New Black</a:t>
            </a:r>
            <a:endParaRPr lang="en-US" sz="3600" dirty="0"/>
          </a:p>
        </p:txBody>
      </p:sp>
      <p:sp>
        <p:nvSpPr>
          <p:cNvPr id="14" name="Subtitle 1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1800" dirty="0" smtClean="0"/>
              <a:t>Brian Chess, Ph.D.</a:t>
            </a:r>
          </a:p>
          <a:p>
            <a:r>
              <a:rPr lang="en-US" sz="1800" dirty="0" smtClean="0"/>
              <a:t>Distinguished Technologist, HP</a:t>
            </a:r>
          </a:p>
          <a:p>
            <a:r>
              <a:rPr lang="en-US" sz="1800" dirty="0" smtClean="0"/>
              <a:t>Founder and Chief Scientist, HP Fortify</a:t>
            </a:r>
            <a:endParaRPr lang="en-US" sz="1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328716" y="2066911"/>
            <a:ext cx="4859864" cy="551391"/>
          </a:xfrm>
        </p:spPr>
        <p:txBody>
          <a:bodyPr/>
          <a:lstStyle/>
          <a:p>
            <a:r>
              <a:rPr lang="en-US" sz="2200" dirty="0" smtClean="0"/>
              <a:t>Gray-Box Vulnerability Testing</a:t>
            </a:r>
            <a:endParaRPr lang="en-US" sz="2200" dirty="0"/>
          </a:p>
        </p:txBody>
      </p:sp>
    </p:spTree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Rules vs. Strategy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dirty="0" smtClean="0"/>
              <a:t>Rules</a:t>
            </a:r>
          </a:p>
          <a:p>
            <a:r>
              <a:rPr lang="en-US" dirty="0" smtClean="0"/>
              <a:t>Don</a:t>
            </a:r>
            <a:r>
              <a:rPr lang="fr-FR" dirty="0" smtClean="0"/>
              <a:t>’</a:t>
            </a:r>
            <a:r>
              <a:rPr lang="en-US" dirty="0" smtClean="0"/>
              <a:t>t </a:t>
            </a:r>
            <a:r>
              <a:rPr lang="en-US" dirty="0"/>
              <a:t>attack the </a:t>
            </a:r>
            <a:r>
              <a:rPr lang="en-US" dirty="0" smtClean="0"/>
              <a:t>attacker</a:t>
            </a:r>
          </a:p>
          <a:p>
            <a:pPr marL="628650" indent="-514350">
              <a:buFont typeface="+mj-lt"/>
              <a:buAutoNum type="arabicPeriod"/>
            </a:pPr>
            <a:endParaRPr lang="en-US" dirty="0"/>
          </a:p>
          <a:p>
            <a:pPr marL="114300" indent="0">
              <a:buNone/>
            </a:pPr>
            <a:r>
              <a:rPr lang="en-US" dirty="0" smtClean="0"/>
              <a:t>Strategy</a:t>
            </a:r>
          </a:p>
          <a:p>
            <a:r>
              <a:rPr lang="en-US" dirty="0" smtClean="0"/>
              <a:t>Emulate attacker’s techniques</a:t>
            </a:r>
          </a:p>
          <a:p>
            <a:endParaRPr lang="en-US" dirty="0"/>
          </a:p>
        </p:txBody>
      </p:sp>
      <p:pic>
        <p:nvPicPr>
          <p:cNvPr id="4" name="Picture 3" descr="White_Spy_ID_by_The_White_Spy cop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4516" y="1915916"/>
            <a:ext cx="2467870" cy="2493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3691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wins?</a:t>
            </a:r>
            <a:endParaRPr lang="en-US" dirty="0"/>
          </a:p>
        </p:txBody>
      </p:sp>
      <p:pic>
        <p:nvPicPr>
          <p:cNvPr id="59" name="Picture 58" descr="White_Spy_ID_by_The_White_Spy cop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401" y="1736328"/>
            <a:ext cx="1532021" cy="1548233"/>
          </a:xfrm>
          <a:prstGeom prst="rect">
            <a:avLst/>
          </a:prstGeom>
        </p:spPr>
      </p:pic>
      <p:pic>
        <p:nvPicPr>
          <p:cNvPr id="79" name="Picture 78" descr="blackspy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821" y="1477452"/>
            <a:ext cx="2240209" cy="187955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81168" y="4190842"/>
            <a:ext cx="21021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smtClean="0"/>
              <a:t>Technology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Expertise</a:t>
            </a:r>
            <a:endParaRPr lang="en-US" sz="2400" dirty="0"/>
          </a:p>
        </p:txBody>
      </p:sp>
      <p:sp>
        <p:nvSpPr>
          <p:cNvPr id="21" name="Rectangle 20"/>
          <p:cNvSpPr/>
          <p:nvPr/>
        </p:nvSpPr>
        <p:spPr>
          <a:xfrm>
            <a:off x="724133" y="5044842"/>
            <a:ext cx="7774629" cy="149427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sosceles Triangle 2"/>
          <p:cNvSpPr/>
          <p:nvPr/>
        </p:nvSpPr>
        <p:spPr>
          <a:xfrm>
            <a:off x="4027077" y="5241292"/>
            <a:ext cx="1166518" cy="862800"/>
          </a:xfrm>
          <a:prstGeom prst="triangl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9016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wins?</a:t>
            </a:r>
          </a:p>
        </p:txBody>
      </p:sp>
      <p:pic>
        <p:nvPicPr>
          <p:cNvPr id="59" name="Picture 58" descr="White_Spy_ID_by_The_White_Spy cop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401" y="1736328"/>
            <a:ext cx="1532021" cy="1548233"/>
          </a:xfrm>
          <a:prstGeom prst="rect">
            <a:avLst/>
          </a:prstGeom>
        </p:spPr>
      </p:pic>
      <p:pic>
        <p:nvPicPr>
          <p:cNvPr id="79" name="Picture 78" descr="blackspy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821" y="1477452"/>
            <a:ext cx="2240209" cy="1879556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 rot="771010">
            <a:off x="735660" y="5044842"/>
            <a:ext cx="7774629" cy="149427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sosceles Triangle 2"/>
          <p:cNvSpPr/>
          <p:nvPr/>
        </p:nvSpPr>
        <p:spPr>
          <a:xfrm>
            <a:off x="4038604" y="5241292"/>
            <a:ext cx="1166518" cy="862800"/>
          </a:xfrm>
          <a:prstGeom prst="triangl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325462" y="5187111"/>
            <a:ext cx="14130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smtClean="0"/>
              <a:t>Time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3581168" y="4036906"/>
            <a:ext cx="21021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smtClean="0"/>
              <a:t>Technology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Expertise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589097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wins?</a:t>
            </a:r>
          </a:p>
        </p:txBody>
      </p:sp>
      <p:pic>
        <p:nvPicPr>
          <p:cNvPr id="59" name="Picture 58" descr="White_Spy_ID_by_The_White_Spy cop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401" y="1736328"/>
            <a:ext cx="1532021" cy="1548233"/>
          </a:xfrm>
          <a:prstGeom prst="rect">
            <a:avLst/>
          </a:prstGeom>
        </p:spPr>
      </p:pic>
      <p:pic>
        <p:nvPicPr>
          <p:cNvPr id="79" name="Picture 78" descr="blackspy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821" y="1477452"/>
            <a:ext cx="2240209" cy="1879556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 rot="771010">
            <a:off x="735660" y="5044842"/>
            <a:ext cx="7774629" cy="149427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sosceles Triangle 2"/>
          <p:cNvSpPr/>
          <p:nvPr/>
        </p:nvSpPr>
        <p:spPr>
          <a:xfrm>
            <a:off x="4038604" y="5241292"/>
            <a:ext cx="1166518" cy="862800"/>
          </a:xfrm>
          <a:prstGeom prst="triangl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720566" y="4447396"/>
            <a:ext cx="2102163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smtClean="0"/>
              <a:t>Technology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Expertise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Time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842922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Changing the odds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 rot="771010">
            <a:off x="2514151" y="4157312"/>
            <a:ext cx="4012139" cy="72542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sosceles Triangle 5"/>
          <p:cNvSpPr/>
          <p:nvPr/>
        </p:nvSpPr>
        <p:spPr>
          <a:xfrm>
            <a:off x="4195465" y="4254958"/>
            <a:ext cx="612775" cy="497750"/>
          </a:xfrm>
          <a:prstGeom prst="triangl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White_Spy_ID_by_The_White_Spy cop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328" y="3055581"/>
            <a:ext cx="649611" cy="656485"/>
          </a:xfrm>
          <a:prstGeom prst="rect">
            <a:avLst/>
          </a:prstGeom>
        </p:spPr>
      </p:pic>
      <p:pic>
        <p:nvPicPr>
          <p:cNvPr id="8" name="Picture 7" descr="blackspy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6930" y="3630824"/>
            <a:ext cx="986775" cy="827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3685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Defender’s Advantage</a:t>
            </a:r>
            <a:endParaRPr lang="en-US" dirty="0"/>
          </a:p>
        </p:txBody>
      </p:sp>
      <p:pic>
        <p:nvPicPr>
          <p:cNvPr id="59" name="Picture 58" descr="White_Spy_ID_by_The_White_Spy cop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401" y="1844868"/>
            <a:ext cx="1532021" cy="1548233"/>
          </a:xfrm>
          <a:prstGeom prst="rect">
            <a:avLst/>
          </a:prstGeom>
        </p:spPr>
      </p:pic>
      <p:pic>
        <p:nvPicPr>
          <p:cNvPr id="79" name="Picture 78" descr="blackspy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821" y="1585992"/>
            <a:ext cx="2240209" cy="1879556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 rot="20744723">
            <a:off x="735660" y="5044842"/>
            <a:ext cx="7774629" cy="149427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sosceles Triangle 2"/>
          <p:cNvSpPr/>
          <p:nvPr/>
        </p:nvSpPr>
        <p:spPr>
          <a:xfrm>
            <a:off x="4038604" y="5241292"/>
            <a:ext cx="1166518" cy="862800"/>
          </a:xfrm>
          <a:prstGeom prst="triangl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422495" y="3618941"/>
            <a:ext cx="12847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smtClean="0"/>
              <a:t>Time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227151" y="4955962"/>
            <a:ext cx="17485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Arial"/>
              <a:buChar char="•"/>
            </a:pPr>
            <a:r>
              <a:rPr lang="en-US" sz="2400" dirty="0" smtClean="0"/>
              <a:t>Inside</a:t>
            </a:r>
            <a:br>
              <a:rPr lang="en-US" sz="2400" dirty="0" smtClean="0"/>
            </a:br>
            <a:r>
              <a:rPr lang="en-US" sz="2400" dirty="0" smtClean="0"/>
              <a:t>Access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3581168" y="3972771"/>
            <a:ext cx="21021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smtClean="0"/>
              <a:t>Technology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Expertise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822532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581371" y="0"/>
            <a:ext cx="2562629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White-Box Testing</a:t>
            </a:r>
            <a:endParaRPr lang="en-US" dirty="0"/>
          </a:p>
        </p:txBody>
      </p:sp>
      <p:pic>
        <p:nvPicPr>
          <p:cNvPr id="4" name="Picture 3" descr="max-200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3831" y="987732"/>
            <a:ext cx="4428898" cy="536209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Examine implementation</a:t>
            </a:r>
          </a:p>
          <a:p>
            <a:r>
              <a:rPr lang="en-US" sz="2400" dirty="0"/>
              <a:t>Test components in </a:t>
            </a:r>
            <a:r>
              <a:rPr lang="en-US" sz="2400" dirty="0" smtClean="0"/>
              <a:t>isolation</a:t>
            </a:r>
          </a:p>
          <a:p>
            <a:r>
              <a:rPr lang="en-US" sz="2400" dirty="0" smtClean="0"/>
              <a:t>Example: static analysis</a:t>
            </a:r>
            <a:endParaRPr lang="en-US" sz="2400" dirty="0"/>
          </a:p>
          <a:p>
            <a:r>
              <a:rPr lang="en-US" sz="2400" dirty="0"/>
              <a:t>Good: thorough</a:t>
            </a:r>
          </a:p>
          <a:p>
            <a:r>
              <a:rPr lang="en-US" sz="2400" dirty="0"/>
              <a:t>Bad: too </a:t>
            </a:r>
            <a:r>
              <a:rPr lang="en-US" sz="2400" dirty="0" smtClean="0"/>
              <a:t>thorough</a:t>
            </a:r>
          </a:p>
          <a:p>
            <a:r>
              <a:rPr lang="en-US" sz="2400" dirty="0" smtClean="0"/>
              <a:t>Bad: no “show me” exploits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591290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Gray-Box 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System</a:t>
            </a:r>
            <a:r>
              <a:rPr lang="en-US" sz="2800" dirty="0"/>
              <a:t>-level </a:t>
            </a:r>
            <a:r>
              <a:rPr lang="en-US" sz="2800" dirty="0" smtClean="0"/>
              <a:t>tests (like black-box)</a:t>
            </a:r>
            <a:endParaRPr lang="en-US" sz="2800" dirty="0"/>
          </a:p>
          <a:p>
            <a:r>
              <a:rPr lang="en-US" sz="2800" dirty="0"/>
              <a:t>Examine </a:t>
            </a:r>
            <a:r>
              <a:rPr lang="en-US" sz="2800" dirty="0" smtClean="0"/>
              <a:t>implementation (like white-box)</a:t>
            </a:r>
            <a:endParaRPr lang="en-US" sz="2800" dirty="0"/>
          </a:p>
        </p:txBody>
      </p:sp>
      <p:pic>
        <p:nvPicPr>
          <p:cNvPr id="4" name="Picture 3" descr="X-ray-hands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3518" y="3436733"/>
            <a:ext cx="4807736" cy="3434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9087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Prior 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en-US" sz="2400" dirty="0" smtClean="0"/>
              <a:t>2005: </a:t>
            </a:r>
            <a:r>
              <a:rPr lang="en-US" sz="2400" dirty="0" err="1" smtClean="0"/>
              <a:t>Concolic</a:t>
            </a:r>
            <a:r>
              <a:rPr lang="en-US" sz="2400" dirty="0" smtClean="0"/>
              <a:t> testing: </a:t>
            </a:r>
            <a:r>
              <a:rPr lang="en-US" sz="2400" dirty="0" err="1" smtClean="0"/>
              <a:t>Sen</a:t>
            </a:r>
            <a:r>
              <a:rPr lang="en-US" sz="2400" dirty="0" smtClean="0"/>
              <a:t>, University of Illinois</a:t>
            </a:r>
          </a:p>
          <a:p>
            <a:pPr>
              <a:lnSpc>
                <a:spcPct val="120000"/>
              </a:lnSpc>
            </a:pPr>
            <a:r>
              <a:rPr lang="en-US" sz="2400" dirty="0" smtClean="0"/>
              <a:t>2008: SAGE: </a:t>
            </a:r>
            <a:r>
              <a:rPr lang="en-US" sz="2400" dirty="0" err="1" smtClean="0"/>
              <a:t>Godefroid</a:t>
            </a:r>
            <a:r>
              <a:rPr lang="en-US" sz="2400" dirty="0" smtClean="0"/>
              <a:t>, MSR</a:t>
            </a:r>
          </a:p>
          <a:p>
            <a:pPr>
              <a:lnSpc>
                <a:spcPct val="120000"/>
              </a:lnSpc>
            </a:pPr>
            <a:r>
              <a:rPr lang="en-US" sz="2400" dirty="0" smtClean="0"/>
              <a:t>2008: Test Gen for Web Apps: Shay et al, U. Washington</a:t>
            </a:r>
          </a:p>
          <a:p>
            <a:pPr>
              <a:lnSpc>
                <a:spcPct val="120000"/>
              </a:lnSpc>
            </a:pPr>
            <a:r>
              <a:rPr lang="en-US" sz="2400" dirty="0" smtClean="0"/>
              <a:t>2008: </a:t>
            </a:r>
            <a:r>
              <a:rPr lang="en-US" sz="2400" dirty="0" err="1" smtClean="0"/>
              <a:t>Accunetix</a:t>
            </a:r>
            <a:r>
              <a:rPr lang="en-US" sz="2400" dirty="0" smtClean="0"/>
              <a:t>: </a:t>
            </a:r>
            <a:r>
              <a:rPr lang="en-US" sz="2400" dirty="0" err="1" smtClean="0"/>
              <a:t>Accusensor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8322983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‘Hybrid’ Analysis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111622" y="2118615"/>
            <a:ext cx="1555378" cy="919401"/>
          </a:xfrm>
          <a:prstGeom prst="roundRect">
            <a:avLst/>
          </a:prstGeom>
          <a:gradFill>
            <a:gsLst>
              <a:gs pos="0">
                <a:srgbClr val="00A4E6"/>
              </a:gs>
              <a:gs pos="100000">
                <a:srgbClr val="1742DB"/>
              </a:gs>
            </a:gsLst>
            <a:lin ang="5400000" scaled="1"/>
          </a:gradFill>
          <a:ln w="3175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 smtClean="0">
                <a:ln>
                  <a:solidFill>
                    <a:schemeClr val="tx2">
                      <a:lumMod val="40000"/>
                      <a:lumOff val="60000"/>
                    </a:schemeClr>
                  </a:solidFill>
                </a:ln>
                <a:solidFill>
                  <a:schemeClr val="bg2">
                    <a:lumMod val="20000"/>
                    <a:lumOff val="80000"/>
                  </a:schemeClr>
                </a:solidFill>
              </a:rPr>
              <a:t>Dynamic Analysis</a:t>
            </a:r>
            <a:endParaRPr lang="en-US" sz="2400" b="1" dirty="0"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17693" y="2128599"/>
            <a:ext cx="1602307" cy="919401"/>
          </a:xfrm>
          <a:prstGeom prst="roundRect">
            <a:avLst/>
          </a:prstGeom>
          <a:gradFill>
            <a:gsLst>
              <a:gs pos="0">
                <a:srgbClr val="FFDA65"/>
              </a:gs>
              <a:gs pos="100000">
                <a:srgbClr val="FFC000"/>
              </a:gs>
            </a:gsLst>
            <a:lin ang="5400000" scaled="1"/>
          </a:gradFill>
          <a:ln w="3175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</a:rPr>
              <a:t>Static Analysis</a:t>
            </a:r>
            <a:endParaRPr lang="en-US" sz="2400" b="1" dirty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solidFill>
                <a:schemeClr val="bg1"/>
              </a:solidFill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581799443"/>
              </p:ext>
            </p:extLst>
          </p:nvPr>
        </p:nvGraphicFramePr>
        <p:xfrm>
          <a:off x="2089866" y="3325914"/>
          <a:ext cx="4464719" cy="24984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16" name="Elbow Connector 15"/>
          <p:cNvCxnSpPr/>
          <p:nvPr/>
        </p:nvCxnSpPr>
        <p:spPr>
          <a:xfrm>
            <a:off x="2743200" y="2833803"/>
            <a:ext cx="1276849" cy="747597"/>
          </a:xfrm>
          <a:prstGeom prst="bentConnector3">
            <a:avLst>
              <a:gd name="adj1" fmla="val 98126"/>
            </a:avLst>
          </a:prstGeom>
          <a:ln>
            <a:solidFill>
              <a:schemeClr val="tx1">
                <a:lumMod val="90000"/>
                <a:lumOff val="1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161800" y="4182416"/>
            <a:ext cx="27338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Correlation Engine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3505200" y="1954694"/>
            <a:ext cx="1686442" cy="55990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>
              <a:lnSpc>
                <a:spcPct val="85000"/>
              </a:lnSpc>
            </a:pPr>
            <a:r>
              <a:rPr lang="en-US" sz="2400" dirty="0" smtClean="0">
                <a:solidFill>
                  <a:prstClr val="white"/>
                </a:solidFill>
                <a:latin typeface="+mj-lt"/>
              </a:rPr>
              <a:t>Application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743200" y="2321563"/>
            <a:ext cx="711617" cy="0"/>
          </a:xfrm>
          <a:prstGeom prst="straightConnector1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5257800" y="2321563"/>
            <a:ext cx="711617" cy="0"/>
          </a:xfrm>
          <a:prstGeom prst="straightConnector1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  <a:prstDash val="dash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lbow Connector 23"/>
          <p:cNvCxnSpPr/>
          <p:nvPr/>
        </p:nvCxnSpPr>
        <p:spPr>
          <a:xfrm flipH="1">
            <a:off x="4648200" y="2833803"/>
            <a:ext cx="1276849" cy="747597"/>
          </a:xfrm>
          <a:prstGeom prst="bentConnector3">
            <a:avLst>
              <a:gd name="adj1" fmla="val 98126"/>
            </a:avLst>
          </a:prstGeom>
          <a:ln>
            <a:solidFill>
              <a:schemeClr val="tx1">
                <a:lumMod val="90000"/>
                <a:lumOff val="1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04486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12" descr="ShowCover.aspx.jpe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31897" y="2644296"/>
            <a:ext cx="3109106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228600" indent="-228600"/>
            <a:r>
              <a:rPr lang="en-US" sz="3200" b="1" dirty="0"/>
              <a:t>Brian Chess</a:t>
            </a:r>
          </a:p>
        </p:txBody>
      </p:sp>
      <p:sp>
        <p:nvSpPr>
          <p:cNvPr id="11266" name="Content Placeholder 11"/>
          <p:cNvSpPr>
            <a:spLocks noGrp="1"/>
          </p:cNvSpPr>
          <p:nvPr>
            <p:ph idx="1"/>
          </p:nvPr>
        </p:nvSpPr>
        <p:spPr>
          <a:xfrm>
            <a:off x="323528" y="1295400"/>
            <a:ext cx="6912768" cy="4419600"/>
          </a:xfrm>
        </p:spPr>
        <p:txBody>
          <a:bodyPr/>
          <a:lstStyle/>
          <a:p>
            <a:pPr marL="228600" indent="-228600">
              <a:spcBef>
                <a:spcPts val="0"/>
              </a:spcBef>
            </a:pPr>
            <a:r>
              <a:rPr lang="en-US" dirty="0" smtClean="0"/>
              <a:t>Founder/Chief Scientist Fortify Software</a:t>
            </a:r>
          </a:p>
          <a:p>
            <a:pPr marL="228600" indent="-228600">
              <a:spcBef>
                <a:spcPts val="0"/>
              </a:spcBef>
            </a:pPr>
            <a:r>
              <a:rPr lang="en-US" dirty="0" smtClean="0"/>
              <a:t>Ph.D. from University of California </a:t>
            </a:r>
            <a:r>
              <a:rPr lang="en-US" dirty="0" smtClean="0"/>
              <a:t>2002</a:t>
            </a:r>
          </a:p>
          <a:p>
            <a:pPr marL="228600" indent="-228600">
              <a:spcBef>
                <a:spcPts val="0"/>
              </a:spcBef>
            </a:pPr>
            <a:r>
              <a:rPr lang="en-US" dirty="0" smtClean="0"/>
              <a:t>Started Fortify Software 2003</a:t>
            </a:r>
          </a:p>
          <a:p>
            <a:pPr marL="228600" indent="-228600">
              <a:spcBef>
                <a:spcPts val="0"/>
              </a:spcBef>
            </a:pPr>
            <a:r>
              <a:rPr lang="en-US" dirty="0" smtClean="0"/>
              <a:t>Fortify acquired by</a:t>
            </a:r>
            <a:r>
              <a:rPr lang="en-US" dirty="0" smtClean="0"/>
              <a:t> HP 2010</a:t>
            </a:r>
          </a:p>
          <a:p>
            <a:pPr marL="228600" indent="-228600">
              <a:spcBef>
                <a:spcPts val="0"/>
              </a:spcBef>
            </a:pPr>
            <a:r>
              <a:rPr lang="en-US" dirty="0" smtClean="0"/>
              <a:t>Loves</a:t>
            </a:r>
            <a:r>
              <a:rPr lang="en-US" dirty="0" smtClean="0"/>
              <a:t>:</a:t>
            </a:r>
          </a:p>
          <a:p>
            <a:pPr marL="400050" lvl="1" indent="0">
              <a:spcBef>
                <a:spcPts val="0"/>
              </a:spcBef>
              <a:buNone/>
            </a:pPr>
            <a:r>
              <a:rPr lang="en-US" sz="2400" dirty="0" smtClean="0"/>
              <a:t>“Success is foreseeing failure”</a:t>
            </a:r>
          </a:p>
          <a:p>
            <a:pPr marL="228600" indent="-228600">
              <a:spcBef>
                <a:spcPts val="0"/>
              </a:spcBef>
            </a:pPr>
            <a:r>
              <a:rPr lang="en-US" dirty="0" smtClean="0"/>
              <a:t>Hates:</a:t>
            </a:r>
          </a:p>
          <a:p>
            <a:pPr marL="400050" lvl="1" indent="0">
              <a:spcBef>
                <a:spcPts val="0"/>
              </a:spcBef>
              <a:buNone/>
            </a:pPr>
            <a:r>
              <a:rPr lang="en-US" sz="2400" dirty="0" smtClean="0"/>
              <a:t>“The only way to stop the bad guys</a:t>
            </a:r>
            <a:br>
              <a:rPr lang="en-US" sz="2400" dirty="0" smtClean="0"/>
            </a:br>
            <a:r>
              <a:rPr lang="en-US" sz="2400" dirty="0" smtClean="0"/>
              <a:t>is to hunt them down and sue them</a:t>
            </a:r>
            <a:br>
              <a:rPr lang="en-US" sz="2400" dirty="0" smtClean="0"/>
            </a:br>
            <a:r>
              <a:rPr lang="en-US" sz="2400" dirty="0" smtClean="0"/>
              <a:t>until they stop.”</a:t>
            </a:r>
          </a:p>
        </p:txBody>
      </p:sp>
    </p:spTree>
    <p:extLst>
      <p:ext uri="{BB962C8B-B14F-4D97-AF65-F5344CB8AC3E}">
        <p14:creationId xmlns:p14="http://schemas.microsoft.com/office/powerpoint/2010/main" val="3739042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Correlation is Good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single report</a:t>
            </a:r>
          </a:p>
          <a:p>
            <a:r>
              <a:rPr lang="en-US" dirty="0" smtClean="0"/>
              <a:t>No more comparing apples and oranges</a:t>
            </a:r>
          </a:p>
          <a:p>
            <a:r>
              <a:rPr lang="en-US" dirty="0" smtClean="0"/>
              <a:t>Points out problems with analyzers &amp; configurations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47856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Hater’s club: Static/Dynamic Hybrid </a:t>
            </a:r>
            <a:r>
              <a:rPr lang="en-US" dirty="0"/>
              <a:t>doesn’t work </a:t>
            </a:r>
            <a:r>
              <a:rPr lang="en-US" dirty="0" smtClean="0"/>
              <a:t>because 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6837" y="1787225"/>
            <a:ext cx="8545892" cy="3241975"/>
          </a:xfrm>
        </p:spPr>
        <p:txBody>
          <a:bodyPr/>
          <a:lstStyle/>
          <a:p>
            <a:r>
              <a:rPr lang="en-US" sz="2700" i="1" dirty="0" smtClean="0"/>
              <a:t>Detecting attack surface statically doesn’t work</a:t>
            </a:r>
          </a:p>
          <a:p>
            <a:pPr lvl="1"/>
            <a:r>
              <a:rPr lang="en-US" dirty="0" smtClean="0"/>
              <a:t>Dynamic and late-binding frameworks</a:t>
            </a:r>
          </a:p>
          <a:p>
            <a:r>
              <a:rPr lang="en-US" sz="2700" i="1" dirty="0" smtClean="0"/>
              <a:t>Correlating results doesn’t work</a:t>
            </a:r>
          </a:p>
          <a:p>
            <a:pPr lvl="1"/>
            <a:r>
              <a:rPr lang="en-US" dirty="0" smtClean="0"/>
              <a:t>Not enough information in results to match them up</a:t>
            </a:r>
          </a:p>
          <a:p>
            <a:r>
              <a:rPr lang="en-US" sz="2700" i="1" dirty="0" smtClean="0"/>
              <a:t>Doesn’t help with false positives and false negatives</a:t>
            </a:r>
          </a:p>
          <a:p>
            <a:pPr lvl="1"/>
            <a:r>
              <a:rPr lang="en-US" sz="2300" dirty="0" smtClean="0"/>
              <a:t>Multiplies analysis weaknesses by over-emphasizing overlap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971800" y="5029200"/>
            <a:ext cx="2057400" cy="1371600"/>
            <a:chOff x="914400" y="4419600"/>
            <a:chExt cx="2057400" cy="1371600"/>
          </a:xfrm>
        </p:grpSpPr>
        <p:sp>
          <p:nvSpPr>
            <p:cNvPr id="4" name="Oval 3"/>
            <p:cNvSpPr/>
            <p:nvPr/>
          </p:nvSpPr>
          <p:spPr>
            <a:xfrm>
              <a:off x="914400" y="4419600"/>
              <a:ext cx="1447800" cy="1371600"/>
            </a:xfrm>
            <a:prstGeom prst="ellipse">
              <a:avLst/>
            </a:prstGeom>
            <a:solidFill>
              <a:schemeClr val="accent3">
                <a:lumMod val="75000"/>
                <a:alpha val="5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tlCol="0" anchor="ctr"/>
            <a:lstStyle/>
            <a:p>
              <a:pPr algn="ctr">
                <a:lnSpc>
                  <a:spcPct val="85000"/>
                </a:lnSpc>
              </a:pPr>
              <a:endParaRPr lang="en-US" sz="1600" dirty="0" smtClean="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1524000" y="4419600"/>
              <a:ext cx="1447800" cy="1371600"/>
            </a:xfrm>
            <a:prstGeom prst="ellipse">
              <a:avLst/>
            </a:prstGeom>
            <a:solidFill>
              <a:schemeClr val="bg2">
                <a:lumMod val="75000"/>
                <a:alpha val="61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tlCol="0" anchor="ctr"/>
            <a:lstStyle/>
            <a:p>
              <a:pPr algn="ctr">
                <a:lnSpc>
                  <a:spcPct val="85000"/>
                </a:lnSpc>
              </a:pPr>
              <a:endParaRPr lang="en-US" sz="1600" dirty="0" smtClean="0">
                <a:solidFill>
                  <a:prstClr val="white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350418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Improving Hybrid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111622" y="2118615"/>
            <a:ext cx="1555378" cy="919401"/>
          </a:xfrm>
          <a:prstGeom prst="roundRect">
            <a:avLst/>
          </a:prstGeom>
          <a:gradFill>
            <a:gsLst>
              <a:gs pos="0">
                <a:srgbClr val="00A4E6"/>
              </a:gs>
              <a:gs pos="100000">
                <a:srgbClr val="1742DB"/>
              </a:gs>
            </a:gsLst>
            <a:lin ang="5400000" scaled="1"/>
          </a:gradFill>
          <a:ln w="3175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 smtClean="0">
                <a:ln>
                  <a:solidFill>
                    <a:schemeClr val="tx2">
                      <a:lumMod val="40000"/>
                      <a:lumOff val="60000"/>
                    </a:schemeClr>
                  </a:solidFill>
                </a:ln>
                <a:solidFill>
                  <a:schemeClr val="bg2">
                    <a:lumMod val="20000"/>
                    <a:lumOff val="80000"/>
                  </a:schemeClr>
                </a:solidFill>
              </a:rPr>
              <a:t>Dynamic Analysis</a:t>
            </a:r>
            <a:endParaRPr lang="en-US" sz="2400" b="1" dirty="0"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17693" y="2128599"/>
            <a:ext cx="1602307" cy="919401"/>
          </a:xfrm>
          <a:prstGeom prst="roundRect">
            <a:avLst/>
          </a:prstGeom>
          <a:gradFill>
            <a:gsLst>
              <a:gs pos="0">
                <a:srgbClr val="FFDA65"/>
              </a:gs>
              <a:gs pos="100000">
                <a:srgbClr val="FFC000"/>
              </a:gs>
            </a:gsLst>
            <a:lin ang="5400000" scaled="1"/>
          </a:gradFill>
          <a:ln w="3175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</a:rPr>
              <a:t>Static Analysis</a:t>
            </a:r>
            <a:endParaRPr lang="en-US" sz="2400" b="1" dirty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solidFill>
                <a:schemeClr val="bg1"/>
              </a:solidFill>
            </a:endParaRPr>
          </a:p>
        </p:txBody>
      </p:sp>
      <p:graphicFrame>
        <p:nvGraphicFramePr>
          <p:cNvPr id="18" name="Diagram 17"/>
          <p:cNvGraphicFramePr/>
          <p:nvPr>
            <p:extLst>
              <p:ext uri="{D42A27DB-BD31-4B8C-83A1-F6EECF244321}">
                <p14:modId xmlns:p14="http://schemas.microsoft.com/office/powerpoint/2010/main" val="1493180932"/>
              </p:ext>
            </p:extLst>
          </p:nvPr>
        </p:nvGraphicFramePr>
        <p:xfrm>
          <a:off x="2089866" y="3325914"/>
          <a:ext cx="4464719" cy="24984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19" name="Elbow Connector 18"/>
          <p:cNvCxnSpPr/>
          <p:nvPr/>
        </p:nvCxnSpPr>
        <p:spPr>
          <a:xfrm>
            <a:off x="2743200" y="2910003"/>
            <a:ext cx="1276849" cy="747597"/>
          </a:xfrm>
          <a:prstGeom prst="bentConnector3">
            <a:avLst>
              <a:gd name="adj1" fmla="val 98126"/>
            </a:avLst>
          </a:prstGeom>
          <a:ln>
            <a:solidFill>
              <a:schemeClr val="tx1">
                <a:lumMod val="90000"/>
                <a:lumOff val="1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161800" y="4182416"/>
            <a:ext cx="27338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Correlation Engine</a:t>
            </a:r>
            <a:endParaRPr lang="en-US" sz="2400" dirty="0"/>
          </a:p>
        </p:txBody>
      </p:sp>
      <p:sp>
        <p:nvSpPr>
          <p:cNvPr id="21" name="Rectangle 20"/>
          <p:cNvSpPr/>
          <p:nvPr/>
        </p:nvSpPr>
        <p:spPr>
          <a:xfrm>
            <a:off x="3505200" y="1878494"/>
            <a:ext cx="1686442" cy="94090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t" anchorCtr="0"/>
          <a:lstStyle/>
          <a:p>
            <a:pPr algn="ctr">
              <a:lnSpc>
                <a:spcPct val="85000"/>
              </a:lnSpc>
            </a:pPr>
            <a:r>
              <a:rPr lang="en-US" sz="2400" dirty="0" smtClean="0">
                <a:solidFill>
                  <a:prstClr val="white"/>
                </a:solidFill>
                <a:latin typeface="+mj-lt"/>
              </a:rPr>
              <a:t>Application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2743200" y="2321563"/>
            <a:ext cx="711617" cy="0"/>
          </a:xfrm>
          <a:prstGeom prst="straightConnector1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5257800" y="2321563"/>
            <a:ext cx="711617" cy="0"/>
          </a:xfrm>
          <a:prstGeom prst="straightConnector1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  <a:prstDash val="dash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lbow Connector 23"/>
          <p:cNvCxnSpPr/>
          <p:nvPr/>
        </p:nvCxnSpPr>
        <p:spPr>
          <a:xfrm flipH="1">
            <a:off x="4648200" y="2910003"/>
            <a:ext cx="1276849" cy="747597"/>
          </a:xfrm>
          <a:prstGeom prst="bentConnector3">
            <a:avLst>
              <a:gd name="adj1" fmla="val 98126"/>
            </a:avLst>
          </a:prstGeom>
          <a:ln>
            <a:solidFill>
              <a:schemeClr val="tx1">
                <a:lumMod val="90000"/>
                <a:lumOff val="1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554535" y="2336547"/>
            <a:ext cx="1607407" cy="408623"/>
          </a:xfrm>
          <a:prstGeom prst="roundRect">
            <a:avLst/>
          </a:prstGeom>
          <a:solidFill>
            <a:srgbClr val="000090"/>
          </a:solidFill>
          <a:ln w="3175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</a:rPr>
              <a:t>Monitor</a:t>
            </a:r>
            <a:endParaRPr lang="en-US" b="1" dirty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solidFill>
                <a:schemeClr val="bg1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4343400" y="2910003"/>
            <a:ext cx="0" cy="747597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01378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Left-Right Arrow 24"/>
          <p:cNvSpPr/>
          <p:nvPr/>
        </p:nvSpPr>
        <p:spPr>
          <a:xfrm rot="1651703">
            <a:off x="2293535" y="3564445"/>
            <a:ext cx="3886277" cy="751996"/>
          </a:xfrm>
          <a:prstGeom prst="leftRightArrow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</a:t>
            </a:r>
            <a:r>
              <a:rPr lang="en-US" dirty="0" smtClean="0"/>
              <a:t>ining </a:t>
            </a:r>
            <a:r>
              <a:rPr lang="en-US" dirty="0"/>
              <a:t>U</a:t>
            </a:r>
            <a:r>
              <a:rPr lang="en-US" dirty="0" smtClean="0"/>
              <a:t>p an Attack with the Code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63551" y="1627924"/>
            <a:ext cx="2340814" cy="510778"/>
          </a:xfrm>
          <a:prstGeom prst="roundRect">
            <a:avLst/>
          </a:prstGeom>
          <a:gradFill>
            <a:gsLst>
              <a:gs pos="0">
                <a:srgbClr val="00A4E6"/>
              </a:gs>
              <a:gs pos="100000">
                <a:srgbClr val="1742DB"/>
              </a:gs>
            </a:gsLst>
            <a:lin ang="5400000" scaled="1"/>
          </a:gradFill>
          <a:ln w="3175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 smtClean="0">
                <a:ln>
                  <a:solidFill>
                    <a:schemeClr val="tx2">
                      <a:lumMod val="40000"/>
                      <a:lumOff val="60000"/>
                    </a:schemeClr>
                  </a:solidFill>
                </a:ln>
                <a:solidFill>
                  <a:schemeClr val="bg2">
                    <a:lumMod val="20000"/>
                    <a:lumOff val="80000"/>
                  </a:schemeClr>
                </a:solidFill>
              </a:rPr>
              <a:t>Dynamic</a:t>
            </a:r>
            <a:endParaRPr lang="en-US" b="1" dirty="0"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84383" y="1652248"/>
            <a:ext cx="2340814" cy="510778"/>
          </a:xfrm>
          <a:prstGeom prst="roundRect">
            <a:avLst/>
          </a:prstGeom>
          <a:gradFill>
            <a:gsLst>
              <a:gs pos="0">
                <a:srgbClr val="FFDA65"/>
              </a:gs>
              <a:gs pos="100000">
                <a:srgbClr val="FFC000"/>
              </a:gs>
            </a:gsLst>
            <a:lin ang="5400000" scaled="1"/>
          </a:gradFill>
          <a:ln w="3175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0000"/>
                </a:solidFill>
              </a:rPr>
              <a:t>Static</a:t>
            </a:r>
            <a:endParaRPr lang="en-US" b="1" dirty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73967" y="1676400"/>
            <a:ext cx="2340814" cy="510778"/>
          </a:xfrm>
          <a:prstGeom prst="roundRect">
            <a:avLst/>
          </a:prstGeom>
          <a:solidFill>
            <a:srgbClr val="000090"/>
          </a:solidFill>
          <a:ln w="3175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</a:rPr>
              <a:t>Monitor</a:t>
            </a:r>
            <a:endParaRPr lang="en-US" b="1" dirty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463550" y="1637087"/>
            <a:ext cx="2340815" cy="4272717"/>
          </a:xfrm>
          <a:prstGeom prst="roundRect">
            <a:avLst>
              <a:gd name="adj" fmla="val 3571"/>
            </a:avLst>
          </a:prstGeom>
          <a:noFill/>
          <a:ln w="127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triangle" w="lg" len="lg"/>
            <a:tailEnd type="triangle" w="lg" len="lg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3B6E8F"/>
              </a:solidFill>
              <a:effectLst/>
              <a:latin typeface="Arial" charset="0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3173967" y="1665224"/>
            <a:ext cx="2340815" cy="4272717"/>
          </a:xfrm>
          <a:prstGeom prst="roundRect">
            <a:avLst>
              <a:gd name="adj" fmla="val 3571"/>
            </a:avLst>
          </a:prstGeom>
          <a:noFill/>
          <a:ln w="127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triangle" w="lg" len="lg"/>
            <a:tailEnd type="triangle" w="lg" len="lg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3B6E8F"/>
              </a:solidFill>
              <a:effectLst/>
              <a:latin typeface="Arial" charset="0"/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>
            <a:off x="5884383" y="1665224"/>
            <a:ext cx="2340815" cy="4272717"/>
          </a:xfrm>
          <a:prstGeom prst="roundRect">
            <a:avLst>
              <a:gd name="adj" fmla="val 3571"/>
            </a:avLst>
          </a:prstGeom>
          <a:noFill/>
          <a:ln w="127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triangle" w="lg" len="lg"/>
            <a:tailEnd type="triangle" w="lg" len="lg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3B6E8F"/>
              </a:solidFill>
              <a:effectLst/>
              <a:latin typeface="Arial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83021" y="4087076"/>
            <a:ext cx="21483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ID:</a:t>
            </a:r>
            <a:r>
              <a:rPr lang="en-US" dirty="0" smtClean="0"/>
              <a:t>  234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156174" y="3281040"/>
            <a:ext cx="29279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File:</a:t>
            </a:r>
            <a:r>
              <a:rPr lang="en-US" dirty="0" smtClean="0"/>
              <a:t> </a:t>
            </a:r>
            <a:r>
              <a:rPr lang="en-US" dirty="0" err="1" smtClean="0"/>
              <a:t>MyCode.cs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156175" y="3569223"/>
            <a:ext cx="21483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Line:</a:t>
            </a:r>
            <a:r>
              <a:rPr lang="en-US" dirty="0" smtClean="0"/>
              <a:t>  27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3444207" y="4087076"/>
            <a:ext cx="21483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ID:</a:t>
            </a:r>
            <a:r>
              <a:rPr lang="en-US" dirty="0" smtClean="0"/>
              <a:t>  234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816991" y="3281040"/>
            <a:ext cx="29314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File:</a:t>
            </a:r>
            <a:r>
              <a:rPr lang="en-US" dirty="0" smtClean="0"/>
              <a:t> </a:t>
            </a:r>
            <a:r>
              <a:rPr lang="en-US" dirty="0" err="1" smtClean="0"/>
              <a:t>MyCode.cs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5816992" y="3569223"/>
            <a:ext cx="21483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Line:</a:t>
            </a:r>
            <a:r>
              <a:rPr lang="en-US" dirty="0" smtClean="0"/>
              <a:t>  27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491488" y="4060056"/>
            <a:ext cx="4224528" cy="5133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3203848" y="3312532"/>
            <a:ext cx="4968552" cy="6925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83021" y="2263228"/>
            <a:ext cx="214476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 smtClean="0"/>
              <a:t>http://www.</a:t>
            </a:r>
            <a:br>
              <a:rPr lang="en-US" sz="1700" dirty="0" smtClean="0"/>
            </a:br>
            <a:r>
              <a:rPr lang="en-US" sz="1700" dirty="0" err="1" smtClean="0"/>
              <a:t>sales.xyz.com?n</a:t>
            </a:r>
            <a:r>
              <a:rPr lang="en-US" sz="1700" dirty="0" smtClean="0"/>
              <a:t>=</a:t>
            </a:r>
            <a:r>
              <a:rPr lang="en-US" sz="1700" dirty="0" smtClean="0"/>
              <a:t>…  </a:t>
            </a:r>
            <a:endParaRPr lang="en-US" sz="1700" dirty="0"/>
          </a:p>
        </p:txBody>
      </p:sp>
      <p:sp>
        <p:nvSpPr>
          <p:cNvPr id="24" name="TextBox 23"/>
          <p:cNvSpPr txBox="1"/>
          <p:nvPr/>
        </p:nvSpPr>
        <p:spPr>
          <a:xfrm>
            <a:off x="5884383" y="4600456"/>
            <a:ext cx="21483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Source trace:</a:t>
            </a:r>
            <a:r>
              <a:rPr lang="en-US" dirty="0" smtClean="0"/>
              <a:t>  &lt;</a:t>
            </a:r>
            <a:r>
              <a:rPr lang="en-US" dirty="0" err="1" smtClean="0"/>
              <a:t>com.my.xxx</a:t>
            </a:r>
            <a:r>
              <a:rPr lang="en-US" dirty="0" smtClean="0"/>
              <a:t>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0984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8" grpId="0" animBg="1"/>
      <p:bldP spid="13" grpId="0" animBg="1"/>
      <p:bldP spid="16" grpId="0"/>
      <p:bldP spid="17" grpId="0"/>
      <p:bldP spid="18" grpId="0"/>
      <p:bldP spid="19" grpId="0"/>
      <p:bldP spid="20" grpId="0"/>
      <p:bldP spid="21" grpId="0"/>
      <p:bldP spid="26" grpId="0" animBg="1"/>
      <p:bldP spid="26" grpId="1" animBg="1"/>
      <p:bldP spid="27" grpId="0" animBg="1"/>
      <p:bldP spid="27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Generation 3</a:t>
            </a:r>
            <a:r>
              <a:rPr lang="en-US" dirty="0" smtClean="0"/>
              <a:t>: </a:t>
            </a:r>
            <a:r>
              <a:rPr lang="en-US" dirty="0" smtClean="0"/>
              <a:t>Integrated Analysis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883208" y="1910407"/>
            <a:ext cx="1555378" cy="919401"/>
          </a:xfrm>
          <a:prstGeom prst="roundRect">
            <a:avLst/>
          </a:prstGeom>
          <a:gradFill>
            <a:gsLst>
              <a:gs pos="0">
                <a:srgbClr val="00A4E6"/>
              </a:gs>
              <a:gs pos="100000">
                <a:srgbClr val="1742DB"/>
              </a:gs>
            </a:gsLst>
            <a:lin ang="5400000" scaled="1"/>
          </a:gradFill>
          <a:ln w="3175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 smtClean="0">
                <a:ln>
                  <a:solidFill>
                    <a:schemeClr val="tx2">
                      <a:lumMod val="40000"/>
                      <a:lumOff val="60000"/>
                    </a:schemeClr>
                  </a:solidFill>
                </a:ln>
                <a:solidFill>
                  <a:schemeClr val="bg2">
                    <a:lumMod val="20000"/>
                    <a:lumOff val="80000"/>
                  </a:schemeClr>
                </a:solidFill>
              </a:rPr>
              <a:t>Dynamic Analysis</a:t>
            </a:r>
            <a:endParaRPr lang="en-US" sz="2400" b="1" dirty="0"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4411091" y="1641924"/>
            <a:ext cx="3427537" cy="2515740"/>
          </a:xfrm>
          <a:prstGeom prst="roundRect">
            <a:avLst>
              <a:gd name="adj" fmla="val 6088"/>
            </a:avLst>
          </a:prstGeom>
          <a:noFill/>
          <a:ln>
            <a:headEnd type="triangle" w="lg" len="lg"/>
            <a:tailEnd type="triangle" w="lg" len="lg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Application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511462" y="2281910"/>
            <a:ext cx="1845354" cy="10855"/>
          </a:xfrm>
          <a:prstGeom prst="straightConnector1">
            <a:avLst/>
          </a:prstGeom>
          <a:ln>
            <a:solidFill>
              <a:srgbClr val="494231"/>
            </a:solidFill>
            <a:prstDash val="dash"/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596818" y="3033846"/>
            <a:ext cx="3006841" cy="975726"/>
          </a:xfrm>
          <a:prstGeom prst="roundRect">
            <a:avLst>
              <a:gd name="adj" fmla="val 18356"/>
            </a:avLst>
          </a:prstGeom>
          <a:solidFill>
            <a:srgbClr val="000090"/>
          </a:solidFill>
          <a:ln w="3175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 anchor="b">
            <a:noAutofit/>
          </a:bodyPr>
          <a:lstStyle/>
          <a:p>
            <a:pPr algn="ctr"/>
            <a:r>
              <a:rPr lang="en-US" sz="2400" b="1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</a:rPr>
              <a:t>Real-Time Analysis</a:t>
            </a:r>
            <a:endParaRPr lang="en-US" sz="2400" b="1" dirty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122362" y="5492370"/>
            <a:ext cx="3067677" cy="444918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cxnSp>
        <p:nvCxnSpPr>
          <p:cNvPr id="32" name="Straight Arrow Connector 31"/>
          <p:cNvCxnSpPr/>
          <p:nvPr/>
        </p:nvCxnSpPr>
        <p:spPr>
          <a:xfrm>
            <a:off x="2511462" y="2488582"/>
            <a:ext cx="1845354" cy="10855"/>
          </a:xfrm>
          <a:prstGeom prst="straightConnector1">
            <a:avLst/>
          </a:prstGeom>
          <a:ln>
            <a:solidFill>
              <a:srgbClr val="494231"/>
            </a:solidFill>
            <a:prstDash val="dash"/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/>
        </p:nvGrpSpPr>
        <p:grpSpPr>
          <a:xfrm>
            <a:off x="1660896" y="2829808"/>
            <a:ext cx="2935921" cy="1327856"/>
            <a:chOff x="1660896" y="2829808"/>
            <a:chExt cx="2935921" cy="1327856"/>
          </a:xfrm>
        </p:grpSpPr>
        <p:cxnSp>
          <p:nvCxnSpPr>
            <p:cNvPr id="18" name="Straight Arrow Connector 17"/>
            <p:cNvCxnSpPr/>
            <p:nvPr/>
          </p:nvCxnSpPr>
          <p:spPr>
            <a:xfrm rot="16200000" flipH="1">
              <a:off x="2760685" y="1730019"/>
              <a:ext cx="736344" cy="2935921"/>
            </a:xfrm>
            <a:prstGeom prst="bentConnector2">
              <a:avLst/>
            </a:prstGeom>
            <a:ln w="63500">
              <a:solidFill>
                <a:srgbClr val="FF0000"/>
              </a:solidFill>
              <a:prstDash val="dash"/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TextBox 3"/>
            <p:cNvSpPr txBox="1"/>
            <p:nvPr/>
          </p:nvSpPr>
          <p:spPr>
            <a:xfrm>
              <a:off x="1873058" y="3695999"/>
              <a:ext cx="20489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Real-time link</a:t>
              </a:r>
              <a:endParaRPr lang="en-US" sz="2400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93572" y="2829808"/>
            <a:ext cx="2534647" cy="3107480"/>
            <a:chOff x="393572" y="2829808"/>
            <a:chExt cx="2534647" cy="3107480"/>
          </a:xfrm>
        </p:grpSpPr>
        <p:sp>
          <p:nvSpPr>
            <p:cNvPr id="29" name="Rectangle 28"/>
            <p:cNvSpPr/>
            <p:nvPr/>
          </p:nvSpPr>
          <p:spPr>
            <a:xfrm>
              <a:off x="393572" y="4885418"/>
              <a:ext cx="2534647" cy="105187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9136" tIns="199136" rIns="199136" bIns="199136" numCol="1" spcCol="1270" anchor="ctr" anchorCtr="0">
              <a:noAutofit/>
            </a:bodyPr>
            <a:lstStyle/>
            <a:p>
              <a:pPr marL="457200" lvl="0" indent="-45720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/>
                <a:buChar char="•"/>
              </a:pPr>
              <a:r>
                <a:rPr lang="en-US" sz="2800" dirty="0" smtClean="0"/>
                <a:t>Find More</a:t>
              </a:r>
            </a:p>
            <a:p>
              <a:pPr marL="457200" lvl="0" indent="-45720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/>
                <a:buChar char="•"/>
              </a:pPr>
              <a:r>
                <a:rPr lang="en-US" sz="2800" kern="1200" dirty="0" smtClean="0"/>
                <a:t>Fix Faster</a:t>
              </a:r>
              <a:endParaRPr lang="en-US" sz="2800" kern="1200" dirty="0"/>
            </a:p>
          </p:txBody>
        </p:sp>
        <p:cxnSp>
          <p:nvCxnSpPr>
            <p:cNvPr id="8" name="Straight Arrow Connector 7"/>
            <p:cNvCxnSpPr/>
            <p:nvPr/>
          </p:nvCxnSpPr>
          <p:spPr>
            <a:xfrm>
              <a:off x="1334235" y="2829808"/>
              <a:ext cx="0" cy="205561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435493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 More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Detect new types of vulnerabilities</a:t>
            </a:r>
          </a:p>
          <a:p>
            <a:pPr lvl="1"/>
            <a:r>
              <a:rPr lang="en-US" dirty="0"/>
              <a:t>Privacy violation, Log Forging</a:t>
            </a:r>
          </a:p>
          <a:p>
            <a:r>
              <a:rPr lang="en-US" sz="2800" dirty="0" smtClean="0"/>
              <a:t>Find more of all kinds of vulnerabilities</a:t>
            </a:r>
            <a:endParaRPr lang="en-US" sz="2800" dirty="0"/>
          </a:p>
          <a:p>
            <a:pPr lvl="1"/>
            <a:r>
              <a:rPr lang="en-US" sz="2400" dirty="0"/>
              <a:t>Automatic attack surface </a:t>
            </a:r>
            <a:r>
              <a:rPr lang="en-US" sz="2400" dirty="0" smtClean="0"/>
              <a:t>identification</a:t>
            </a:r>
          </a:p>
          <a:p>
            <a:pPr lvl="1"/>
            <a:r>
              <a:rPr lang="en-US" sz="2400" dirty="0" smtClean="0"/>
              <a:t>Understand effects of attacks</a:t>
            </a:r>
            <a:endParaRPr lang="en-US" sz="2400" dirty="0"/>
          </a:p>
          <a:p>
            <a:pPr marL="411480" lvl="1" indent="0">
              <a:buNone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6653916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Attack surface identification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67505" y="1842153"/>
            <a:ext cx="920694" cy="510778"/>
          </a:xfrm>
          <a:prstGeom prst="roundRect">
            <a:avLst/>
          </a:prstGeom>
          <a:gradFill>
            <a:gsLst>
              <a:gs pos="0">
                <a:srgbClr val="00A4E6"/>
              </a:gs>
              <a:gs pos="100000">
                <a:srgbClr val="1742DB"/>
              </a:gs>
            </a:gsLst>
            <a:lin ang="5400000" scaled="1"/>
          </a:gradFill>
          <a:ln w="3175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en-US" sz="2400" b="1" dirty="0"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3329703" y="1781199"/>
            <a:ext cx="4177408" cy="2903690"/>
          </a:xfrm>
          <a:prstGeom prst="roundRect">
            <a:avLst>
              <a:gd name="adj" fmla="val 6088"/>
            </a:avLst>
          </a:prstGeom>
          <a:noFill/>
          <a:ln>
            <a:headEnd type="triangle" w="lg" len="lg"/>
            <a:tailEnd type="triangle" w="lg" len="lg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8" name="Can 7"/>
          <p:cNvSpPr/>
          <p:nvPr/>
        </p:nvSpPr>
        <p:spPr bwMode="auto">
          <a:xfrm>
            <a:off x="4968749" y="5304117"/>
            <a:ext cx="899316" cy="628901"/>
          </a:xfrm>
          <a:prstGeom prst="can">
            <a:avLst>
              <a:gd name="adj" fmla="val 15909"/>
            </a:avLst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cxnSp>
        <p:nvCxnSpPr>
          <p:cNvPr id="10" name="Straight Arrow Connector 9"/>
          <p:cNvCxnSpPr>
            <a:stCxn id="7" idx="2"/>
            <a:endCxn id="8" idx="1"/>
          </p:cNvCxnSpPr>
          <p:nvPr/>
        </p:nvCxnSpPr>
        <p:spPr>
          <a:xfrm>
            <a:off x="5418407" y="4684889"/>
            <a:ext cx="0" cy="619228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prstDash val="dash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1288295" y="2097542"/>
            <a:ext cx="1242298" cy="0"/>
          </a:xfrm>
          <a:prstGeom prst="straightConnector1">
            <a:avLst/>
          </a:prstGeom>
          <a:ln>
            <a:solidFill>
              <a:srgbClr val="494231"/>
            </a:solidFill>
            <a:prstDash val="dash"/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Chevron 20"/>
          <p:cNvSpPr/>
          <p:nvPr/>
        </p:nvSpPr>
        <p:spPr>
          <a:xfrm>
            <a:off x="2596444" y="1937926"/>
            <a:ext cx="2500931" cy="301037"/>
          </a:xfrm>
          <a:prstGeom prst="chevr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/</a:t>
            </a:r>
            <a:r>
              <a:rPr lang="en-US" dirty="0" err="1" smtClean="0">
                <a:solidFill>
                  <a:schemeClr val="tx1"/>
                </a:solidFill>
              </a:rPr>
              <a:t>login.jsp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1288294" y="2279736"/>
            <a:ext cx="3880009" cy="866101"/>
            <a:chOff x="1288295" y="2279736"/>
            <a:chExt cx="3680454" cy="866101"/>
          </a:xfrm>
        </p:grpSpPr>
        <p:sp>
          <p:nvSpPr>
            <p:cNvPr id="22" name="Chevron 21"/>
            <p:cNvSpPr/>
            <p:nvPr/>
          </p:nvSpPr>
          <p:spPr>
            <a:xfrm>
              <a:off x="2596445" y="2391363"/>
              <a:ext cx="2372304" cy="301037"/>
            </a:xfrm>
            <a:prstGeom prst="chevron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dirty="0" smtClean="0">
                  <a:solidFill>
                    <a:schemeClr val="tx1"/>
                  </a:solidFill>
                </a:rPr>
                <a:t>/pages/</a:t>
              </a:r>
              <a:r>
                <a:rPr lang="en-US" dirty="0" err="1" smtClean="0">
                  <a:solidFill>
                    <a:schemeClr val="tx1"/>
                  </a:solidFill>
                </a:rPr>
                <a:t>account.jsp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3" name="Chevron 22"/>
            <p:cNvSpPr/>
            <p:nvPr/>
          </p:nvSpPr>
          <p:spPr>
            <a:xfrm>
              <a:off x="2595924" y="2844800"/>
              <a:ext cx="2372825" cy="301037"/>
            </a:xfrm>
            <a:prstGeom prst="chevron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dirty="0" smtClean="0">
                  <a:solidFill>
                    <a:schemeClr val="tx1"/>
                  </a:solidFill>
                </a:rPr>
                <a:t>/pages/</a:t>
              </a:r>
              <a:r>
                <a:rPr lang="en-US" dirty="0" err="1" smtClean="0">
                  <a:solidFill>
                    <a:schemeClr val="tx1"/>
                  </a:solidFill>
                </a:rPr>
                <a:t>balance.jsp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24" name="Straight Arrow Connector 23"/>
            <p:cNvCxnSpPr/>
            <p:nvPr/>
          </p:nvCxnSpPr>
          <p:spPr>
            <a:xfrm>
              <a:off x="1288295" y="2279736"/>
              <a:ext cx="1242298" cy="260264"/>
            </a:xfrm>
            <a:prstGeom prst="straightConnector1">
              <a:avLst/>
            </a:prstGeom>
            <a:ln>
              <a:solidFill>
                <a:srgbClr val="494231"/>
              </a:solidFill>
              <a:prstDash val="dash"/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>
              <a:off x="1288295" y="2474148"/>
              <a:ext cx="1307629" cy="517408"/>
            </a:xfrm>
            <a:prstGeom prst="straightConnector1">
              <a:avLst/>
            </a:prstGeom>
            <a:ln>
              <a:solidFill>
                <a:srgbClr val="494231"/>
              </a:solidFill>
              <a:prstDash val="dash"/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627853" y="2352930"/>
            <a:ext cx="4165547" cy="2238292"/>
            <a:chOff x="599632" y="1861060"/>
            <a:chExt cx="4165547" cy="2238292"/>
          </a:xfrm>
        </p:grpSpPr>
        <p:sp>
          <p:nvSpPr>
            <p:cNvPr id="31" name="TextBox 30"/>
            <p:cNvSpPr txBox="1"/>
            <p:nvPr/>
          </p:nvSpPr>
          <p:spPr>
            <a:xfrm>
              <a:off x="3396075" y="3655932"/>
              <a:ext cx="1369104" cy="443420"/>
            </a:xfrm>
            <a:prstGeom prst="roundRect">
              <a:avLst>
                <a:gd name="adj" fmla="val 18356"/>
              </a:avLst>
            </a:prstGeom>
            <a:solidFill>
              <a:srgbClr val="000090"/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square" rtlCol="0" anchor="b">
              <a:noAutofit/>
            </a:bodyPr>
            <a:lstStyle/>
            <a:p>
              <a:pPr algn="ctr"/>
              <a:endParaRPr lang="en-US" sz="2400" b="1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</a:endParaRPr>
            </a:p>
          </p:txBody>
        </p:sp>
        <p:cxnSp>
          <p:nvCxnSpPr>
            <p:cNvPr id="33" name="Straight Arrow Connector 17"/>
            <p:cNvCxnSpPr>
              <a:stCxn id="6" idx="2"/>
              <a:endCxn id="31" idx="1"/>
            </p:cNvCxnSpPr>
            <p:nvPr/>
          </p:nvCxnSpPr>
          <p:spPr>
            <a:xfrm rot="16200000" flipH="1">
              <a:off x="989563" y="1471129"/>
              <a:ext cx="2016581" cy="2796444"/>
            </a:xfrm>
            <a:prstGeom prst="bentConnector2">
              <a:avLst/>
            </a:prstGeom>
            <a:ln>
              <a:solidFill>
                <a:srgbClr val="FF0000"/>
              </a:solidFill>
              <a:prstDash val="dash"/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Chevron 35"/>
          <p:cNvSpPr/>
          <p:nvPr/>
        </p:nvSpPr>
        <p:spPr>
          <a:xfrm>
            <a:off x="2596444" y="3311407"/>
            <a:ext cx="2500931" cy="301037"/>
          </a:xfrm>
          <a:prstGeom prst="chevr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/</a:t>
            </a:r>
            <a:r>
              <a:rPr lang="en-US" dirty="0" err="1" smtClean="0">
                <a:solidFill>
                  <a:schemeClr val="tx1"/>
                </a:solidFill>
              </a:rPr>
              <a:t>backdoor.jsp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40" name="Straight Arrow Connector 39"/>
          <p:cNvCxnSpPr/>
          <p:nvPr/>
        </p:nvCxnSpPr>
        <p:spPr>
          <a:xfrm>
            <a:off x="1288295" y="2692400"/>
            <a:ext cx="1242298" cy="771097"/>
          </a:xfrm>
          <a:prstGeom prst="straightConnector1">
            <a:avLst/>
          </a:prstGeom>
          <a:ln>
            <a:solidFill>
              <a:srgbClr val="494231"/>
            </a:solidFill>
            <a:prstDash val="dash"/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627852" y="4913003"/>
            <a:ext cx="3438999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smtClean="0"/>
              <a:t>File system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Configuration-driven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Programmatic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893003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7955411" y="6003866"/>
            <a:ext cx="1188589" cy="85413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sz="3200" dirty="0" smtClean="0"/>
              <a:t>Understand effects of attacks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7505" y="1842153"/>
            <a:ext cx="920694" cy="510778"/>
          </a:xfrm>
          <a:prstGeom prst="roundRect">
            <a:avLst/>
          </a:prstGeom>
          <a:gradFill>
            <a:gsLst>
              <a:gs pos="0">
                <a:srgbClr val="00A4E6"/>
              </a:gs>
              <a:gs pos="100000">
                <a:srgbClr val="1742DB"/>
              </a:gs>
            </a:gsLst>
            <a:lin ang="5400000" scaled="1"/>
          </a:gradFill>
          <a:ln w="3175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en-US" sz="2400" b="1" dirty="0"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3329703" y="1781199"/>
            <a:ext cx="3626616" cy="2903690"/>
          </a:xfrm>
          <a:prstGeom prst="roundRect">
            <a:avLst>
              <a:gd name="adj" fmla="val 6088"/>
            </a:avLst>
          </a:prstGeom>
          <a:noFill/>
          <a:ln>
            <a:headEnd type="triangle" w="lg" len="lg"/>
            <a:tailEnd type="triangle" w="lg" len="lg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8" name="Can 7"/>
          <p:cNvSpPr/>
          <p:nvPr/>
        </p:nvSpPr>
        <p:spPr bwMode="auto">
          <a:xfrm>
            <a:off x="4693353" y="5304117"/>
            <a:ext cx="899316" cy="628901"/>
          </a:xfrm>
          <a:prstGeom prst="can">
            <a:avLst>
              <a:gd name="adj" fmla="val 15909"/>
            </a:avLst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cxnSp>
        <p:nvCxnSpPr>
          <p:cNvPr id="10" name="Straight Arrow Connector 9"/>
          <p:cNvCxnSpPr>
            <a:stCxn id="7" idx="2"/>
            <a:endCxn id="8" idx="1"/>
          </p:cNvCxnSpPr>
          <p:nvPr/>
        </p:nvCxnSpPr>
        <p:spPr>
          <a:xfrm>
            <a:off x="5143011" y="4684889"/>
            <a:ext cx="0" cy="619228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prstDash val="dash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1288295" y="2003472"/>
            <a:ext cx="1242298" cy="0"/>
          </a:xfrm>
          <a:prstGeom prst="straightConnector1">
            <a:avLst/>
          </a:prstGeom>
          <a:ln>
            <a:solidFill>
              <a:srgbClr val="494231"/>
            </a:solidFill>
            <a:prstDash val="dash"/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Chevron 20"/>
          <p:cNvSpPr/>
          <p:nvPr/>
        </p:nvSpPr>
        <p:spPr>
          <a:xfrm>
            <a:off x="2596445" y="1937926"/>
            <a:ext cx="2372304" cy="301037"/>
          </a:xfrm>
          <a:prstGeom prst="chevr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/</a:t>
            </a:r>
            <a:r>
              <a:rPr lang="en-US" dirty="0" err="1" smtClean="0">
                <a:solidFill>
                  <a:schemeClr val="tx1"/>
                </a:solidFill>
              </a:rPr>
              <a:t>backdoor.jsp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627853" y="2352930"/>
            <a:ext cx="4165547" cy="2238292"/>
            <a:chOff x="599632" y="1861060"/>
            <a:chExt cx="4165547" cy="2238292"/>
          </a:xfrm>
        </p:grpSpPr>
        <p:sp>
          <p:nvSpPr>
            <p:cNvPr id="31" name="TextBox 30"/>
            <p:cNvSpPr txBox="1"/>
            <p:nvPr/>
          </p:nvSpPr>
          <p:spPr>
            <a:xfrm>
              <a:off x="3396075" y="3655932"/>
              <a:ext cx="1369104" cy="443420"/>
            </a:xfrm>
            <a:prstGeom prst="roundRect">
              <a:avLst>
                <a:gd name="adj" fmla="val 18356"/>
              </a:avLst>
            </a:prstGeom>
            <a:solidFill>
              <a:srgbClr val="000090"/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square" rtlCol="0" anchor="b">
              <a:noAutofit/>
            </a:bodyPr>
            <a:lstStyle/>
            <a:p>
              <a:pPr algn="ctr"/>
              <a:endParaRPr lang="en-US" sz="2400" b="1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</a:endParaRPr>
            </a:p>
          </p:txBody>
        </p:sp>
        <p:cxnSp>
          <p:nvCxnSpPr>
            <p:cNvPr id="33" name="Straight Arrow Connector 17"/>
            <p:cNvCxnSpPr>
              <a:stCxn id="6" idx="2"/>
              <a:endCxn id="31" idx="1"/>
            </p:cNvCxnSpPr>
            <p:nvPr/>
          </p:nvCxnSpPr>
          <p:spPr>
            <a:xfrm rot="16200000" flipH="1">
              <a:off x="989563" y="1471129"/>
              <a:ext cx="2016581" cy="2796444"/>
            </a:xfrm>
            <a:prstGeom prst="bentConnector2">
              <a:avLst/>
            </a:prstGeom>
            <a:ln>
              <a:solidFill>
                <a:srgbClr val="FF0000"/>
              </a:solidFill>
              <a:prstDash val="dash"/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1241260" y="1781199"/>
            <a:ext cx="1242298" cy="830997"/>
            <a:chOff x="1241260" y="1781199"/>
            <a:chExt cx="1242298" cy="830997"/>
          </a:xfrm>
        </p:grpSpPr>
        <p:cxnSp>
          <p:nvCxnSpPr>
            <p:cNvPr id="40" name="Straight Arrow Connector 39"/>
            <p:cNvCxnSpPr/>
            <p:nvPr/>
          </p:nvCxnSpPr>
          <p:spPr>
            <a:xfrm flipH="1">
              <a:off x="1241260" y="2154300"/>
              <a:ext cx="1242298" cy="0"/>
            </a:xfrm>
            <a:prstGeom prst="straightConnector1">
              <a:avLst/>
            </a:prstGeom>
            <a:ln>
              <a:solidFill>
                <a:srgbClr val="494231"/>
              </a:solidFill>
              <a:prstDash val="dash"/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1241260" y="1781199"/>
              <a:ext cx="54373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dirty="0" smtClean="0">
                  <a:solidFill>
                    <a:srgbClr val="FF0000"/>
                  </a:solidFill>
                  <a:latin typeface="Zapf Dingbats"/>
                  <a:ea typeface="Zapf Dingbats"/>
                  <a:cs typeface="Zapf Dingbats"/>
                  <a:sym typeface="Zapf Dingbats"/>
                </a:rPr>
                <a:t>✗</a:t>
              </a:r>
              <a:endParaRPr lang="en-US" sz="48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4968749" y="2088445"/>
            <a:ext cx="4072073" cy="4306238"/>
            <a:chOff x="4968749" y="2088445"/>
            <a:chExt cx="4072073" cy="4306238"/>
          </a:xfrm>
        </p:grpSpPr>
        <p:grpSp>
          <p:nvGrpSpPr>
            <p:cNvPr id="25" name="Group 24"/>
            <p:cNvGrpSpPr/>
            <p:nvPr/>
          </p:nvGrpSpPr>
          <p:grpSpPr>
            <a:xfrm>
              <a:off x="4968749" y="2088445"/>
              <a:ext cx="4072073" cy="4306238"/>
              <a:chOff x="4968749" y="2088445"/>
              <a:chExt cx="4072073" cy="4306238"/>
            </a:xfrm>
          </p:grpSpPr>
          <p:cxnSp>
            <p:nvCxnSpPr>
              <p:cNvPr id="14" name="Elbow Connector 13"/>
              <p:cNvCxnSpPr>
                <a:stCxn id="21" idx="3"/>
                <a:endCxn id="37" idx="0"/>
              </p:cNvCxnSpPr>
              <p:nvPr/>
            </p:nvCxnSpPr>
            <p:spPr>
              <a:xfrm>
                <a:off x="4968749" y="2088445"/>
                <a:ext cx="2538362" cy="2707937"/>
              </a:xfrm>
              <a:prstGeom prst="bentConnector2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TextBox 17"/>
              <p:cNvSpPr txBox="1"/>
              <p:nvPr/>
            </p:nvSpPr>
            <p:spPr>
              <a:xfrm>
                <a:off x="6016884" y="5933018"/>
                <a:ext cx="302393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Command Injection</a:t>
                </a:r>
                <a:endParaRPr lang="en-US" sz="2400" dirty="0"/>
              </a:p>
            </p:txBody>
          </p:sp>
        </p:grpSp>
        <p:sp>
          <p:nvSpPr>
            <p:cNvPr id="37" name="Rectangle 36"/>
            <p:cNvSpPr/>
            <p:nvPr/>
          </p:nvSpPr>
          <p:spPr>
            <a:xfrm>
              <a:off x="6006629" y="4796382"/>
              <a:ext cx="3000963" cy="1136636"/>
            </a:xfrm>
            <a:prstGeom prst="rect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sz="2400" b="1" dirty="0" err="1">
                  <a:solidFill>
                    <a:srgbClr val="008000"/>
                  </a:solidFill>
                  <a:latin typeface="Courier New"/>
                  <a:cs typeface="Courier New"/>
                </a:rPr>
                <a:t>s</a:t>
              </a:r>
              <a:r>
                <a:rPr lang="en-US" sz="2400" b="1" dirty="0" err="1" smtClean="0">
                  <a:solidFill>
                    <a:srgbClr val="008000"/>
                  </a:solidFill>
                  <a:latin typeface="Courier New"/>
                  <a:cs typeface="Courier New"/>
                </a:rPr>
                <a:t>ysadmin</a:t>
              </a:r>
              <a:r>
                <a:rPr lang="en-US" sz="2400" b="1" dirty="0" smtClean="0">
                  <a:solidFill>
                    <a:srgbClr val="008000"/>
                  </a:solidFill>
                  <a:latin typeface="Courier New"/>
                  <a:cs typeface="Courier New"/>
                </a:rPr>
                <a:t>$./</a:t>
              </a:r>
              <a:r>
                <a:rPr lang="en-US" sz="2400" b="1" dirty="0" err="1" smtClean="0">
                  <a:solidFill>
                    <a:srgbClr val="008000"/>
                  </a:solidFill>
                  <a:latin typeface="Courier New"/>
                  <a:cs typeface="Courier New"/>
                </a:rPr>
                <a:t>sh</a:t>
              </a:r>
              <a:r>
                <a:rPr lang="en-US" sz="2400" b="1" dirty="0" smtClean="0">
                  <a:solidFill>
                    <a:srgbClr val="008000"/>
                  </a:solidFill>
                  <a:latin typeface="Courier New"/>
                  <a:cs typeface="Courier New"/>
                </a:rPr>
                <a:t> </a:t>
              </a:r>
              <a:endParaRPr lang="en-US" sz="2400" b="1" dirty="0">
                <a:solidFill>
                  <a:srgbClr val="008000"/>
                </a:solidFill>
                <a:latin typeface="Courier New"/>
                <a:cs typeface="Courier New"/>
              </a:endParaRPr>
            </a:p>
          </p:txBody>
        </p:sp>
      </p:grpSp>
      <p:sp>
        <p:nvSpPr>
          <p:cNvPr id="43" name="Rectangle 42"/>
          <p:cNvSpPr/>
          <p:nvPr/>
        </p:nvSpPr>
        <p:spPr>
          <a:xfrm>
            <a:off x="627416" y="2289030"/>
            <a:ext cx="5753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008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endParaRPr lang="en-US" sz="36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8613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Fix Faster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Provide Actionable Details</a:t>
            </a:r>
            <a:endParaRPr lang="en-US" sz="2800" dirty="0"/>
          </a:p>
          <a:p>
            <a:pPr lvl="1"/>
            <a:r>
              <a:rPr lang="en-US" sz="2400" dirty="0" smtClean="0"/>
              <a:t>Stack trace</a:t>
            </a:r>
          </a:p>
          <a:p>
            <a:pPr lvl="1"/>
            <a:r>
              <a:rPr lang="en-US" sz="2400" dirty="0" smtClean="0"/>
              <a:t>Line of code</a:t>
            </a:r>
          </a:p>
          <a:p>
            <a:r>
              <a:rPr lang="en-US" sz="2600" dirty="0" smtClean="0"/>
              <a:t>Group Symptoms with a Common Cause</a:t>
            </a:r>
          </a:p>
        </p:txBody>
      </p:sp>
    </p:spTree>
    <p:extLst>
      <p:ext uri="{BB962C8B-B14F-4D97-AF65-F5344CB8AC3E}">
        <p14:creationId xmlns:p14="http://schemas.microsoft.com/office/powerpoint/2010/main" val="1716020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Actionable Details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76837" y="2159570"/>
            <a:ext cx="920694" cy="510778"/>
          </a:xfrm>
          <a:prstGeom prst="roundRect">
            <a:avLst/>
          </a:prstGeom>
          <a:gradFill>
            <a:gsLst>
              <a:gs pos="0">
                <a:srgbClr val="00A4E6"/>
              </a:gs>
              <a:gs pos="100000">
                <a:srgbClr val="1742DB"/>
              </a:gs>
            </a:gsLst>
            <a:lin ang="5400000" scaled="1"/>
          </a:gradFill>
          <a:ln w="3175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en-US" sz="2400" b="1" dirty="0"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5128240" y="1626099"/>
            <a:ext cx="3453857" cy="3453643"/>
          </a:xfrm>
          <a:prstGeom prst="roundRect">
            <a:avLst>
              <a:gd name="adj" fmla="val 6088"/>
            </a:avLst>
          </a:prstGeom>
          <a:noFill/>
          <a:ln>
            <a:headEnd type="triangle" w="lg" len="lg"/>
            <a:tailEnd type="triangle" w="lg" len="lg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8" name="Can 7"/>
          <p:cNvSpPr/>
          <p:nvPr/>
        </p:nvSpPr>
        <p:spPr bwMode="auto">
          <a:xfrm>
            <a:off x="6405511" y="5708643"/>
            <a:ext cx="899316" cy="628901"/>
          </a:xfrm>
          <a:prstGeom prst="can">
            <a:avLst>
              <a:gd name="adj" fmla="val 15909"/>
            </a:avLst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cxnSp>
        <p:nvCxnSpPr>
          <p:cNvPr id="10" name="Straight Arrow Connector 9"/>
          <p:cNvCxnSpPr>
            <a:stCxn id="7" idx="2"/>
            <a:endCxn id="8" idx="1"/>
          </p:cNvCxnSpPr>
          <p:nvPr/>
        </p:nvCxnSpPr>
        <p:spPr>
          <a:xfrm>
            <a:off x="6855169" y="5079742"/>
            <a:ext cx="0" cy="628901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prstDash val="dash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1279655" y="2414959"/>
            <a:ext cx="3374300" cy="0"/>
          </a:xfrm>
          <a:prstGeom prst="straightConnector1">
            <a:avLst/>
          </a:prstGeom>
          <a:ln>
            <a:solidFill>
              <a:srgbClr val="494231"/>
            </a:solidFill>
            <a:prstDash val="dash"/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0" name="Group 29"/>
          <p:cNvGrpSpPr/>
          <p:nvPr/>
        </p:nvGrpSpPr>
        <p:grpSpPr>
          <a:xfrm>
            <a:off x="737183" y="2670348"/>
            <a:ext cx="5911676" cy="2332362"/>
            <a:chOff x="46565" y="1766990"/>
            <a:chExt cx="5911676" cy="2332362"/>
          </a:xfrm>
        </p:grpSpPr>
        <p:sp>
          <p:nvSpPr>
            <p:cNvPr id="31" name="TextBox 30"/>
            <p:cNvSpPr txBox="1"/>
            <p:nvPr/>
          </p:nvSpPr>
          <p:spPr>
            <a:xfrm>
              <a:off x="4589137" y="3655932"/>
              <a:ext cx="1369104" cy="443420"/>
            </a:xfrm>
            <a:prstGeom prst="roundRect">
              <a:avLst>
                <a:gd name="adj" fmla="val 18356"/>
              </a:avLst>
            </a:prstGeom>
            <a:solidFill>
              <a:srgbClr val="000090"/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square" rtlCol="0" anchor="b">
              <a:noAutofit/>
            </a:bodyPr>
            <a:lstStyle/>
            <a:p>
              <a:pPr algn="ctr"/>
              <a:endParaRPr lang="en-US" sz="2400" b="1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</a:endParaRPr>
            </a:p>
          </p:txBody>
        </p:sp>
        <p:cxnSp>
          <p:nvCxnSpPr>
            <p:cNvPr id="33" name="Straight Arrow Connector 17"/>
            <p:cNvCxnSpPr>
              <a:stCxn id="6" idx="2"/>
              <a:endCxn id="31" idx="1"/>
            </p:cNvCxnSpPr>
            <p:nvPr/>
          </p:nvCxnSpPr>
          <p:spPr>
            <a:xfrm rot="16200000" flipH="1">
              <a:off x="1262525" y="551030"/>
              <a:ext cx="2110652" cy="4542571"/>
            </a:xfrm>
            <a:prstGeom prst="bentConnector2">
              <a:avLst/>
            </a:prstGeom>
            <a:ln>
              <a:solidFill>
                <a:srgbClr val="FF0000"/>
              </a:solidFill>
              <a:prstDash val="dash"/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" name="Picture 13" descr="Screen shot 2011-06-06 at 12.00.03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13" r="39171" b="20487"/>
          <a:stretch/>
        </p:blipFill>
        <p:spPr>
          <a:xfrm>
            <a:off x="1641896" y="1781199"/>
            <a:ext cx="1743375" cy="15510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3" name="Chevron 22"/>
          <p:cNvSpPr/>
          <p:nvPr/>
        </p:nvSpPr>
        <p:spPr>
          <a:xfrm>
            <a:off x="4663576" y="2265277"/>
            <a:ext cx="2372304" cy="301037"/>
          </a:xfrm>
          <a:prstGeom prst="chevr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/</a:t>
            </a:r>
            <a:r>
              <a:rPr lang="en-US" dirty="0" err="1" smtClean="0">
                <a:solidFill>
                  <a:schemeClr val="tx1"/>
                </a:solidFill>
              </a:rPr>
              <a:t>login.jsp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2" name="Picture 31" descr="riches_sqli_stacktrace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31" t="25990" r="22310" b="42660"/>
          <a:stretch/>
        </p:blipFill>
        <p:spPr>
          <a:xfrm>
            <a:off x="276837" y="3863561"/>
            <a:ext cx="4031797" cy="20474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800120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</a:t>
            </a:r>
            <a:r>
              <a:rPr lang="en-US" dirty="0" err="1" smtClean="0"/>
              <a:t>odo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automated security testing</a:t>
            </a:r>
          </a:p>
          <a:p>
            <a:r>
              <a:rPr lang="en-US" dirty="0"/>
              <a:t>P</a:t>
            </a:r>
            <a:r>
              <a:rPr lang="en-US" dirty="0" smtClean="0"/>
              <a:t>opular testing techniques</a:t>
            </a:r>
          </a:p>
          <a:p>
            <a:r>
              <a:rPr lang="en-US" dirty="0" smtClean="0"/>
              <a:t>Combining analysis approaches</a:t>
            </a:r>
            <a:endParaRPr lang="en-US" dirty="0" smtClean="0"/>
          </a:p>
          <a:p>
            <a:r>
              <a:rPr lang="en-US" dirty="0" smtClean="0"/>
              <a:t>Empirical results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93189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300" dirty="0" smtClean="0"/>
              <a:t>Grouping Symptoms with a Common Cause</a:t>
            </a:r>
            <a:endParaRPr lang="en-US" sz="3300" dirty="0"/>
          </a:p>
        </p:txBody>
      </p:sp>
      <p:sp>
        <p:nvSpPr>
          <p:cNvPr id="6" name="TextBox 5"/>
          <p:cNvSpPr txBox="1"/>
          <p:nvPr/>
        </p:nvSpPr>
        <p:spPr>
          <a:xfrm>
            <a:off x="167505" y="1842153"/>
            <a:ext cx="920694" cy="510778"/>
          </a:xfrm>
          <a:prstGeom prst="roundRect">
            <a:avLst/>
          </a:prstGeom>
          <a:gradFill>
            <a:gsLst>
              <a:gs pos="0">
                <a:srgbClr val="00A4E6"/>
              </a:gs>
              <a:gs pos="100000">
                <a:srgbClr val="1742DB"/>
              </a:gs>
            </a:gsLst>
            <a:lin ang="5400000" scaled="1"/>
          </a:gradFill>
          <a:ln w="3175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en-US" sz="2400" b="1" dirty="0"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3329703" y="1781199"/>
            <a:ext cx="4177408" cy="2903690"/>
          </a:xfrm>
          <a:prstGeom prst="roundRect">
            <a:avLst>
              <a:gd name="adj" fmla="val 6088"/>
            </a:avLst>
          </a:prstGeom>
          <a:noFill/>
          <a:ln>
            <a:headEnd type="triangle" w="lg" len="lg"/>
            <a:tailEnd type="triangle" w="lg" len="lg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8" name="Can 7"/>
          <p:cNvSpPr/>
          <p:nvPr/>
        </p:nvSpPr>
        <p:spPr bwMode="auto">
          <a:xfrm>
            <a:off x="4968749" y="5304117"/>
            <a:ext cx="899316" cy="628901"/>
          </a:xfrm>
          <a:prstGeom prst="can">
            <a:avLst>
              <a:gd name="adj" fmla="val 15909"/>
            </a:avLst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cxnSp>
        <p:nvCxnSpPr>
          <p:cNvPr id="10" name="Straight Arrow Connector 9"/>
          <p:cNvCxnSpPr>
            <a:stCxn id="7" idx="2"/>
            <a:endCxn id="8" idx="1"/>
          </p:cNvCxnSpPr>
          <p:nvPr/>
        </p:nvCxnSpPr>
        <p:spPr>
          <a:xfrm>
            <a:off x="5418407" y="4684889"/>
            <a:ext cx="0" cy="619228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prstDash val="dash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1288295" y="2097542"/>
            <a:ext cx="1242298" cy="0"/>
          </a:xfrm>
          <a:prstGeom prst="straightConnector1">
            <a:avLst/>
          </a:prstGeom>
          <a:ln>
            <a:solidFill>
              <a:srgbClr val="494231"/>
            </a:solidFill>
            <a:prstDash val="dash"/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Chevron 20"/>
          <p:cNvSpPr/>
          <p:nvPr/>
        </p:nvSpPr>
        <p:spPr>
          <a:xfrm>
            <a:off x="2596444" y="1937926"/>
            <a:ext cx="2456503" cy="301037"/>
          </a:xfrm>
          <a:prstGeom prst="chevr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/</a:t>
            </a:r>
            <a:r>
              <a:rPr lang="en-US" dirty="0" err="1" smtClean="0">
                <a:solidFill>
                  <a:schemeClr val="tx1"/>
                </a:solidFill>
              </a:rPr>
              <a:t>login.jsp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288295" y="2279736"/>
            <a:ext cx="3811082" cy="412664"/>
            <a:chOff x="1288295" y="2279736"/>
            <a:chExt cx="3680454" cy="412664"/>
          </a:xfrm>
        </p:grpSpPr>
        <p:sp>
          <p:nvSpPr>
            <p:cNvPr id="22" name="Chevron 21"/>
            <p:cNvSpPr/>
            <p:nvPr/>
          </p:nvSpPr>
          <p:spPr>
            <a:xfrm>
              <a:off x="2596445" y="2391363"/>
              <a:ext cx="2372304" cy="301037"/>
            </a:xfrm>
            <a:prstGeom prst="chevron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dirty="0" smtClean="0">
                  <a:solidFill>
                    <a:schemeClr val="tx1"/>
                  </a:solidFill>
                </a:rPr>
                <a:t>/pages/</a:t>
              </a:r>
              <a:r>
                <a:rPr lang="en-US" dirty="0" err="1" smtClean="0">
                  <a:solidFill>
                    <a:schemeClr val="tx1"/>
                  </a:solidFill>
                </a:rPr>
                <a:t>account.jsp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24" name="Straight Arrow Connector 23"/>
            <p:cNvCxnSpPr/>
            <p:nvPr/>
          </p:nvCxnSpPr>
          <p:spPr>
            <a:xfrm>
              <a:off x="1288295" y="2279736"/>
              <a:ext cx="1242298" cy="260264"/>
            </a:xfrm>
            <a:prstGeom prst="straightConnector1">
              <a:avLst/>
            </a:prstGeom>
            <a:ln>
              <a:solidFill>
                <a:srgbClr val="494231"/>
              </a:solidFill>
              <a:prstDash val="dash"/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"/>
          <p:cNvGrpSpPr/>
          <p:nvPr/>
        </p:nvGrpSpPr>
        <p:grpSpPr>
          <a:xfrm>
            <a:off x="1288295" y="2474148"/>
            <a:ext cx="3811082" cy="671689"/>
            <a:chOff x="1288295" y="2474148"/>
            <a:chExt cx="3680454" cy="671689"/>
          </a:xfrm>
        </p:grpSpPr>
        <p:sp>
          <p:nvSpPr>
            <p:cNvPr id="23" name="Chevron 22"/>
            <p:cNvSpPr/>
            <p:nvPr/>
          </p:nvSpPr>
          <p:spPr>
            <a:xfrm>
              <a:off x="2595924" y="2844800"/>
              <a:ext cx="2372825" cy="301037"/>
            </a:xfrm>
            <a:prstGeom prst="chevron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dirty="0" smtClean="0">
                  <a:solidFill>
                    <a:schemeClr val="tx1"/>
                  </a:solidFill>
                </a:rPr>
                <a:t>/pages/</a:t>
              </a:r>
              <a:r>
                <a:rPr lang="en-US" dirty="0" err="1" smtClean="0">
                  <a:solidFill>
                    <a:schemeClr val="tx1"/>
                  </a:solidFill>
                </a:rPr>
                <a:t>balance.jsp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26" name="Straight Arrow Connector 25"/>
            <p:cNvCxnSpPr/>
            <p:nvPr/>
          </p:nvCxnSpPr>
          <p:spPr>
            <a:xfrm>
              <a:off x="1288295" y="2474148"/>
              <a:ext cx="1307629" cy="517408"/>
            </a:xfrm>
            <a:prstGeom prst="straightConnector1">
              <a:avLst/>
            </a:prstGeom>
            <a:ln>
              <a:solidFill>
                <a:srgbClr val="494231"/>
              </a:solidFill>
              <a:prstDash val="dash"/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627853" y="2352930"/>
            <a:ext cx="4165547" cy="2238292"/>
            <a:chOff x="599632" y="1861060"/>
            <a:chExt cx="4165547" cy="2238292"/>
          </a:xfrm>
        </p:grpSpPr>
        <p:sp>
          <p:nvSpPr>
            <p:cNvPr id="31" name="TextBox 30"/>
            <p:cNvSpPr txBox="1"/>
            <p:nvPr/>
          </p:nvSpPr>
          <p:spPr>
            <a:xfrm>
              <a:off x="3396075" y="3655932"/>
              <a:ext cx="1369104" cy="443420"/>
            </a:xfrm>
            <a:prstGeom prst="roundRect">
              <a:avLst>
                <a:gd name="adj" fmla="val 18356"/>
              </a:avLst>
            </a:prstGeom>
            <a:solidFill>
              <a:srgbClr val="000090"/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square" rtlCol="0" anchor="b">
              <a:noAutofit/>
            </a:bodyPr>
            <a:lstStyle/>
            <a:p>
              <a:pPr algn="ctr"/>
              <a:endParaRPr lang="en-US" sz="2400" b="1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</a:endParaRPr>
            </a:p>
          </p:txBody>
        </p:sp>
        <p:cxnSp>
          <p:nvCxnSpPr>
            <p:cNvPr id="33" name="Straight Arrow Connector 17"/>
            <p:cNvCxnSpPr>
              <a:stCxn id="6" idx="2"/>
              <a:endCxn id="31" idx="1"/>
            </p:cNvCxnSpPr>
            <p:nvPr/>
          </p:nvCxnSpPr>
          <p:spPr>
            <a:xfrm rot="16200000" flipH="1">
              <a:off x="989563" y="1471129"/>
              <a:ext cx="2016581" cy="2796444"/>
            </a:xfrm>
            <a:prstGeom prst="bentConnector2">
              <a:avLst/>
            </a:prstGeom>
            <a:ln>
              <a:solidFill>
                <a:srgbClr val="FF0000"/>
              </a:solidFill>
              <a:prstDash val="dash"/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>
            <a:off x="5099377" y="2097542"/>
            <a:ext cx="1982021" cy="885976"/>
            <a:chOff x="5099377" y="2097542"/>
            <a:chExt cx="1982021" cy="885976"/>
          </a:xfrm>
        </p:grpSpPr>
        <p:sp>
          <p:nvSpPr>
            <p:cNvPr id="9" name="Explosion 1 8"/>
            <p:cNvSpPr/>
            <p:nvPr/>
          </p:nvSpPr>
          <p:spPr>
            <a:xfrm>
              <a:off x="6302060" y="2238963"/>
              <a:ext cx="779338" cy="600193"/>
            </a:xfrm>
            <a:prstGeom prst="irregularSeal1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>
              <a:off x="5099377" y="2097542"/>
              <a:ext cx="1135332" cy="29382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 flipV="1">
              <a:off x="5131529" y="2540000"/>
              <a:ext cx="1135332" cy="188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 flipV="1">
              <a:off x="5131529" y="2684363"/>
              <a:ext cx="1202683" cy="29915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TextBox 37"/>
          <p:cNvSpPr txBox="1"/>
          <p:nvPr/>
        </p:nvSpPr>
        <p:spPr>
          <a:xfrm>
            <a:off x="428489" y="5008068"/>
            <a:ext cx="42040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1 </a:t>
            </a:r>
            <a:r>
              <a:rPr lang="en-US" sz="2200" dirty="0" smtClean="0"/>
              <a:t>Cross</a:t>
            </a:r>
            <a:r>
              <a:rPr lang="en-US" sz="2200" dirty="0"/>
              <a:t>-Site Scripting </a:t>
            </a:r>
            <a:r>
              <a:rPr lang="en-US" sz="2200" dirty="0" smtClean="0"/>
              <a:t>Symptom</a:t>
            </a:r>
            <a:r>
              <a:rPr lang="en-US" sz="2200" dirty="0" smtClean="0"/>
              <a:t> </a:t>
            </a:r>
            <a:endParaRPr lang="en-US" sz="2200" dirty="0"/>
          </a:p>
        </p:txBody>
      </p:sp>
      <p:sp>
        <p:nvSpPr>
          <p:cNvPr id="42" name="TextBox 41"/>
          <p:cNvSpPr txBox="1"/>
          <p:nvPr/>
        </p:nvSpPr>
        <p:spPr>
          <a:xfrm>
            <a:off x="422337" y="5008090"/>
            <a:ext cx="43451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2 </a:t>
            </a:r>
            <a:r>
              <a:rPr lang="en-US" sz="2200" dirty="0"/>
              <a:t>Cross-Site Scripting </a:t>
            </a:r>
            <a:r>
              <a:rPr lang="en-US" sz="2200" dirty="0" smtClean="0"/>
              <a:t>Symptoms</a:t>
            </a:r>
            <a:r>
              <a:rPr lang="en-US" sz="2200" dirty="0" smtClean="0"/>
              <a:t> </a:t>
            </a:r>
            <a:endParaRPr lang="en-US" sz="2200" dirty="0"/>
          </a:p>
        </p:txBody>
      </p:sp>
      <p:sp>
        <p:nvSpPr>
          <p:cNvPr id="43" name="TextBox 42"/>
          <p:cNvSpPr txBox="1"/>
          <p:nvPr/>
        </p:nvSpPr>
        <p:spPr>
          <a:xfrm>
            <a:off x="421872" y="5008050"/>
            <a:ext cx="43451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3 </a:t>
            </a:r>
            <a:r>
              <a:rPr lang="en-US" sz="2200" dirty="0"/>
              <a:t>Cross-Site Scripting </a:t>
            </a:r>
            <a:r>
              <a:rPr lang="en-US" sz="2200" dirty="0" smtClean="0"/>
              <a:t>Symptoms</a:t>
            </a:r>
            <a:r>
              <a:rPr lang="en-US" sz="2200" dirty="0" smtClean="0"/>
              <a:t> </a:t>
            </a:r>
            <a:endParaRPr lang="en-US" sz="2200" dirty="0"/>
          </a:p>
        </p:txBody>
      </p:sp>
      <p:sp>
        <p:nvSpPr>
          <p:cNvPr id="44" name="TextBox 43"/>
          <p:cNvSpPr txBox="1"/>
          <p:nvPr/>
        </p:nvSpPr>
        <p:spPr>
          <a:xfrm>
            <a:off x="376369" y="5416544"/>
            <a:ext cx="39065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8000"/>
                </a:solidFill>
              </a:rPr>
              <a:t>1</a:t>
            </a:r>
            <a:r>
              <a:rPr lang="en-US" sz="2200" dirty="0" smtClean="0">
                <a:solidFill>
                  <a:srgbClr val="000000"/>
                </a:solidFill>
              </a:rPr>
              <a:t> Cross-Site Scripting Cause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76711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8" grpId="1"/>
      <p:bldP spid="42" grpId="0"/>
      <p:bldP spid="42" grpId="1"/>
      <p:bldP spid="43" grpId="0"/>
      <p:bldP spid="4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JavaBB</a:t>
            </a:r>
            <a:r>
              <a:rPr lang="en-US" dirty="0" smtClean="0"/>
              <a:t> – Case Study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2600" dirty="0" smtClean="0"/>
              <a:t>Open Source Bulletin Board</a:t>
            </a:r>
            <a:endParaRPr lang="en-US" sz="2400" dirty="0" smtClean="0"/>
          </a:p>
          <a:p>
            <a:pPr>
              <a:lnSpc>
                <a:spcPct val="120000"/>
              </a:lnSpc>
            </a:pPr>
            <a:r>
              <a:rPr lang="en-US" sz="2600" dirty="0" smtClean="0"/>
              <a:t>Additional Vulnerabilities</a:t>
            </a:r>
          </a:p>
          <a:p>
            <a:pPr lvl="1"/>
            <a:r>
              <a:rPr lang="en-US" sz="2400" dirty="0" smtClean="0"/>
              <a:t>Finds18 SQL Injection results</a:t>
            </a:r>
          </a:p>
          <a:p>
            <a:pPr>
              <a:lnSpc>
                <a:spcPct val="120000"/>
              </a:lnSpc>
            </a:pPr>
            <a:r>
              <a:rPr lang="en-US" sz="2800" dirty="0" smtClean="0"/>
              <a:t>Root cause analysis</a:t>
            </a:r>
          </a:p>
          <a:p>
            <a:pPr lvl="1"/>
            <a:r>
              <a:rPr lang="en-US" sz="2400" dirty="0" smtClean="0"/>
              <a:t>18 SQL injection results have 1 root cause</a:t>
            </a:r>
          </a:p>
        </p:txBody>
      </p:sp>
    </p:spTree>
    <p:extLst>
      <p:ext uri="{BB962C8B-B14F-4D97-AF65-F5344CB8AC3E}">
        <p14:creationId xmlns:p14="http://schemas.microsoft.com/office/powerpoint/2010/main" val="33852405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00" dirty="0" smtClean="0"/>
              <a:t>Vulnerability Diagnosis &amp; Actionable Details</a:t>
            </a:r>
            <a:endParaRPr lang="en-US" sz="3400" dirty="0"/>
          </a:p>
        </p:txBody>
      </p:sp>
      <p:pic>
        <p:nvPicPr>
          <p:cNvPr id="3" name="Picture 2" descr="riches_sqli_stacktrac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654" y="1634331"/>
            <a:ext cx="6860105" cy="499607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279405" y="1644757"/>
            <a:ext cx="6860353" cy="4802982"/>
          </a:xfrm>
          <a:prstGeom prst="rect">
            <a:avLst/>
          </a:prstGeom>
          <a:solidFill>
            <a:schemeClr val="bg1">
              <a:lumMod val="85000"/>
              <a:alpha val="4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618921" y="5679346"/>
            <a:ext cx="4160256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Confirmed SQL Injection</a:t>
            </a:r>
            <a:endParaRPr lang="en-US" sz="2800" dirty="0"/>
          </a:p>
        </p:txBody>
      </p:sp>
      <p:pic>
        <p:nvPicPr>
          <p:cNvPr id="4" name="Picture 3" descr="riches_sqli_stacktrace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55" t="13698" r="22310" b="42660"/>
          <a:stretch/>
        </p:blipFill>
        <p:spPr>
          <a:xfrm>
            <a:off x="2058994" y="1781199"/>
            <a:ext cx="6389730" cy="359858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2499241" y="3435896"/>
            <a:ext cx="2299324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Line of Code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5494108" y="1891288"/>
            <a:ext cx="2093573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Parameters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5198107" y="4245684"/>
            <a:ext cx="2108251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Stack Trace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955920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8" grpId="0" animBg="1"/>
      <p:bldP spid="7" grpId="0" animBg="1"/>
      <p:bldP spid="9" grpId="0" animBg="1"/>
      <p:bldP spid="11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Yazd – Case Study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2600" dirty="0" smtClean="0"/>
              <a:t>Open Source Forum</a:t>
            </a:r>
            <a:endParaRPr lang="en-US" sz="2400" dirty="0" smtClean="0"/>
          </a:p>
          <a:p>
            <a:pPr>
              <a:lnSpc>
                <a:spcPct val="120000"/>
              </a:lnSpc>
            </a:pPr>
            <a:r>
              <a:rPr lang="en-US" sz="2600" dirty="0" smtClean="0"/>
              <a:t>Additional Attack Surface</a:t>
            </a:r>
          </a:p>
          <a:p>
            <a:pPr lvl="1"/>
            <a:r>
              <a:rPr lang="en-US" sz="2400" dirty="0" smtClean="0"/>
              <a:t>Discovers hidden ‘admin’ area</a:t>
            </a:r>
          </a:p>
          <a:p>
            <a:pPr lvl="1"/>
            <a:r>
              <a:rPr lang="en-US" sz="2400" dirty="0" smtClean="0"/>
              <a:t>3 Additional Cross-Site Scripting results</a:t>
            </a:r>
            <a:endParaRPr lang="en-US" sz="2600" dirty="0" smtClean="0"/>
          </a:p>
          <a:p>
            <a:pPr>
              <a:lnSpc>
                <a:spcPct val="120000"/>
              </a:lnSpc>
            </a:pPr>
            <a:r>
              <a:rPr lang="en-US" dirty="0"/>
              <a:t>Root cause analysis</a:t>
            </a:r>
          </a:p>
          <a:p>
            <a:pPr lvl="1"/>
            <a:r>
              <a:rPr lang="en-US" sz="2400" dirty="0" smtClean="0"/>
              <a:t>Collapses 34 XSS into 24 root-cause vulnerabilities</a:t>
            </a:r>
          </a:p>
        </p:txBody>
      </p:sp>
    </p:spTree>
    <p:extLst>
      <p:ext uri="{BB962C8B-B14F-4D97-AF65-F5344CB8AC3E}">
        <p14:creationId xmlns:p14="http://schemas.microsoft.com/office/powerpoint/2010/main" val="15289113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Attack surface identification</a:t>
            </a:r>
          </a:p>
        </p:txBody>
      </p:sp>
      <p:pic>
        <p:nvPicPr>
          <p:cNvPr id="4" name="Picture 3" descr="yazd_admin_are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593" y="1639139"/>
            <a:ext cx="6820369" cy="496448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279406" y="1644757"/>
            <a:ext cx="6801556" cy="4802982"/>
          </a:xfrm>
          <a:prstGeom prst="rect">
            <a:avLst/>
          </a:prstGeom>
          <a:solidFill>
            <a:schemeClr val="bg1">
              <a:lumMod val="85000"/>
              <a:alpha val="4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322780" y="1917188"/>
            <a:ext cx="3703859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Hidden ‘admin’ area</a:t>
            </a:r>
            <a:endParaRPr lang="en-US" sz="2800" dirty="0"/>
          </a:p>
        </p:txBody>
      </p:sp>
      <p:pic>
        <p:nvPicPr>
          <p:cNvPr id="7" name="Picture 6" descr="yazd_admin_area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23" r="80152" b="38601"/>
          <a:stretch/>
        </p:blipFill>
        <p:spPr>
          <a:xfrm>
            <a:off x="1961416" y="1644757"/>
            <a:ext cx="3445847" cy="448291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0350021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66496" y="5825430"/>
            <a:ext cx="1377504" cy="10325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 Common-Cause Issues</a:t>
            </a:r>
            <a:endParaRPr lang="en-US" dirty="0"/>
          </a:p>
        </p:txBody>
      </p:sp>
      <p:pic>
        <p:nvPicPr>
          <p:cNvPr id="4" name="Picture 3" descr="yazd_grouping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18"/>
          <a:stretch/>
        </p:blipFill>
        <p:spPr>
          <a:xfrm>
            <a:off x="1358946" y="1635722"/>
            <a:ext cx="6928743" cy="490716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356373" y="1654379"/>
            <a:ext cx="6931316" cy="4802982"/>
          </a:xfrm>
          <a:prstGeom prst="rect">
            <a:avLst/>
          </a:prstGeom>
          <a:solidFill>
            <a:schemeClr val="bg1">
              <a:lumMod val="85000"/>
              <a:alpha val="4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yazd_grouping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52" t="61895" b="14617"/>
          <a:stretch/>
        </p:blipFill>
        <p:spPr>
          <a:xfrm>
            <a:off x="1191088" y="4291362"/>
            <a:ext cx="7787804" cy="1645343"/>
          </a:xfrm>
          <a:prstGeom prst="ellipse">
            <a:avLst/>
          </a:prstGeom>
          <a:ln w="12700" cap="rnd" cmpd="sng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4881747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to come:</a:t>
            </a:r>
            <a:br>
              <a:rPr lang="en-US" dirty="0" smtClean="0"/>
            </a:br>
            <a:r>
              <a:rPr lang="en-US" dirty="0" smtClean="0"/>
              <a:t>Automated </a:t>
            </a:r>
            <a:r>
              <a:rPr lang="en-US" dirty="0"/>
              <a:t>anti-anti automation</a:t>
            </a:r>
          </a:p>
        </p:txBody>
      </p:sp>
      <p:pic>
        <p:nvPicPr>
          <p:cNvPr id="4" name="Picture 3" descr="captcha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3021" y="2011677"/>
            <a:ext cx="3768104" cy="356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4130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Hater’s Club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700" i="1" dirty="0"/>
              <a:t>Detecting attack surface statically doesn’t work</a:t>
            </a:r>
          </a:p>
          <a:p>
            <a:r>
              <a:rPr lang="en-US" sz="2700" i="1" dirty="0" smtClean="0"/>
              <a:t>Correlating </a:t>
            </a:r>
            <a:r>
              <a:rPr lang="en-US" sz="2700" i="1" dirty="0"/>
              <a:t>results doesn’t work</a:t>
            </a:r>
          </a:p>
          <a:p>
            <a:r>
              <a:rPr lang="en-US" sz="2700" i="1" dirty="0" smtClean="0"/>
              <a:t>Doesn’t </a:t>
            </a:r>
            <a:r>
              <a:rPr lang="en-US" sz="2700" i="1" dirty="0"/>
              <a:t>help with false positives and false negatives</a:t>
            </a:r>
          </a:p>
          <a:p>
            <a:r>
              <a:rPr lang="en-US" i="1" dirty="0" smtClean="0"/>
              <a:t>Nobody will monitor the execution of the software</a:t>
            </a:r>
            <a:endParaRPr lang="en-US" i="1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533400" y="2133600"/>
            <a:ext cx="7239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09600" y="2667000"/>
            <a:ext cx="4876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33400" y="3276600"/>
            <a:ext cx="8001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29519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Case for Gray-Box 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Automated </a:t>
            </a:r>
            <a:r>
              <a:rPr lang="en-US" dirty="0" smtClean="0"/>
              <a:t>security testing </a:t>
            </a:r>
            <a:r>
              <a:rPr lang="en-US" dirty="0"/>
              <a:t>is c</a:t>
            </a:r>
            <a:r>
              <a:rPr lang="en-US" dirty="0" smtClean="0"/>
              <a:t>ritical</a:t>
            </a:r>
            <a:endParaRPr lang="en-US" dirty="0" smtClean="0"/>
          </a:p>
          <a:p>
            <a:r>
              <a:rPr lang="en-US" dirty="0" smtClean="0"/>
              <a:t>Black</a:t>
            </a:r>
            <a:r>
              <a:rPr lang="en-US" dirty="0" smtClean="0"/>
              <a:t>-box is a losing </a:t>
            </a:r>
            <a:r>
              <a:rPr lang="en-US" dirty="0" smtClean="0"/>
              <a:t>game, white-box is incomplete</a:t>
            </a:r>
          </a:p>
          <a:p>
            <a:r>
              <a:rPr lang="en-US" dirty="0" smtClean="0"/>
              <a:t>Integrated analysis f</a:t>
            </a:r>
            <a:r>
              <a:rPr lang="en-US" dirty="0" smtClean="0"/>
              <a:t>inds </a:t>
            </a:r>
            <a:r>
              <a:rPr lang="en-US" dirty="0" smtClean="0"/>
              <a:t>more</a:t>
            </a:r>
          </a:p>
          <a:p>
            <a:pPr lvl="1"/>
            <a:r>
              <a:rPr lang="en-US" dirty="0" smtClean="0"/>
              <a:t>Attack </a:t>
            </a:r>
            <a:r>
              <a:rPr lang="en-US" dirty="0" smtClean="0"/>
              <a:t>surface</a:t>
            </a:r>
          </a:p>
          <a:p>
            <a:pPr lvl="1"/>
            <a:r>
              <a:rPr lang="en-US" dirty="0" smtClean="0"/>
              <a:t>Types of vulnerabilities</a:t>
            </a:r>
            <a:endParaRPr lang="en-US" dirty="0" smtClean="0"/>
          </a:p>
          <a:p>
            <a:pPr lvl="1"/>
            <a:r>
              <a:rPr lang="en-US" dirty="0" smtClean="0"/>
              <a:t>Vulnerability diagnosis</a:t>
            </a:r>
          </a:p>
          <a:p>
            <a:r>
              <a:rPr lang="en-US" dirty="0" smtClean="0"/>
              <a:t>Integrated analysis enables faster fixes</a:t>
            </a:r>
            <a:endParaRPr lang="en-US" dirty="0" smtClean="0"/>
          </a:p>
          <a:p>
            <a:pPr lvl="1"/>
            <a:r>
              <a:rPr lang="en-US" dirty="0" smtClean="0"/>
              <a:t>Root cause analysis</a:t>
            </a:r>
          </a:p>
          <a:p>
            <a:pPr lvl="1"/>
            <a:r>
              <a:rPr lang="en-US" dirty="0" smtClean="0"/>
              <a:t>Group symptoms with a common cause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350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The Evolution of Software Security</a:t>
            </a:r>
            <a:endParaRPr lang="en-US" sz="3600" dirty="0"/>
          </a:p>
        </p:txBody>
      </p:sp>
      <p:sp>
        <p:nvSpPr>
          <p:cNvPr id="14" name="Subtitle 1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1800" dirty="0" smtClean="0"/>
              <a:t>Brian Chess, Ph.D.</a:t>
            </a:r>
          </a:p>
          <a:p>
            <a:r>
              <a:rPr lang="en-US" sz="1800" dirty="0" smtClean="0"/>
              <a:t>Distinguished Technologist, HP</a:t>
            </a:r>
          </a:p>
          <a:p>
            <a:r>
              <a:rPr lang="en-US" sz="1800" dirty="0" smtClean="0"/>
              <a:t>Founder and Chief Scientist, HP Fortify</a:t>
            </a:r>
            <a:endParaRPr lang="en-US" sz="1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sz="2200" dirty="0" smtClean="0"/>
              <a:t>Find More, Fix Faster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535895384"/>
      </p:ext>
    </p:extLst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Automated Security Testing is Critical</a:t>
            </a:r>
            <a:br>
              <a:rPr lang="en-US" dirty="0" smtClean="0"/>
            </a:br>
            <a:r>
              <a:rPr lang="en-US" sz="2700" dirty="0" smtClean="0">
                <a:solidFill>
                  <a:schemeClr val="tx2"/>
                </a:solidFill>
              </a:rPr>
              <a:t>Vulnerability</a:t>
            </a:r>
            <a:r>
              <a:rPr lang="en-US" sz="2700" dirty="0">
                <a:solidFill>
                  <a:schemeClr val="tx2"/>
                </a:solidFill>
              </a:rPr>
              <a:t>-finding robots vs. </a:t>
            </a:r>
            <a:r>
              <a:rPr lang="en-US" sz="2700" dirty="0" smtClean="0">
                <a:solidFill>
                  <a:schemeClr val="tx2"/>
                </a:solidFill>
              </a:rPr>
              <a:t>hackers </a:t>
            </a:r>
            <a:r>
              <a:rPr lang="en-US" sz="2700" dirty="0">
                <a:solidFill>
                  <a:schemeClr val="tx2"/>
                </a:solidFill>
              </a:rPr>
              <a:t>and </a:t>
            </a:r>
            <a:r>
              <a:rPr lang="en-US" sz="2700" dirty="0" smtClean="0">
                <a:solidFill>
                  <a:schemeClr val="tx2"/>
                </a:solidFill>
              </a:rPr>
              <a:t>better education</a:t>
            </a:r>
            <a:endParaRPr lang="en-US" sz="2700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supply of legacy code is never-ending</a:t>
            </a:r>
          </a:p>
          <a:p>
            <a:pPr marL="460375" lvl="1" indent="-342900"/>
            <a:r>
              <a:rPr lang="en-US" dirty="0" smtClean="0"/>
              <a:t>Don’t invest in security until you’ve created value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Secure today, hacked tomorrow</a:t>
            </a:r>
          </a:p>
          <a:p>
            <a:pPr lvl="1"/>
            <a:r>
              <a:rPr lang="en-US" dirty="0"/>
              <a:t> A</a:t>
            </a:r>
            <a:r>
              <a:rPr lang="en-US" dirty="0" smtClean="0"/>
              <a:t> constant and consistent need for re-testing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Security can’t be tested like a feature</a:t>
            </a:r>
          </a:p>
          <a:p>
            <a:pPr lvl="1"/>
            <a:r>
              <a:rPr lang="en-US" dirty="0"/>
              <a:t> E</a:t>
            </a:r>
            <a:r>
              <a:rPr lang="en-US" dirty="0" smtClean="0"/>
              <a:t>xplore all corners of the application for all vulnerabilities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 smtClean="0"/>
              <a:t>We need thorough and consistent vulnerability detection over enormous amounts of code</a:t>
            </a:r>
          </a:p>
        </p:txBody>
      </p:sp>
    </p:spTree>
    <p:extLst>
      <p:ext uri="{BB962C8B-B14F-4D97-AF65-F5344CB8AC3E}">
        <p14:creationId xmlns:p14="http://schemas.microsoft.com/office/powerpoint/2010/main" val="41420112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Perfect Security Automation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Finds all the vulnerabilities (no false negatives)</a:t>
            </a:r>
          </a:p>
          <a:p>
            <a:r>
              <a:rPr lang="en-US" dirty="0"/>
              <a:t>N</a:t>
            </a:r>
            <a:r>
              <a:rPr lang="en-US" dirty="0" smtClean="0"/>
              <a:t>ever wrong (no false positives)</a:t>
            </a:r>
          </a:p>
          <a:p>
            <a:r>
              <a:rPr lang="en-US" dirty="0"/>
              <a:t>Runs </a:t>
            </a:r>
            <a:r>
              <a:rPr lang="en-US" dirty="0" smtClean="0"/>
              <a:t>fast</a:t>
            </a:r>
          </a:p>
          <a:p>
            <a:r>
              <a:rPr lang="en-US" dirty="0" smtClean="0"/>
              <a:t>Easy to use</a:t>
            </a:r>
          </a:p>
          <a:p>
            <a:r>
              <a:rPr lang="en-US" dirty="0" smtClean="0"/>
              <a:t>Easy to know you’re using it correctly</a:t>
            </a:r>
          </a:p>
          <a:p>
            <a:r>
              <a:rPr lang="en-US" dirty="0" smtClean="0"/>
              <a:t>Cheap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39875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581371" y="0"/>
            <a:ext cx="2562629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File-Blackbox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0551" y="2836378"/>
            <a:ext cx="3513449" cy="35134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Black-Box 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System-level tests</a:t>
            </a:r>
          </a:p>
          <a:p>
            <a:r>
              <a:rPr lang="en-US" sz="2400" dirty="0"/>
              <a:t>No assumptions about </a:t>
            </a:r>
            <a:r>
              <a:rPr lang="en-US" sz="2400" dirty="0" smtClean="0"/>
              <a:t>implementation</a:t>
            </a:r>
          </a:p>
          <a:p>
            <a:r>
              <a:rPr lang="en-US" sz="2400" dirty="0" smtClean="0"/>
              <a:t>Example: fuzzing</a:t>
            </a:r>
            <a:endParaRPr lang="en-US" sz="2400" dirty="0"/>
          </a:p>
          <a:p>
            <a:r>
              <a:rPr lang="en-US" sz="2400" dirty="0"/>
              <a:t>Good: concrete results</a:t>
            </a:r>
          </a:p>
          <a:p>
            <a:r>
              <a:rPr lang="en-US" sz="2400" dirty="0"/>
              <a:t>Bad: a losing </a:t>
            </a:r>
            <a:r>
              <a:rPr lang="en-US" sz="2400" dirty="0" smtClean="0"/>
              <a:t>game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035980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The Software Security Game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5087781" y="2333012"/>
            <a:ext cx="3482113" cy="2022597"/>
          </a:xfrm>
        </p:spPr>
        <p:txBody>
          <a:bodyPr anchor="ctr">
            <a:normAutofit/>
          </a:bodyPr>
          <a:lstStyle/>
          <a:p>
            <a:r>
              <a:rPr lang="en-US" dirty="0" smtClean="0"/>
              <a:t>Objective</a:t>
            </a:r>
          </a:p>
          <a:p>
            <a:r>
              <a:rPr lang="en-US" dirty="0" smtClean="0"/>
              <a:t>Rules vs. Strategy</a:t>
            </a:r>
          </a:p>
          <a:p>
            <a:r>
              <a:rPr lang="en-US" dirty="0" smtClean="0"/>
              <a:t>Playing Field</a:t>
            </a:r>
          </a:p>
        </p:txBody>
      </p:sp>
      <p:pic>
        <p:nvPicPr>
          <p:cNvPr id="2" name="Picture 1" descr="Spy.jpe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104" y="1956635"/>
            <a:ext cx="4335207" cy="3251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5853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581371" y="0"/>
            <a:ext cx="2562629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blackspy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6" y="1736328"/>
            <a:ext cx="3093905" cy="2595815"/>
          </a:xfrm>
          <a:prstGeom prst="rect">
            <a:avLst/>
          </a:prstGeom>
        </p:spPr>
      </p:pic>
      <p:pic>
        <p:nvPicPr>
          <p:cNvPr id="8" name="Picture 7" descr="White_Spy_ID_by_The_White_Spy cop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401" y="1736328"/>
            <a:ext cx="2467870" cy="249398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42114" y="846344"/>
            <a:ext cx="307863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Courier New"/>
                <a:cs typeface="Courier New"/>
              </a:rPr>
              <a:t>OBJECTIVE:</a:t>
            </a:r>
          </a:p>
          <a:p>
            <a:r>
              <a:rPr lang="en-US" sz="2800" dirty="0" smtClean="0"/>
              <a:t>Protect everything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4605678" y="4216674"/>
            <a:ext cx="4220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Courier New"/>
                <a:cs typeface="Courier New"/>
              </a:rPr>
              <a:t>OBJECTIVE:</a:t>
            </a:r>
          </a:p>
          <a:p>
            <a:r>
              <a:rPr lang="en-US" sz="2800" dirty="0" smtClean="0"/>
              <a:t>Exploit one vulnerability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664407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Rules for the Defender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28650" indent="-514350">
              <a:buFont typeface="+mj-lt"/>
              <a:buAutoNum type="arabicPeriod"/>
            </a:pPr>
            <a:r>
              <a:rPr lang="en-US" dirty="0"/>
              <a:t>Don</a:t>
            </a:r>
            <a:r>
              <a:rPr lang="fr-FR" dirty="0"/>
              <a:t>’</a:t>
            </a:r>
            <a:r>
              <a:rPr lang="en-US" dirty="0"/>
              <a:t>t attack the </a:t>
            </a:r>
            <a:r>
              <a:rPr lang="en-US" dirty="0" smtClean="0"/>
              <a:t>attacker</a:t>
            </a:r>
            <a:endParaRPr lang="en-US" dirty="0"/>
          </a:p>
        </p:txBody>
      </p:sp>
      <p:pic>
        <p:nvPicPr>
          <p:cNvPr id="6" name="Picture 5" descr="White_Spy_ID_by_The_White_Spy cop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4516" y="1915916"/>
            <a:ext cx="2467870" cy="2493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6367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HP_Angle_Dark_4x3_Blue Short-1">
  <a:themeElements>
    <a:clrScheme name="Template 2011">
      <a:dk1>
        <a:srgbClr val="000000"/>
      </a:dk1>
      <a:lt1>
        <a:sysClr val="window" lastClr="FFFFFF"/>
      </a:lt1>
      <a:dk2>
        <a:srgbClr val="858689"/>
      </a:dk2>
      <a:lt2>
        <a:srgbClr val="007FC5"/>
      </a:lt2>
      <a:accent1>
        <a:srgbClr val="5693C9"/>
      </a:accent1>
      <a:accent2>
        <a:srgbClr val="008094"/>
      </a:accent2>
      <a:accent3>
        <a:srgbClr val="00A145"/>
      </a:accent3>
      <a:accent4>
        <a:srgbClr val="F39900"/>
      </a:accent4>
      <a:accent5>
        <a:srgbClr val="E31C19"/>
      </a:accent5>
      <a:accent6>
        <a:srgbClr val="DDDEDD"/>
      </a:accent6>
      <a:hlink>
        <a:srgbClr val="0098F6"/>
      </a:hlink>
      <a:folHlink>
        <a:srgbClr val="EB5F01"/>
      </a:folHlink>
    </a:clrScheme>
    <a:fontScheme name="Custom 1">
      <a:majorFont>
        <a:latin typeface="Futura Bk"/>
        <a:ea typeface=""/>
        <a:cs typeface=""/>
      </a:majorFont>
      <a:minorFont>
        <a:latin typeface="Futura B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100000">
              <a:srgbClr val="B0CB52"/>
            </a:gs>
            <a:gs pos="0">
              <a:srgbClr val="00A145"/>
            </a:gs>
          </a:gsLst>
          <a:lin ang="780000" scaled="0"/>
          <a:tileRect/>
        </a:gradFill>
        <a:ln>
          <a:noFill/>
        </a:ln>
        <a:effectLst/>
      </a:spPr>
      <a:bodyPr lIns="91440" tIns="45720" rtlCol="0" anchor="ctr"/>
      <a:lstStyle>
        <a:defPPr algn="ctr">
          <a:lnSpc>
            <a:spcPct val="85000"/>
          </a:lnSpc>
          <a:defRPr sz="1600" dirty="0" smtClean="0">
            <a:solidFill>
              <a:prstClr val="white"/>
            </a:solidFill>
            <a:latin typeface="+mj-lt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rgbClr val="FFFFFF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000" dirty="0" err="1" smtClean="0">
            <a:latin typeface="+mj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7FF5553A80CD6438320003504028C83" ma:contentTypeVersion="0" ma:contentTypeDescription="Create a new document." ma:contentTypeScope="" ma:versionID="97c26c846ab7230e7023be07c9b4202a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C01F48DE-33ED-427E-96BD-91E2C79A26A1}">
  <ds:schemaRefs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145D2BF7-B6B8-48D2-AC60-7A2AE37983F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F385C93-CB09-4F86-AFF0-E4CE01ECCBC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HP_Angle_Dark_4x3_Blue Short-1</Template>
  <TotalTime>3553</TotalTime>
  <Words>916</Words>
  <Application>Microsoft Macintosh PowerPoint</Application>
  <PresentationFormat>On-screen Show (4:3)</PresentationFormat>
  <Paragraphs>216</Paragraphs>
  <Slides>39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HP_Angle_Dark_4x3_Blue Short-1</vt:lpstr>
      <vt:lpstr>Gray, the New Black</vt:lpstr>
      <vt:lpstr>Brian Chess</vt:lpstr>
      <vt:lpstr>Todo</vt:lpstr>
      <vt:lpstr>Automated Security Testing is Critical Vulnerability-finding robots vs. hackers and better education</vt:lpstr>
      <vt:lpstr>Perfect Security Automation</vt:lpstr>
      <vt:lpstr>Black-Box Testing</vt:lpstr>
      <vt:lpstr>The Software Security Game</vt:lpstr>
      <vt:lpstr>PowerPoint Presentation</vt:lpstr>
      <vt:lpstr>Rules for the Defender</vt:lpstr>
      <vt:lpstr>Rules vs. Strategy</vt:lpstr>
      <vt:lpstr>Who wins?</vt:lpstr>
      <vt:lpstr>Who wins?</vt:lpstr>
      <vt:lpstr>Who wins?</vt:lpstr>
      <vt:lpstr>Changing the odds</vt:lpstr>
      <vt:lpstr>The Defender’s Advantage</vt:lpstr>
      <vt:lpstr>White-Box Testing</vt:lpstr>
      <vt:lpstr>Gray-Box Testing</vt:lpstr>
      <vt:lpstr>Prior Art</vt:lpstr>
      <vt:lpstr>‘Hybrid’ Analysis</vt:lpstr>
      <vt:lpstr>Correlation is Good</vt:lpstr>
      <vt:lpstr>Hater’s club: Static/Dynamic Hybrid doesn’t work because …</vt:lpstr>
      <vt:lpstr>Improving Hybrid</vt:lpstr>
      <vt:lpstr>Lining Up an Attack with the Code</vt:lpstr>
      <vt:lpstr>Generation 3: Integrated Analysis</vt:lpstr>
      <vt:lpstr>Find More</vt:lpstr>
      <vt:lpstr>Attack surface identification</vt:lpstr>
      <vt:lpstr>Understand effects of attacks</vt:lpstr>
      <vt:lpstr>Fix Faster</vt:lpstr>
      <vt:lpstr>Actionable Details</vt:lpstr>
      <vt:lpstr>Grouping Symptoms with a Common Cause</vt:lpstr>
      <vt:lpstr>JavaBB – Case Study</vt:lpstr>
      <vt:lpstr>Vulnerability Diagnosis &amp; Actionable Details</vt:lpstr>
      <vt:lpstr>Yazd – Case Study</vt:lpstr>
      <vt:lpstr>Attack surface identification</vt:lpstr>
      <vt:lpstr>Group Common-Cause Issues</vt:lpstr>
      <vt:lpstr>More to come: Automated anti-anti automation</vt:lpstr>
      <vt:lpstr>Hater’s Club</vt:lpstr>
      <vt:lpstr>The Case for Gray-Box Testing</vt:lpstr>
      <vt:lpstr>The Evolution of Software Security</vt:lpstr>
    </vt:vector>
  </TitlesOfParts>
  <Manager>Holly Garcia</Manager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HP_Angle_Light_16x9_EB Green</dc:title>
  <dc:creator>Enterprise Presentations</dc:creator>
  <dc:description>nicole.sanchez@hp.com_x000d_
(408) 655-2359</dc:description>
  <cp:lastModifiedBy>Brian Chess</cp:lastModifiedBy>
  <cp:revision>201</cp:revision>
  <dcterms:created xsi:type="dcterms:W3CDTF">2011-07-22T20:38:07Z</dcterms:created>
  <dcterms:modified xsi:type="dcterms:W3CDTF">2011-08-22T22:49:13Z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0x010100C7FF5553A80CD6438320003504028C83</vt:lpwstr>
  </property>
</Properties>
</file>