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5" r:id="rId1"/>
    <p:sldMasterId id="2147483682" r:id="rId2"/>
    <p:sldMasterId id="2147483697" r:id="rId3"/>
  </p:sldMasterIdLst>
  <p:notesMasterIdLst>
    <p:notesMasterId r:id="rId44"/>
  </p:notesMasterIdLst>
  <p:handoutMasterIdLst>
    <p:handoutMasterId r:id="rId45"/>
  </p:handoutMasterIdLst>
  <p:sldIdLst>
    <p:sldId id="478" r:id="rId4"/>
    <p:sldId id="721" r:id="rId5"/>
    <p:sldId id="739" r:id="rId6"/>
    <p:sldId id="740" r:id="rId7"/>
    <p:sldId id="759" r:id="rId8"/>
    <p:sldId id="760" r:id="rId9"/>
    <p:sldId id="734" r:id="rId10"/>
    <p:sldId id="741" r:id="rId11"/>
    <p:sldId id="742" r:id="rId12"/>
    <p:sldId id="720" r:id="rId13"/>
    <p:sldId id="743" r:id="rId14"/>
    <p:sldId id="735" r:id="rId15"/>
    <p:sldId id="569" r:id="rId16"/>
    <p:sldId id="716" r:id="rId17"/>
    <p:sldId id="736" r:id="rId18"/>
    <p:sldId id="651" r:id="rId19"/>
    <p:sldId id="630" r:id="rId20"/>
    <p:sldId id="745" r:id="rId21"/>
    <p:sldId id="761" r:id="rId22"/>
    <p:sldId id="746" r:id="rId23"/>
    <p:sldId id="747" r:id="rId24"/>
    <p:sldId id="748" r:id="rId25"/>
    <p:sldId id="749" r:id="rId26"/>
    <p:sldId id="728" r:id="rId27"/>
    <p:sldId id="751" r:id="rId28"/>
    <p:sldId id="729" r:id="rId29"/>
    <p:sldId id="750" r:id="rId30"/>
    <p:sldId id="737" r:id="rId31"/>
    <p:sldId id="752" r:id="rId32"/>
    <p:sldId id="717" r:id="rId33"/>
    <p:sldId id="730" r:id="rId34"/>
    <p:sldId id="738" r:id="rId35"/>
    <p:sldId id="753" r:id="rId36"/>
    <p:sldId id="754" r:id="rId37"/>
    <p:sldId id="755" r:id="rId38"/>
    <p:sldId id="756" r:id="rId39"/>
    <p:sldId id="757" r:id="rId40"/>
    <p:sldId id="758" r:id="rId41"/>
    <p:sldId id="601" r:id="rId42"/>
    <p:sldId id="731" r:id="rId43"/>
  </p:sldIdLst>
  <p:sldSz cx="9902825" cy="6858000"/>
  <p:notesSz cx="7023100" cy="93091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021847" initials="" lastIdx="4" clrIdx="0"/>
  <p:cmAuthor id="1" name="Nadya Bartol" initials="" lastIdx="5" clrIdx="1"/>
  <p:cmAuthor id="2" name="Hamilton Loaner" initials="" lastIdx="1" clrIdx="2"/>
  <p:cmAuthor id="3" name="Chris Fagan" initials="cjf" lastIdx="6" clrIdx="3"/>
  <p:cmAuthor id="4" name="Nadya Bartol" initials="NB"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8AF2"/>
    <a:srgbClr val="00C85A"/>
    <a:srgbClr val="00EA6A"/>
    <a:srgbClr val="FEF8DE"/>
    <a:srgbClr val="EEF8E4"/>
    <a:srgbClr val="CCE9AD"/>
    <a:srgbClr val="EFEFDD"/>
    <a:srgbClr val="FFFFE1"/>
    <a:srgbClr val="FFE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87563" autoAdjust="0"/>
  </p:normalViewPr>
  <p:slideViewPr>
    <p:cSldViewPr>
      <p:cViewPr varScale="1">
        <p:scale>
          <a:sx n="68" d="100"/>
          <a:sy n="68" d="100"/>
        </p:scale>
        <p:origin x="-1662" y="-96"/>
      </p:cViewPr>
      <p:guideLst>
        <p:guide orient="horz" pos="2160"/>
        <p:guide pos="3119"/>
      </p:guideLst>
    </p:cSldViewPr>
  </p:slideViewPr>
  <p:notesTextViewPr>
    <p:cViewPr>
      <p:scale>
        <a:sx n="100" d="100"/>
        <a:sy n="100" d="100"/>
      </p:scale>
      <p:origin x="0" y="0"/>
    </p:cViewPr>
  </p:notesTextViewPr>
  <p:sorterViewPr>
    <p:cViewPr>
      <p:scale>
        <a:sx n="66" d="100"/>
        <a:sy n="66" d="100"/>
      </p:scale>
      <p:origin x="0" y="228"/>
    </p:cViewPr>
  </p:sorterViewPr>
  <p:notesViewPr>
    <p:cSldViewPr>
      <p:cViewPr varScale="1">
        <p:scale>
          <a:sx n="64" d="100"/>
          <a:sy n="64" d="100"/>
        </p:scale>
        <p:origin x="-1620"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2E5DE-51B9-4964-8C3A-3DD4C91BBC9E}" type="doc">
      <dgm:prSet loTypeId="urn:microsoft.com/office/officeart/2005/8/layout/cycle2" loCatId="cycle" qsTypeId="urn:microsoft.com/office/officeart/2005/8/quickstyle/simple5" qsCatId="simple" csTypeId="urn:microsoft.com/office/officeart/2005/8/colors/colorful1#1" csCatId="colorful" phldr="1"/>
      <dgm:spPr/>
      <dgm:t>
        <a:bodyPr/>
        <a:lstStyle/>
        <a:p>
          <a:endParaRPr lang="en-US"/>
        </a:p>
      </dgm:t>
    </dgm:pt>
    <dgm:pt modelId="{E7662BE2-36F9-4D8D-9962-0B5ABC68069A}">
      <dgm:prSet phldrT="[Text]"/>
      <dgm:spPr>
        <a:solidFill>
          <a:srgbClr val="92D050"/>
        </a:solidFill>
      </dgm:spPr>
      <dgm:t>
        <a:bodyPr/>
        <a:lstStyle/>
        <a:p>
          <a:r>
            <a:rPr lang="en-US" dirty="0" smtClean="0"/>
            <a:t>We Trust</a:t>
          </a:r>
          <a:endParaRPr lang="en-US" dirty="0"/>
        </a:p>
      </dgm:t>
    </dgm:pt>
    <dgm:pt modelId="{9A1DDA12-DAF5-4D1F-B082-EB2B4CE08B19}" type="parTrans" cxnId="{40102198-37B4-48B9-B7AD-A6BE3AF8C29B}">
      <dgm:prSet/>
      <dgm:spPr/>
      <dgm:t>
        <a:bodyPr/>
        <a:lstStyle/>
        <a:p>
          <a:endParaRPr lang="en-US"/>
        </a:p>
      </dgm:t>
    </dgm:pt>
    <dgm:pt modelId="{FDC795E8-F5EA-4E21-94D3-89DD95BB452F}" type="sibTrans" cxnId="{40102198-37B4-48B9-B7AD-A6BE3AF8C29B}">
      <dgm:prSet/>
      <dgm:spPr/>
      <dgm:t>
        <a:bodyPr/>
        <a:lstStyle/>
        <a:p>
          <a:endParaRPr lang="en-US"/>
        </a:p>
      </dgm:t>
    </dgm:pt>
    <dgm:pt modelId="{52D33845-F41A-4E9E-987E-65C843475C90}">
      <dgm:prSet phldrT="[Text]"/>
      <dgm:spPr>
        <a:solidFill>
          <a:srgbClr val="C00000"/>
        </a:solidFill>
      </dgm:spPr>
      <dgm:t>
        <a:bodyPr/>
        <a:lstStyle/>
        <a:p>
          <a:r>
            <a:rPr lang="en-US" dirty="0" smtClean="0"/>
            <a:t>We Hide</a:t>
          </a:r>
          <a:endParaRPr lang="en-US" dirty="0"/>
        </a:p>
      </dgm:t>
    </dgm:pt>
    <dgm:pt modelId="{AAE9EF5D-DE44-45BA-BC70-E0B35C52C347}" type="parTrans" cxnId="{1DA041BB-276F-4022-82AF-E7AE8E8BEFB7}">
      <dgm:prSet/>
      <dgm:spPr/>
      <dgm:t>
        <a:bodyPr/>
        <a:lstStyle/>
        <a:p>
          <a:endParaRPr lang="en-US"/>
        </a:p>
      </dgm:t>
    </dgm:pt>
    <dgm:pt modelId="{28CC177E-CC9D-42B5-9764-23261C25FBAC}" type="sibTrans" cxnId="{1DA041BB-276F-4022-82AF-E7AE8E8BEFB7}">
      <dgm:prSet/>
      <dgm:spPr/>
      <dgm:t>
        <a:bodyPr/>
        <a:lstStyle/>
        <a:p>
          <a:endParaRPr lang="en-US"/>
        </a:p>
      </dgm:t>
    </dgm:pt>
    <dgm:pt modelId="{94118F69-D624-46C6-9EB9-97A786F2F402}">
      <dgm:prSet phldrT="[Text]"/>
      <dgm:spPr>
        <a:solidFill>
          <a:srgbClr val="0070C0"/>
        </a:solidFill>
      </dgm:spPr>
      <dgm:t>
        <a:bodyPr/>
        <a:lstStyle/>
        <a:p>
          <a:r>
            <a:rPr lang="en-US" dirty="0" smtClean="0"/>
            <a:t>We Blame</a:t>
          </a:r>
          <a:endParaRPr lang="en-US" dirty="0"/>
        </a:p>
      </dgm:t>
    </dgm:pt>
    <dgm:pt modelId="{1C4C535A-6C1B-4252-BA99-9A1497AF2D53}" type="parTrans" cxnId="{FB47249C-1549-4F70-9F0F-26A605A7A7DD}">
      <dgm:prSet/>
      <dgm:spPr/>
      <dgm:t>
        <a:bodyPr/>
        <a:lstStyle/>
        <a:p>
          <a:endParaRPr lang="en-US"/>
        </a:p>
      </dgm:t>
    </dgm:pt>
    <dgm:pt modelId="{DF21D55F-CF1C-4BD5-9A8F-A659DA4B9FB7}" type="sibTrans" cxnId="{FB47249C-1549-4F70-9F0F-26A605A7A7DD}">
      <dgm:prSet/>
      <dgm:spPr/>
      <dgm:t>
        <a:bodyPr/>
        <a:lstStyle/>
        <a:p>
          <a:endParaRPr lang="en-US"/>
        </a:p>
      </dgm:t>
    </dgm:pt>
    <dgm:pt modelId="{E3B5C10C-0054-4B01-9204-AF74C163E9B9}" type="pres">
      <dgm:prSet presAssocID="{EB22E5DE-51B9-4964-8C3A-3DD4C91BBC9E}" presName="cycle" presStyleCnt="0">
        <dgm:presLayoutVars>
          <dgm:dir/>
          <dgm:resizeHandles val="exact"/>
        </dgm:presLayoutVars>
      </dgm:prSet>
      <dgm:spPr/>
      <dgm:t>
        <a:bodyPr/>
        <a:lstStyle/>
        <a:p>
          <a:endParaRPr lang="en-US"/>
        </a:p>
      </dgm:t>
    </dgm:pt>
    <dgm:pt modelId="{367E0708-1ED1-409F-8668-2F2B07A57F41}" type="pres">
      <dgm:prSet presAssocID="{E7662BE2-36F9-4D8D-9962-0B5ABC68069A}" presName="node" presStyleLbl="node1" presStyleIdx="0" presStyleCnt="3">
        <dgm:presLayoutVars>
          <dgm:bulletEnabled val="1"/>
        </dgm:presLayoutVars>
      </dgm:prSet>
      <dgm:spPr/>
      <dgm:t>
        <a:bodyPr/>
        <a:lstStyle/>
        <a:p>
          <a:endParaRPr lang="en-US"/>
        </a:p>
      </dgm:t>
    </dgm:pt>
    <dgm:pt modelId="{4082EA9C-AF4C-4218-AC4C-8C4A42AFE576}" type="pres">
      <dgm:prSet presAssocID="{FDC795E8-F5EA-4E21-94D3-89DD95BB452F}" presName="sibTrans" presStyleLbl="sibTrans2D1" presStyleIdx="0" presStyleCnt="3" custScaleX="173048" custScaleY="134353"/>
      <dgm:spPr/>
      <dgm:t>
        <a:bodyPr/>
        <a:lstStyle/>
        <a:p>
          <a:endParaRPr lang="en-US"/>
        </a:p>
      </dgm:t>
    </dgm:pt>
    <dgm:pt modelId="{7BA7BCA9-9F42-4D4C-B969-BDF1A21A53D3}" type="pres">
      <dgm:prSet presAssocID="{FDC795E8-F5EA-4E21-94D3-89DD95BB452F}" presName="connectorText" presStyleLbl="sibTrans2D1" presStyleIdx="0" presStyleCnt="3"/>
      <dgm:spPr/>
      <dgm:t>
        <a:bodyPr/>
        <a:lstStyle/>
        <a:p>
          <a:endParaRPr lang="en-US"/>
        </a:p>
      </dgm:t>
    </dgm:pt>
    <dgm:pt modelId="{65865AB8-A81B-4D4E-AE82-6DAD7684F380}" type="pres">
      <dgm:prSet presAssocID="{94118F69-D624-46C6-9EB9-97A786F2F402}" presName="node" presStyleLbl="node1" presStyleIdx="1" presStyleCnt="3">
        <dgm:presLayoutVars>
          <dgm:bulletEnabled val="1"/>
        </dgm:presLayoutVars>
      </dgm:prSet>
      <dgm:spPr/>
      <dgm:t>
        <a:bodyPr/>
        <a:lstStyle/>
        <a:p>
          <a:endParaRPr lang="en-US"/>
        </a:p>
      </dgm:t>
    </dgm:pt>
    <dgm:pt modelId="{5933519B-6ADC-4C62-BACF-35E91FCF2DAF}" type="pres">
      <dgm:prSet presAssocID="{DF21D55F-CF1C-4BD5-9A8F-A659DA4B9FB7}" presName="sibTrans" presStyleLbl="sibTrans2D1" presStyleIdx="1" presStyleCnt="3" custScaleX="173048" custScaleY="134353"/>
      <dgm:spPr/>
      <dgm:t>
        <a:bodyPr/>
        <a:lstStyle/>
        <a:p>
          <a:endParaRPr lang="en-US"/>
        </a:p>
      </dgm:t>
    </dgm:pt>
    <dgm:pt modelId="{9B6A6518-2370-4190-A0D6-BAA4B9D09990}" type="pres">
      <dgm:prSet presAssocID="{DF21D55F-CF1C-4BD5-9A8F-A659DA4B9FB7}" presName="connectorText" presStyleLbl="sibTrans2D1" presStyleIdx="1" presStyleCnt="3"/>
      <dgm:spPr/>
      <dgm:t>
        <a:bodyPr/>
        <a:lstStyle/>
        <a:p>
          <a:endParaRPr lang="en-US"/>
        </a:p>
      </dgm:t>
    </dgm:pt>
    <dgm:pt modelId="{28ED3FF4-4B64-4FBD-923B-B8742820EE7B}" type="pres">
      <dgm:prSet presAssocID="{52D33845-F41A-4E9E-987E-65C843475C90}" presName="node" presStyleLbl="node1" presStyleIdx="2" presStyleCnt="3">
        <dgm:presLayoutVars>
          <dgm:bulletEnabled val="1"/>
        </dgm:presLayoutVars>
      </dgm:prSet>
      <dgm:spPr/>
      <dgm:t>
        <a:bodyPr/>
        <a:lstStyle/>
        <a:p>
          <a:endParaRPr lang="en-US"/>
        </a:p>
      </dgm:t>
    </dgm:pt>
    <dgm:pt modelId="{055320D2-C894-43AC-B210-656FD55A566D}" type="pres">
      <dgm:prSet presAssocID="{28CC177E-CC9D-42B5-9764-23261C25FBAC}" presName="sibTrans" presStyleLbl="sibTrans2D1" presStyleIdx="2" presStyleCnt="3" custScaleX="173048" custScaleY="134353"/>
      <dgm:spPr/>
      <dgm:t>
        <a:bodyPr/>
        <a:lstStyle/>
        <a:p>
          <a:endParaRPr lang="en-US"/>
        </a:p>
      </dgm:t>
    </dgm:pt>
    <dgm:pt modelId="{F1EADA7A-3578-43C0-BB76-9E7A8FFF397C}" type="pres">
      <dgm:prSet presAssocID="{28CC177E-CC9D-42B5-9764-23261C25FBAC}" presName="connectorText" presStyleLbl="sibTrans2D1" presStyleIdx="2" presStyleCnt="3"/>
      <dgm:spPr/>
      <dgm:t>
        <a:bodyPr/>
        <a:lstStyle/>
        <a:p>
          <a:endParaRPr lang="en-US"/>
        </a:p>
      </dgm:t>
    </dgm:pt>
  </dgm:ptLst>
  <dgm:cxnLst>
    <dgm:cxn modelId="{7878DC1D-0860-42E5-9F8F-DE74D4CBF9CB}" type="presOf" srcId="{FDC795E8-F5EA-4E21-94D3-89DD95BB452F}" destId="{4082EA9C-AF4C-4218-AC4C-8C4A42AFE576}" srcOrd="0" destOrd="0" presId="urn:microsoft.com/office/officeart/2005/8/layout/cycle2"/>
    <dgm:cxn modelId="{F9221E6F-FCC5-44DB-BA90-9B93C891AB86}" type="presOf" srcId="{28CC177E-CC9D-42B5-9764-23261C25FBAC}" destId="{F1EADA7A-3578-43C0-BB76-9E7A8FFF397C}" srcOrd="1" destOrd="0" presId="urn:microsoft.com/office/officeart/2005/8/layout/cycle2"/>
    <dgm:cxn modelId="{9174891A-07E8-4150-80EE-436F4A477555}" type="presOf" srcId="{28CC177E-CC9D-42B5-9764-23261C25FBAC}" destId="{055320D2-C894-43AC-B210-656FD55A566D}" srcOrd="0" destOrd="0" presId="urn:microsoft.com/office/officeart/2005/8/layout/cycle2"/>
    <dgm:cxn modelId="{BB8BCE5F-33AF-424A-AFBF-8EAE7540EE8D}" type="presOf" srcId="{DF21D55F-CF1C-4BD5-9A8F-A659DA4B9FB7}" destId="{9B6A6518-2370-4190-A0D6-BAA4B9D09990}" srcOrd="1" destOrd="0" presId="urn:microsoft.com/office/officeart/2005/8/layout/cycle2"/>
    <dgm:cxn modelId="{3C8C22AB-F95A-428A-93E8-CD2668FEDA41}" type="presOf" srcId="{E7662BE2-36F9-4D8D-9962-0B5ABC68069A}" destId="{367E0708-1ED1-409F-8668-2F2B07A57F41}" srcOrd="0" destOrd="0" presId="urn:microsoft.com/office/officeart/2005/8/layout/cycle2"/>
    <dgm:cxn modelId="{7B5ED6F6-4458-434C-B70B-CC5E86E88A47}" type="presOf" srcId="{94118F69-D624-46C6-9EB9-97A786F2F402}" destId="{65865AB8-A81B-4D4E-AE82-6DAD7684F380}" srcOrd="0" destOrd="0" presId="urn:microsoft.com/office/officeart/2005/8/layout/cycle2"/>
    <dgm:cxn modelId="{1DA041BB-276F-4022-82AF-E7AE8E8BEFB7}" srcId="{EB22E5DE-51B9-4964-8C3A-3DD4C91BBC9E}" destId="{52D33845-F41A-4E9E-987E-65C843475C90}" srcOrd="2" destOrd="0" parTransId="{AAE9EF5D-DE44-45BA-BC70-E0B35C52C347}" sibTransId="{28CC177E-CC9D-42B5-9764-23261C25FBAC}"/>
    <dgm:cxn modelId="{DDDCF22D-86C5-4903-AA02-7EB400B85038}" type="presOf" srcId="{52D33845-F41A-4E9E-987E-65C843475C90}" destId="{28ED3FF4-4B64-4FBD-923B-B8742820EE7B}" srcOrd="0" destOrd="0" presId="urn:microsoft.com/office/officeart/2005/8/layout/cycle2"/>
    <dgm:cxn modelId="{BD43CC79-3572-4ACD-B778-74E3A919E355}" type="presOf" srcId="{FDC795E8-F5EA-4E21-94D3-89DD95BB452F}" destId="{7BA7BCA9-9F42-4D4C-B969-BDF1A21A53D3}" srcOrd="1" destOrd="0" presId="urn:microsoft.com/office/officeart/2005/8/layout/cycle2"/>
    <dgm:cxn modelId="{40102198-37B4-48B9-B7AD-A6BE3AF8C29B}" srcId="{EB22E5DE-51B9-4964-8C3A-3DD4C91BBC9E}" destId="{E7662BE2-36F9-4D8D-9962-0B5ABC68069A}" srcOrd="0" destOrd="0" parTransId="{9A1DDA12-DAF5-4D1F-B082-EB2B4CE08B19}" sibTransId="{FDC795E8-F5EA-4E21-94D3-89DD95BB452F}"/>
    <dgm:cxn modelId="{A20200C1-09AA-47A1-886F-EA5B16C826A0}" type="presOf" srcId="{DF21D55F-CF1C-4BD5-9A8F-A659DA4B9FB7}" destId="{5933519B-6ADC-4C62-BACF-35E91FCF2DAF}" srcOrd="0" destOrd="0" presId="urn:microsoft.com/office/officeart/2005/8/layout/cycle2"/>
    <dgm:cxn modelId="{00C1B2CD-F51F-4AF6-9F8C-7C2846682823}" type="presOf" srcId="{EB22E5DE-51B9-4964-8C3A-3DD4C91BBC9E}" destId="{E3B5C10C-0054-4B01-9204-AF74C163E9B9}" srcOrd="0" destOrd="0" presId="urn:microsoft.com/office/officeart/2005/8/layout/cycle2"/>
    <dgm:cxn modelId="{FB47249C-1549-4F70-9F0F-26A605A7A7DD}" srcId="{EB22E5DE-51B9-4964-8C3A-3DD4C91BBC9E}" destId="{94118F69-D624-46C6-9EB9-97A786F2F402}" srcOrd="1" destOrd="0" parTransId="{1C4C535A-6C1B-4252-BA99-9A1497AF2D53}" sibTransId="{DF21D55F-CF1C-4BD5-9A8F-A659DA4B9FB7}"/>
    <dgm:cxn modelId="{AC6FD68D-DF5E-44C8-BFA4-EC50B24E897D}" type="presParOf" srcId="{E3B5C10C-0054-4B01-9204-AF74C163E9B9}" destId="{367E0708-1ED1-409F-8668-2F2B07A57F41}" srcOrd="0" destOrd="0" presId="urn:microsoft.com/office/officeart/2005/8/layout/cycle2"/>
    <dgm:cxn modelId="{EF0347D1-2ADE-4D1E-89B9-6BDFEC547AD8}" type="presParOf" srcId="{E3B5C10C-0054-4B01-9204-AF74C163E9B9}" destId="{4082EA9C-AF4C-4218-AC4C-8C4A42AFE576}" srcOrd="1" destOrd="0" presId="urn:microsoft.com/office/officeart/2005/8/layout/cycle2"/>
    <dgm:cxn modelId="{2690687B-F9D4-4F05-ABB3-053F19125C16}" type="presParOf" srcId="{4082EA9C-AF4C-4218-AC4C-8C4A42AFE576}" destId="{7BA7BCA9-9F42-4D4C-B969-BDF1A21A53D3}" srcOrd="0" destOrd="0" presId="urn:microsoft.com/office/officeart/2005/8/layout/cycle2"/>
    <dgm:cxn modelId="{9F8D263F-FC1F-4980-8843-372D73C13025}" type="presParOf" srcId="{E3B5C10C-0054-4B01-9204-AF74C163E9B9}" destId="{65865AB8-A81B-4D4E-AE82-6DAD7684F380}" srcOrd="2" destOrd="0" presId="urn:microsoft.com/office/officeart/2005/8/layout/cycle2"/>
    <dgm:cxn modelId="{E5FC680C-28EC-428F-AE32-D4052A385BFA}" type="presParOf" srcId="{E3B5C10C-0054-4B01-9204-AF74C163E9B9}" destId="{5933519B-6ADC-4C62-BACF-35E91FCF2DAF}" srcOrd="3" destOrd="0" presId="urn:microsoft.com/office/officeart/2005/8/layout/cycle2"/>
    <dgm:cxn modelId="{5E54F83A-92AB-4639-A476-EEC2DF1564A0}" type="presParOf" srcId="{5933519B-6ADC-4C62-BACF-35E91FCF2DAF}" destId="{9B6A6518-2370-4190-A0D6-BAA4B9D09990}" srcOrd="0" destOrd="0" presId="urn:microsoft.com/office/officeart/2005/8/layout/cycle2"/>
    <dgm:cxn modelId="{1C3F45B5-8C27-46B5-8BEC-76AEA7A884EA}" type="presParOf" srcId="{E3B5C10C-0054-4B01-9204-AF74C163E9B9}" destId="{28ED3FF4-4B64-4FBD-923B-B8742820EE7B}" srcOrd="4" destOrd="0" presId="urn:microsoft.com/office/officeart/2005/8/layout/cycle2"/>
    <dgm:cxn modelId="{12C55175-0FA0-4D27-BC00-A2A35D3F2791}" type="presParOf" srcId="{E3B5C10C-0054-4B01-9204-AF74C163E9B9}" destId="{055320D2-C894-43AC-B210-656FD55A566D}" srcOrd="5" destOrd="0" presId="urn:microsoft.com/office/officeart/2005/8/layout/cycle2"/>
    <dgm:cxn modelId="{BFA8C83B-8FD5-4E04-AB28-DF9E84BA5512}" type="presParOf" srcId="{055320D2-C894-43AC-B210-656FD55A566D}" destId="{F1EADA7A-3578-43C0-BB76-9E7A8FFF397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E0708-1ED1-409F-8668-2F2B07A57F41}">
      <dsp:nvSpPr>
        <dsp:cNvPr id="0" name=""/>
        <dsp:cNvSpPr/>
      </dsp:nvSpPr>
      <dsp:spPr>
        <a:xfrm>
          <a:off x="1216223" y="721"/>
          <a:ext cx="1225153" cy="1225153"/>
        </a:xfrm>
        <a:prstGeom prst="ellipse">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We Trust</a:t>
          </a:r>
          <a:endParaRPr lang="en-US" sz="2200" kern="1200" dirty="0"/>
        </a:p>
      </dsp:txBody>
      <dsp:txXfrm>
        <a:off x="1395643" y="180141"/>
        <a:ext cx="866313" cy="866313"/>
      </dsp:txXfrm>
    </dsp:sp>
    <dsp:sp modelId="{4082EA9C-AF4C-4218-AC4C-8C4A42AFE576}">
      <dsp:nvSpPr>
        <dsp:cNvPr id="0" name=""/>
        <dsp:cNvSpPr/>
      </dsp:nvSpPr>
      <dsp:spPr>
        <a:xfrm rot="3600000">
          <a:off x="2002404" y="1123955"/>
          <a:ext cx="563185" cy="555535"/>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44069" y="1162896"/>
        <a:ext cx="396525" cy="333321"/>
      </dsp:txXfrm>
    </dsp:sp>
    <dsp:sp modelId="{65865AB8-A81B-4D4E-AE82-6DAD7684F380}">
      <dsp:nvSpPr>
        <dsp:cNvPr id="0" name=""/>
        <dsp:cNvSpPr/>
      </dsp:nvSpPr>
      <dsp:spPr>
        <a:xfrm>
          <a:off x="2135828" y="1593525"/>
          <a:ext cx="1225153" cy="1225153"/>
        </a:xfrm>
        <a:prstGeom prst="ellipse">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We Blame</a:t>
          </a:r>
          <a:endParaRPr lang="en-US" sz="2200" kern="1200" dirty="0"/>
        </a:p>
      </dsp:txBody>
      <dsp:txXfrm>
        <a:off x="2315248" y="1772945"/>
        <a:ext cx="866313" cy="866313"/>
      </dsp:txXfrm>
    </dsp:sp>
    <dsp:sp modelId="{5933519B-6ADC-4C62-BACF-35E91FCF2DAF}">
      <dsp:nvSpPr>
        <dsp:cNvPr id="0" name=""/>
        <dsp:cNvSpPr/>
      </dsp:nvSpPr>
      <dsp:spPr>
        <a:xfrm rot="10800000">
          <a:off x="1556417" y="1928334"/>
          <a:ext cx="563185" cy="555535"/>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1723077" y="2039441"/>
        <a:ext cx="396525" cy="333321"/>
      </dsp:txXfrm>
    </dsp:sp>
    <dsp:sp modelId="{28ED3FF4-4B64-4FBD-923B-B8742820EE7B}">
      <dsp:nvSpPr>
        <dsp:cNvPr id="0" name=""/>
        <dsp:cNvSpPr/>
      </dsp:nvSpPr>
      <dsp:spPr>
        <a:xfrm>
          <a:off x="296617" y="1593525"/>
          <a:ext cx="1225153" cy="122515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We Hide</a:t>
          </a:r>
          <a:endParaRPr lang="en-US" sz="2200" kern="1200" dirty="0"/>
        </a:p>
      </dsp:txBody>
      <dsp:txXfrm>
        <a:off x="476037" y="1772945"/>
        <a:ext cx="866313" cy="866313"/>
      </dsp:txXfrm>
    </dsp:sp>
    <dsp:sp modelId="{055320D2-C894-43AC-B210-656FD55A566D}">
      <dsp:nvSpPr>
        <dsp:cNvPr id="0" name=""/>
        <dsp:cNvSpPr/>
      </dsp:nvSpPr>
      <dsp:spPr>
        <a:xfrm rot="18000000">
          <a:off x="1082798" y="1139909"/>
          <a:ext cx="563185" cy="555535"/>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124463" y="1323182"/>
        <a:ext cx="396525" cy="33332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598575" y="9112497"/>
            <a:ext cx="379670" cy="158241"/>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8333" eaLnBrk="0" hangingPunct="0">
              <a:defRPr sz="800"/>
            </a:lvl1pPr>
          </a:lstStyle>
          <a:p>
            <a:pPr>
              <a:defRPr/>
            </a:pPr>
            <a:fld id="{ACB8833D-971E-4249-B3F7-23179EAE5E2A}" type="slidenum">
              <a:rPr lang="en-US"/>
              <a:pPr>
                <a:defRPr/>
              </a:pPr>
              <a:t>‹#›</a:t>
            </a:fld>
            <a:endParaRPr lang="en-US"/>
          </a:p>
        </p:txBody>
      </p:sp>
    </p:spTree>
    <p:extLst>
      <p:ext uri="{BB962C8B-B14F-4D97-AF65-F5344CB8AC3E}">
        <p14:creationId xmlns:p14="http://schemas.microsoft.com/office/powerpoint/2010/main" val="2722199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613560" y="4424380"/>
            <a:ext cx="5746318" cy="4592213"/>
          </a:xfrm>
          <a:prstGeom prst="rect">
            <a:avLst/>
          </a:prstGeom>
          <a:noFill/>
          <a:ln w="12700">
            <a:noFill/>
            <a:miter lim="800000"/>
            <a:headEnd/>
            <a:tailEnd/>
          </a:ln>
          <a:effectLst/>
        </p:spPr>
        <p:txBody>
          <a:bodyPr vert="horz" wrap="square" lIns="92119" tIns="45251" rIns="92119" bIns="45251"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13315" name="Rectangle 3"/>
          <p:cNvSpPr>
            <a:spLocks noGrp="1" noRot="1" noChangeAspect="1" noChangeArrowheads="1" noTextEdit="1"/>
          </p:cNvSpPr>
          <p:nvPr>
            <p:ph type="sldImg" idx="2"/>
          </p:nvPr>
        </p:nvSpPr>
        <p:spPr bwMode="auto">
          <a:xfrm>
            <a:off x="622300" y="214313"/>
            <a:ext cx="5729288" cy="3968750"/>
          </a:xfrm>
          <a:prstGeom prst="rect">
            <a:avLst/>
          </a:prstGeom>
          <a:noFill/>
          <a:ln w="12700">
            <a:solidFill>
              <a:schemeClr val="tx1"/>
            </a:solidFill>
            <a:miter lim="800000"/>
            <a:headEnd/>
            <a:tailEnd/>
          </a:ln>
        </p:spPr>
      </p:sp>
      <p:sp>
        <p:nvSpPr>
          <p:cNvPr id="2052" name="Rectangle 4"/>
          <p:cNvSpPr>
            <a:spLocks noGrp="1" noChangeArrowheads="1"/>
          </p:cNvSpPr>
          <p:nvPr>
            <p:ph type="sldNum" sz="quarter" idx="5"/>
          </p:nvPr>
        </p:nvSpPr>
        <p:spPr bwMode="auto">
          <a:xfrm>
            <a:off x="6745958" y="9130079"/>
            <a:ext cx="232287" cy="140659"/>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8333" eaLnBrk="0" hangingPunct="0">
              <a:defRPr sz="800"/>
            </a:lvl1pPr>
          </a:lstStyle>
          <a:p>
            <a:pPr>
              <a:defRPr/>
            </a:pPr>
            <a:fld id="{DA240BCD-16C0-43D0-9F90-66146992EE31}" type="slidenum">
              <a:rPr lang="en-US"/>
              <a:pPr>
                <a:defRPr/>
              </a:pPr>
              <a:t>‹#›</a:t>
            </a:fld>
            <a:endParaRPr lang="en-US"/>
          </a:p>
        </p:txBody>
      </p:sp>
    </p:spTree>
    <p:extLst>
      <p:ext uri="{BB962C8B-B14F-4D97-AF65-F5344CB8AC3E}">
        <p14:creationId xmlns:p14="http://schemas.microsoft.com/office/powerpoint/2010/main" val="1261814623"/>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100000"/>
      </a:spcBef>
      <a:spcAft>
        <a:spcPct val="0"/>
      </a:spcAft>
      <a:buFont typeface="Webdings" pitchFamily="18" charset="2"/>
      <a:buChar char="4"/>
      <a:defRPr sz="1000" kern="1200">
        <a:solidFill>
          <a:schemeClr val="tx1"/>
        </a:solidFill>
        <a:latin typeface="Arial" charset="0"/>
        <a:ea typeface="+mn-ea"/>
        <a:cs typeface="+mn-cs"/>
      </a:defRPr>
    </a:lvl1pPr>
    <a:lvl2pPr marL="342900" indent="-163513" algn="l" rtl="0" eaLnBrk="0" fontAlgn="base" hangingPunct="0">
      <a:lnSpc>
        <a:spcPct val="85000"/>
      </a:lnSpc>
      <a:spcBef>
        <a:spcPct val="45000"/>
      </a:spcBef>
      <a:spcAft>
        <a:spcPct val="0"/>
      </a:spcAft>
      <a:buChar char="–"/>
      <a:defRPr sz="1000" kern="1200">
        <a:solidFill>
          <a:schemeClr val="tx1"/>
        </a:solidFill>
        <a:latin typeface="Arial" charset="0"/>
        <a:ea typeface="+mn-ea"/>
        <a:cs typeface="+mn-cs"/>
      </a:defRPr>
    </a:lvl2pPr>
    <a:lvl3pPr marL="1143000" indent="-228600" algn="l" rtl="0" eaLnBrk="0" fontAlgn="base" hangingPunct="0">
      <a:lnSpc>
        <a:spcPct val="85000"/>
      </a:lnSpc>
      <a:spcBef>
        <a:spcPct val="45000"/>
      </a:spcBef>
      <a:spcAft>
        <a:spcPct val="0"/>
      </a:spcAft>
      <a:buFont typeface="Webdings" pitchFamily="18" charset="2"/>
      <a:defRPr sz="1000" kern="1200">
        <a:solidFill>
          <a:schemeClr val="tx1"/>
        </a:solidFill>
        <a:latin typeface="Arial" charset="0"/>
        <a:ea typeface="+mn-ea"/>
        <a:cs typeface="+mn-cs"/>
      </a:defRPr>
    </a:lvl3pPr>
    <a:lvl4pPr marL="1600200" indent="-228600" algn="l" rtl="0" eaLnBrk="0" fontAlgn="base" hangingPunct="0">
      <a:lnSpc>
        <a:spcPct val="85000"/>
      </a:lnSpc>
      <a:spcBef>
        <a:spcPct val="45000"/>
      </a:spcBef>
      <a:spcAft>
        <a:spcPct val="0"/>
      </a:spcAft>
      <a:defRPr sz="10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sldNum" sz="quarter" idx="5"/>
          </p:nvPr>
        </p:nvSpPr>
        <p:spPr>
          <a:noFill/>
        </p:spPr>
        <p:txBody>
          <a:bodyPr/>
          <a:lstStyle/>
          <a:p>
            <a:fld id="{39C71254-09CD-44AA-87D5-E4993FA2224D}" type="slidenum">
              <a:rPr lang="en-US" smtClean="0"/>
              <a:pPr/>
              <a:t>0</a:t>
            </a:fld>
            <a:endParaRPr lang="en-US" dirty="0" smtClean="0"/>
          </a:p>
        </p:txBody>
      </p:sp>
      <p:sp>
        <p:nvSpPr>
          <p:cNvPr id="16386" name="Rectangle 23"/>
          <p:cNvSpPr>
            <a:spLocks noGrp="1" noChangeArrowheads="1"/>
          </p:cNvSpPr>
          <p:nvPr>
            <p:ph type="body" idx="1"/>
          </p:nvPr>
        </p:nvSpPr>
        <p:spPr>
          <a:noFill/>
          <a:ln w="9525"/>
        </p:spPr>
        <p:txBody>
          <a:bodyPr/>
          <a:lstStyle/>
          <a:p>
            <a:endParaRPr lang="en-GB" dirty="0" smtClean="0"/>
          </a:p>
        </p:txBody>
      </p:sp>
      <p:sp>
        <p:nvSpPr>
          <p:cNvPr id="16387" name="Rectangle 2"/>
          <p:cNvSpPr>
            <a:spLocks noGrp="1" noRot="1" noChangeAspect="1" noChangeArrowheads="1" noTextEdit="1"/>
          </p:cNvSpPr>
          <p:nvPr>
            <p:ph type="sldImg"/>
          </p:nvPr>
        </p:nvSpPr>
        <p:spPr>
          <a:xfrm>
            <a:off x="622300" y="214313"/>
            <a:ext cx="5729288" cy="3968750"/>
          </a:xfrm>
          <a:ln/>
        </p:spPr>
      </p:sp>
      <p:sp>
        <p:nvSpPr>
          <p:cNvPr id="16388" name="Text Box 4"/>
          <p:cNvSpPr txBox="1">
            <a:spLocks noChangeArrowheads="1"/>
          </p:cNvSpPr>
          <p:nvPr/>
        </p:nvSpPr>
        <p:spPr bwMode="auto">
          <a:xfrm>
            <a:off x="615162" y="4680125"/>
            <a:ext cx="5690249" cy="949451"/>
          </a:xfrm>
          <a:prstGeom prst="rect">
            <a:avLst/>
          </a:prstGeom>
          <a:noFill/>
          <a:ln w="9525">
            <a:noFill/>
            <a:miter lim="800000"/>
            <a:headEnd/>
            <a:tailEnd/>
          </a:ln>
        </p:spPr>
        <p:txBody>
          <a:bodyPr lIns="92153" tIns="46077" rIns="92153" bIns="46077" anchor="ctr">
            <a:spAutoFit/>
          </a:bodyPr>
          <a:lstStyle/>
          <a:p>
            <a:pPr algn="ctr" eaLnBrk="0" hangingPunct="0">
              <a:buClr>
                <a:schemeClr val="tx1"/>
              </a:buClr>
            </a:pPr>
            <a:r>
              <a:rPr lang="en-US" sz="1400" b="1" dirty="0"/>
              <a:t>Booz Allen Hamilton Standard Colors</a:t>
            </a:r>
            <a:endParaRPr lang="en-US" sz="1400" dirty="0"/>
          </a:p>
          <a:p>
            <a:pPr algn="ctr" eaLnBrk="0" hangingPunct="0">
              <a:buClr>
                <a:schemeClr val="tx1"/>
              </a:buClr>
            </a:pPr>
            <a:r>
              <a:rPr lang="en-US" sz="1400" dirty="0"/>
              <a:t>Colors should be used in the color pairs whenever possible. Do not mix and match colors, use pairs together as shown.</a:t>
            </a:r>
          </a:p>
          <a:p>
            <a:pPr algn="ctr" eaLnBrk="0" hangingPunct="0">
              <a:buClr>
                <a:schemeClr val="tx1"/>
              </a:buClr>
            </a:pPr>
            <a:r>
              <a:rPr lang="en-US" sz="1400" dirty="0"/>
              <a:t>Black, White and Gray can be used with any of the other colors.</a:t>
            </a:r>
          </a:p>
        </p:txBody>
      </p:sp>
      <p:sp>
        <p:nvSpPr>
          <p:cNvPr id="16389" name="Rectangle 5"/>
          <p:cNvSpPr>
            <a:spLocks noChangeArrowheads="1"/>
          </p:cNvSpPr>
          <p:nvPr/>
        </p:nvSpPr>
        <p:spPr bwMode="auto">
          <a:xfrm>
            <a:off x="692058" y="6686121"/>
            <a:ext cx="695261" cy="695305"/>
          </a:xfrm>
          <a:prstGeom prst="rect">
            <a:avLst/>
          </a:prstGeom>
          <a:solidFill>
            <a:srgbClr val="360157"/>
          </a:solidFill>
          <a:ln w="9525">
            <a:solidFill>
              <a:schemeClr val="tx1"/>
            </a:solidFill>
            <a:miter lim="800000"/>
            <a:headEnd/>
            <a:tailEnd/>
          </a:ln>
        </p:spPr>
        <p:txBody>
          <a:bodyPr wrap="none" lIns="92153" tIns="46077" rIns="92153" bIns="46077" anchor="ctr"/>
          <a:lstStyle/>
          <a:p>
            <a:pPr algn="ctr" eaLnBrk="0" hangingPunct="0"/>
            <a:endParaRPr lang="en-US" dirty="0"/>
          </a:p>
        </p:txBody>
      </p:sp>
      <p:sp>
        <p:nvSpPr>
          <p:cNvPr id="16390" name="Rectangle 6"/>
          <p:cNvSpPr>
            <a:spLocks noChangeArrowheads="1"/>
          </p:cNvSpPr>
          <p:nvPr/>
        </p:nvSpPr>
        <p:spPr bwMode="auto">
          <a:xfrm>
            <a:off x="1044495" y="7183224"/>
            <a:ext cx="695261" cy="693707"/>
          </a:xfrm>
          <a:prstGeom prst="rect">
            <a:avLst/>
          </a:prstGeom>
          <a:solidFill>
            <a:srgbClr val="F2050E"/>
          </a:solidFill>
          <a:ln w="9525">
            <a:solidFill>
              <a:schemeClr val="tx1"/>
            </a:solidFill>
            <a:miter lim="800000"/>
            <a:headEnd/>
            <a:tailEnd/>
          </a:ln>
        </p:spPr>
        <p:txBody>
          <a:bodyPr wrap="none" lIns="92153" tIns="46077" rIns="92153" bIns="46077" anchor="ctr"/>
          <a:lstStyle/>
          <a:p>
            <a:pPr algn="ctr" eaLnBrk="0" hangingPunct="0"/>
            <a:endParaRPr lang="en-US" dirty="0"/>
          </a:p>
        </p:txBody>
      </p:sp>
      <p:sp>
        <p:nvSpPr>
          <p:cNvPr id="16391" name="Rectangle 7"/>
          <p:cNvSpPr>
            <a:spLocks noChangeArrowheads="1"/>
          </p:cNvSpPr>
          <p:nvPr/>
        </p:nvSpPr>
        <p:spPr bwMode="auto">
          <a:xfrm>
            <a:off x="1907965" y="6686121"/>
            <a:ext cx="695261" cy="695305"/>
          </a:xfrm>
          <a:prstGeom prst="rect">
            <a:avLst/>
          </a:prstGeom>
          <a:solidFill>
            <a:srgbClr val="0F4318"/>
          </a:solidFill>
          <a:ln w="9525">
            <a:solidFill>
              <a:schemeClr val="tx1"/>
            </a:solidFill>
            <a:miter lim="800000"/>
            <a:headEnd/>
            <a:tailEnd/>
          </a:ln>
        </p:spPr>
        <p:txBody>
          <a:bodyPr wrap="none" lIns="92153" tIns="46077" rIns="92153" bIns="46077" anchor="ctr"/>
          <a:lstStyle/>
          <a:p>
            <a:pPr algn="ctr" eaLnBrk="0" hangingPunct="0"/>
            <a:endParaRPr lang="en-US" dirty="0"/>
          </a:p>
        </p:txBody>
      </p:sp>
      <p:sp>
        <p:nvSpPr>
          <p:cNvPr id="16392" name="Rectangle 8"/>
          <p:cNvSpPr>
            <a:spLocks noChangeArrowheads="1"/>
          </p:cNvSpPr>
          <p:nvPr/>
        </p:nvSpPr>
        <p:spPr bwMode="auto">
          <a:xfrm>
            <a:off x="2270013" y="7183224"/>
            <a:ext cx="695261" cy="693707"/>
          </a:xfrm>
          <a:prstGeom prst="rect">
            <a:avLst/>
          </a:prstGeom>
          <a:solidFill>
            <a:srgbClr val="E8F404"/>
          </a:solidFill>
          <a:ln w="9525">
            <a:solidFill>
              <a:schemeClr val="tx1"/>
            </a:solidFill>
            <a:miter lim="800000"/>
            <a:headEnd/>
            <a:tailEnd/>
          </a:ln>
        </p:spPr>
        <p:txBody>
          <a:bodyPr wrap="none" lIns="92153" tIns="46077" rIns="92153" bIns="46077" anchor="ctr"/>
          <a:lstStyle/>
          <a:p>
            <a:pPr algn="ctr" eaLnBrk="0" hangingPunct="0"/>
            <a:endParaRPr lang="en-US" dirty="0"/>
          </a:p>
        </p:txBody>
      </p:sp>
      <p:sp>
        <p:nvSpPr>
          <p:cNvPr id="16393" name="Rectangle 9"/>
          <p:cNvSpPr>
            <a:spLocks noChangeArrowheads="1"/>
          </p:cNvSpPr>
          <p:nvPr/>
        </p:nvSpPr>
        <p:spPr bwMode="auto">
          <a:xfrm>
            <a:off x="3181542" y="6686121"/>
            <a:ext cx="696864" cy="695305"/>
          </a:xfrm>
          <a:prstGeom prst="rect">
            <a:avLst/>
          </a:prstGeom>
          <a:solidFill>
            <a:srgbClr val="0B1F65"/>
          </a:solidFill>
          <a:ln w="9525">
            <a:solidFill>
              <a:schemeClr val="tx1"/>
            </a:solidFill>
            <a:miter lim="800000"/>
            <a:headEnd/>
            <a:tailEnd/>
          </a:ln>
        </p:spPr>
        <p:txBody>
          <a:bodyPr wrap="none" lIns="92153" tIns="46077" rIns="92153" bIns="46077" anchor="ctr"/>
          <a:lstStyle/>
          <a:p>
            <a:pPr algn="ctr" eaLnBrk="0" hangingPunct="0"/>
            <a:endParaRPr lang="en-US" dirty="0"/>
          </a:p>
        </p:txBody>
      </p:sp>
      <p:sp>
        <p:nvSpPr>
          <p:cNvPr id="16394" name="Rectangle 10"/>
          <p:cNvSpPr>
            <a:spLocks noChangeArrowheads="1"/>
          </p:cNvSpPr>
          <p:nvPr/>
        </p:nvSpPr>
        <p:spPr bwMode="auto">
          <a:xfrm>
            <a:off x="3524367" y="7183224"/>
            <a:ext cx="695261" cy="693707"/>
          </a:xfrm>
          <a:prstGeom prst="rect">
            <a:avLst/>
          </a:prstGeom>
          <a:solidFill>
            <a:srgbClr val="7ECCBD"/>
          </a:solidFill>
          <a:ln w="9525">
            <a:solidFill>
              <a:schemeClr val="tx1"/>
            </a:solidFill>
            <a:miter lim="800000"/>
            <a:headEnd/>
            <a:tailEnd/>
          </a:ln>
        </p:spPr>
        <p:txBody>
          <a:bodyPr wrap="none" lIns="92153" tIns="46077" rIns="92153" bIns="46077" anchor="ctr"/>
          <a:lstStyle/>
          <a:p>
            <a:pPr algn="ctr" eaLnBrk="0" hangingPunct="0"/>
            <a:endParaRPr lang="en-US" dirty="0"/>
          </a:p>
        </p:txBody>
      </p:sp>
      <p:sp>
        <p:nvSpPr>
          <p:cNvPr id="16395" name="Rectangle 11"/>
          <p:cNvSpPr>
            <a:spLocks noChangeArrowheads="1"/>
          </p:cNvSpPr>
          <p:nvPr/>
        </p:nvSpPr>
        <p:spPr bwMode="auto">
          <a:xfrm>
            <a:off x="5614957" y="6686121"/>
            <a:ext cx="693659" cy="695305"/>
          </a:xfrm>
          <a:prstGeom prst="rect">
            <a:avLst/>
          </a:prstGeom>
          <a:solidFill>
            <a:srgbClr val="9E9E9E"/>
          </a:solidFill>
          <a:ln w="9525">
            <a:solidFill>
              <a:schemeClr val="tx1"/>
            </a:solidFill>
            <a:miter lim="800000"/>
            <a:headEnd/>
            <a:tailEnd/>
          </a:ln>
        </p:spPr>
        <p:txBody>
          <a:bodyPr wrap="none" lIns="92153" tIns="46077" rIns="92153" bIns="46077" anchor="ctr"/>
          <a:lstStyle/>
          <a:p>
            <a:pPr algn="ctr" eaLnBrk="0" hangingPunct="0"/>
            <a:endParaRPr lang="en-US" dirty="0"/>
          </a:p>
        </p:txBody>
      </p:sp>
      <p:sp>
        <p:nvSpPr>
          <p:cNvPr id="16396" name="Rectangle 12"/>
          <p:cNvSpPr>
            <a:spLocks noChangeArrowheads="1"/>
          </p:cNvSpPr>
          <p:nvPr/>
        </p:nvSpPr>
        <p:spPr bwMode="auto">
          <a:xfrm>
            <a:off x="4399049" y="6686121"/>
            <a:ext cx="693660" cy="695305"/>
          </a:xfrm>
          <a:prstGeom prst="rect">
            <a:avLst/>
          </a:prstGeom>
          <a:solidFill>
            <a:schemeClr val="tx1"/>
          </a:solidFill>
          <a:ln w="9525">
            <a:solidFill>
              <a:schemeClr val="tx1"/>
            </a:solidFill>
            <a:miter lim="800000"/>
            <a:headEnd/>
            <a:tailEnd/>
          </a:ln>
        </p:spPr>
        <p:txBody>
          <a:bodyPr wrap="none" lIns="92153" tIns="46077" rIns="92153" bIns="46077" anchor="ctr"/>
          <a:lstStyle/>
          <a:p>
            <a:pPr algn="ctr" eaLnBrk="0" hangingPunct="0"/>
            <a:endParaRPr lang="en-US" dirty="0"/>
          </a:p>
        </p:txBody>
      </p:sp>
      <p:sp>
        <p:nvSpPr>
          <p:cNvPr id="16397" name="Rectangle 13"/>
          <p:cNvSpPr>
            <a:spLocks noChangeArrowheads="1"/>
          </p:cNvSpPr>
          <p:nvPr/>
        </p:nvSpPr>
        <p:spPr bwMode="auto">
          <a:xfrm>
            <a:off x="4740273" y="7183224"/>
            <a:ext cx="695261" cy="693707"/>
          </a:xfrm>
          <a:prstGeom prst="rect">
            <a:avLst/>
          </a:prstGeom>
          <a:solidFill>
            <a:schemeClr val="bg1"/>
          </a:solidFill>
          <a:ln w="9525">
            <a:solidFill>
              <a:schemeClr val="tx1"/>
            </a:solidFill>
            <a:miter lim="800000"/>
            <a:headEnd/>
            <a:tailEnd/>
          </a:ln>
        </p:spPr>
        <p:txBody>
          <a:bodyPr wrap="none" lIns="92153" tIns="46077" rIns="92153" bIns="46077" anchor="ctr"/>
          <a:lstStyle/>
          <a:p>
            <a:pPr algn="ctr" eaLnBrk="0" hangingPunct="0"/>
            <a:endParaRPr lang="en-US" dirty="0"/>
          </a:p>
        </p:txBody>
      </p:sp>
      <p:sp>
        <p:nvSpPr>
          <p:cNvPr id="16398" name="Text Box 14"/>
          <p:cNvSpPr txBox="1">
            <a:spLocks noChangeArrowheads="1"/>
          </p:cNvSpPr>
          <p:nvPr/>
        </p:nvSpPr>
        <p:spPr bwMode="auto">
          <a:xfrm>
            <a:off x="722496" y="5794212"/>
            <a:ext cx="775360" cy="831170"/>
          </a:xfrm>
          <a:prstGeom prst="rect">
            <a:avLst/>
          </a:prstGeom>
          <a:noFill/>
          <a:ln w="9525">
            <a:noFill/>
            <a:miter lim="800000"/>
            <a:headEnd/>
            <a:tailEnd/>
          </a:ln>
        </p:spPr>
        <p:txBody>
          <a:bodyPr lIns="92153" tIns="46077" rIns="92153" bIns="46077" anchor="b">
            <a:spAutoFit/>
          </a:bodyPr>
          <a:lstStyle/>
          <a:p>
            <a:pPr eaLnBrk="0" hangingPunct="0">
              <a:buClr>
                <a:schemeClr val="tx1"/>
              </a:buClr>
              <a:tabLst>
                <a:tab pos="579157" algn="r"/>
              </a:tabLst>
            </a:pPr>
            <a:r>
              <a:rPr lang="en-US" sz="800" dirty="0"/>
              <a:t>Purple </a:t>
            </a:r>
            <a:br>
              <a:rPr lang="en-US" sz="800" dirty="0"/>
            </a:br>
            <a:r>
              <a:rPr lang="en-US" sz="800" dirty="0"/>
              <a:t>Pantone 2765</a:t>
            </a:r>
          </a:p>
          <a:p>
            <a:pPr eaLnBrk="0" hangingPunct="0">
              <a:buClr>
                <a:schemeClr val="tx1"/>
              </a:buClr>
              <a:tabLst>
                <a:tab pos="579157" algn="r"/>
              </a:tabLst>
            </a:pPr>
            <a:r>
              <a:rPr lang="en-US" sz="800" dirty="0"/>
              <a:t>R	12</a:t>
            </a:r>
          </a:p>
          <a:p>
            <a:pPr eaLnBrk="0" hangingPunct="0">
              <a:buClr>
                <a:schemeClr val="tx1"/>
              </a:buClr>
              <a:tabLst>
                <a:tab pos="579157" algn="r"/>
              </a:tabLst>
            </a:pPr>
            <a:r>
              <a:rPr lang="en-US" sz="800" dirty="0"/>
              <a:t>G	4</a:t>
            </a:r>
          </a:p>
          <a:p>
            <a:pPr eaLnBrk="0" hangingPunct="0">
              <a:buClr>
                <a:schemeClr val="tx1"/>
              </a:buClr>
              <a:tabLst>
                <a:tab pos="579157" algn="r"/>
              </a:tabLst>
            </a:pPr>
            <a:r>
              <a:rPr lang="en-US" sz="800" dirty="0"/>
              <a:t>B	79</a:t>
            </a:r>
          </a:p>
        </p:txBody>
      </p:sp>
      <p:sp>
        <p:nvSpPr>
          <p:cNvPr id="16399" name="Text Box 15"/>
          <p:cNvSpPr txBox="1">
            <a:spLocks noChangeArrowheads="1"/>
          </p:cNvSpPr>
          <p:nvPr/>
        </p:nvSpPr>
        <p:spPr bwMode="auto">
          <a:xfrm>
            <a:off x="1912770" y="5794212"/>
            <a:ext cx="775360" cy="831170"/>
          </a:xfrm>
          <a:prstGeom prst="rect">
            <a:avLst/>
          </a:prstGeom>
          <a:noFill/>
          <a:ln w="9525">
            <a:noFill/>
            <a:miter lim="800000"/>
            <a:headEnd/>
            <a:tailEnd/>
          </a:ln>
        </p:spPr>
        <p:txBody>
          <a:bodyPr lIns="92153" tIns="46077" rIns="92153" bIns="46077" anchor="b">
            <a:spAutoFit/>
          </a:bodyPr>
          <a:lstStyle/>
          <a:p>
            <a:pPr eaLnBrk="0" hangingPunct="0">
              <a:buClr>
                <a:schemeClr val="tx1"/>
              </a:buClr>
              <a:tabLst>
                <a:tab pos="579157" algn="r"/>
              </a:tabLst>
            </a:pPr>
            <a:r>
              <a:rPr lang="en-US" sz="800" dirty="0"/>
              <a:t>Green </a:t>
            </a:r>
            <a:br>
              <a:rPr lang="en-US" sz="800" dirty="0"/>
            </a:br>
            <a:r>
              <a:rPr lang="en-US" sz="800" dirty="0"/>
              <a:t>Pantone </a:t>
            </a:r>
            <a:br>
              <a:rPr lang="en-US" sz="800" dirty="0"/>
            </a:br>
            <a:r>
              <a:rPr lang="en-US" sz="800" dirty="0"/>
              <a:t>357</a:t>
            </a:r>
          </a:p>
          <a:p>
            <a:pPr eaLnBrk="0" hangingPunct="0">
              <a:buClr>
                <a:schemeClr val="tx1"/>
              </a:buClr>
              <a:tabLst>
                <a:tab pos="579157" algn="r"/>
              </a:tabLst>
            </a:pPr>
            <a:r>
              <a:rPr lang="en-US" sz="800" dirty="0"/>
              <a:t>R	15</a:t>
            </a:r>
          </a:p>
          <a:p>
            <a:pPr eaLnBrk="0" hangingPunct="0">
              <a:buClr>
                <a:schemeClr val="tx1"/>
              </a:buClr>
              <a:tabLst>
                <a:tab pos="579157" algn="r"/>
              </a:tabLst>
            </a:pPr>
            <a:r>
              <a:rPr lang="en-US" sz="800" dirty="0"/>
              <a:t>G	67</a:t>
            </a:r>
          </a:p>
          <a:p>
            <a:pPr eaLnBrk="0" hangingPunct="0">
              <a:buClr>
                <a:schemeClr val="tx1"/>
              </a:buClr>
              <a:tabLst>
                <a:tab pos="579157" algn="r"/>
              </a:tabLst>
            </a:pPr>
            <a:r>
              <a:rPr lang="en-US" sz="800" dirty="0"/>
              <a:t>B	24</a:t>
            </a:r>
          </a:p>
        </p:txBody>
      </p:sp>
      <p:sp>
        <p:nvSpPr>
          <p:cNvPr id="16400" name="Text Box 16"/>
          <p:cNvSpPr txBox="1">
            <a:spLocks noChangeArrowheads="1"/>
          </p:cNvSpPr>
          <p:nvPr/>
        </p:nvSpPr>
        <p:spPr bwMode="auto">
          <a:xfrm>
            <a:off x="3199164" y="5794212"/>
            <a:ext cx="775360" cy="831170"/>
          </a:xfrm>
          <a:prstGeom prst="rect">
            <a:avLst/>
          </a:prstGeom>
          <a:noFill/>
          <a:ln w="9525">
            <a:noFill/>
            <a:miter lim="800000"/>
            <a:headEnd/>
            <a:tailEnd/>
          </a:ln>
        </p:spPr>
        <p:txBody>
          <a:bodyPr lIns="92153" tIns="46077" rIns="92153" bIns="46077" anchor="b">
            <a:spAutoFit/>
          </a:bodyPr>
          <a:lstStyle/>
          <a:p>
            <a:pPr eaLnBrk="0" hangingPunct="0">
              <a:buClr>
                <a:schemeClr val="tx1"/>
              </a:buClr>
              <a:tabLst>
                <a:tab pos="579157" algn="r"/>
              </a:tabLst>
            </a:pPr>
            <a:r>
              <a:rPr lang="en-US" sz="800" dirty="0"/>
              <a:t>Blue </a:t>
            </a:r>
            <a:br>
              <a:rPr lang="en-US" sz="800" dirty="0"/>
            </a:br>
            <a:r>
              <a:rPr lang="en-US" sz="800" dirty="0"/>
              <a:t>Pantone 2</a:t>
            </a:r>
            <a:br>
              <a:rPr lang="en-US" sz="800" dirty="0"/>
            </a:br>
            <a:r>
              <a:rPr lang="en-US" sz="800" dirty="0"/>
              <a:t>88</a:t>
            </a:r>
          </a:p>
          <a:p>
            <a:pPr eaLnBrk="0" hangingPunct="0">
              <a:buClr>
                <a:schemeClr val="tx1"/>
              </a:buClr>
              <a:tabLst>
                <a:tab pos="579157" algn="r"/>
              </a:tabLst>
            </a:pPr>
            <a:r>
              <a:rPr lang="en-US" sz="800" dirty="0"/>
              <a:t>R	11</a:t>
            </a:r>
          </a:p>
          <a:p>
            <a:pPr eaLnBrk="0" hangingPunct="0">
              <a:buClr>
                <a:schemeClr val="tx1"/>
              </a:buClr>
              <a:tabLst>
                <a:tab pos="579157" algn="r"/>
              </a:tabLst>
            </a:pPr>
            <a:r>
              <a:rPr lang="en-US" sz="800" dirty="0"/>
              <a:t>G	31</a:t>
            </a:r>
          </a:p>
          <a:p>
            <a:pPr eaLnBrk="0" hangingPunct="0">
              <a:buClr>
                <a:schemeClr val="tx1"/>
              </a:buClr>
              <a:tabLst>
                <a:tab pos="579157" algn="r"/>
              </a:tabLst>
            </a:pPr>
            <a:r>
              <a:rPr lang="en-US" sz="800" dirty="0"/>
              <a:t>B	101</a:t>
            </a:r>
          </a:p>
        </p:txBody>
      </p:sp>
      <p:sp>
        <p:nvSpPr>
          <p:cNvPr id="16401" name="Text Box 17"/>
          <p:cNvSpPr txBox="1">
            <a:spLocks noChangeArrowheads="1"/>
          </p:cNvSpPr>
          <p:nvPr/>
        </p:nvSpPr>
        <p:spPr bwMode="auto">
          <a:xfrm>
            <a:off x="4416672" y="6409597"/>
            <a:ext cx="776962" cy="215785"/>
          </a:xfrm>
          <a:prstGeom prst="rect">
            <a:avLst/>
          </a:prstGeom>
          <a:noFill/>
          <a:ln w="9525">
            <a:noFill/>
            <a:miter lim="800000"/>
            <a:headEnd/>
            <a:tailEnd/>
          </a:ln>
        </p:spPr>
        <p:txBody>
          <a:bodyPr lIns="92153" tIns="46077" rIns="92153" bIns="46077" anchor="b">
            <a:spAutoFit/>
          </a:bodyPr>
          <a:lstStyle/>
          <a:p>
            <a:pPr eaLnBrk="0" hangingPunct="0">
              <a:buClr>
                <a:schemeClr val="tx1"/>
              </a:buClr>
              <a:tabLst>
                <a:tab pos="579157" algn="r"/>
              </a:tabLst>
            </a:pPr>
            <a:r>
              <a:rPr lang="en-US" sz="800" dirty="0"/>
              <a:t>Black </a:t>
            </a:r>
          </a:p>
        </p:txBody>
      </p:sp>
      <p:sp>
        <p:nvSpPr>
          <p:cNvPr id="16402" name="Text Box 18"/>
          <p:cNvSpPr txBox="1">
            <a:spLocks noChangeArrowheads="1"/>
          </p:cNvSpPr>
          <p:nvPr/>
        </p:nvSpPr>
        <p:spPr bwMode="auto">
          <a:xfrm>
            <a:off x="5605345" y="5917289"/>
            <a:ext cx="776962" cy="708093"/>
          </a:xfrm>
          <a:prstGeom prst="rect">
            <a:avLst/>
          </a:prstGeom>
          <a:noFill/>
          <a:ln w="9525">
            <a:noFill/>
            <a:miter lim="800000"/>
            <a:headEnd/>
            <a:tailEnd/>
          </a:ln>
        </p:spPr>
        <p:txBody>
          <a:bodyPr lIns="92153" tIns="46077" rIns="92153" bIns="46077" anchor="b">
            <a:spAutoFit/>
          </a:bodyPr>
          <a:lstStyle/>
          <a:p>
            <a:pPr eaLnBrk="0" hangingPunct="0">
              <a:buClr>
                <a:schemeClr val="tx1"/>
              </a:buClr>
              <a:tabLst>
                <a:tab pos="579157" algn="r"/>
              </a:tabLst>
            </a:pPr>
            <a:r>
              <a:rPr lang="en-US" sz="800" dirty="0"/>
              <a:t>Pantone Cool Gray 6</a:t>
            </a:r>
          </a:p>
          <a:p>
            <a:pPr eaLnBrk="0" hangingPunct="0">
              <a:buClr>
                <a:schemeClr val="tx1"/>
              </a:buClr>
              <a:tabLst>
                <a:tab pos="579157" algn="r"/>
              </a:tabLst>
            </a:pPr>
            <a:r>
              <a:rPr lang="en-US" sz="800" dirty="0"/>
              <a:t>R	158</a:t>
            </a:r>
          </a:p>
          <a:p>
            <a:pPr eaLnBrk="0" hangingPunct="0">
              <a:buClr>
                <a:schemeClr val="tx1"/>
              </a:buClr>
              <a:tabLst>
                <a:tab pos="579157" algn="r"/>
              </a:tabLst>
            </a:pPr>
            <a:r>
              <a:rPr lang="en-US" sz="800" dirty="0"/>
              <a:t>G	158</a:t>
            </a:r>
          </a:p>
          <a:p>
            <a:pPr eaLnBrk="0" hangingPunct="0">
              <a:buClr>
                <a:schemeClr val="tx1"/>
              </a:buClr>
              <a:tabLst>
                <a:tab pos="579157" algn="r"/>
              </a:tabLst>
            </a:pPr>
            <a:r>
              <a:rPr lang="en-US" sz="800" dirty="0"/>
              <a:t>B	158</a:t>
            </a:r>
          </a:p>
        </p:txBody>
      </p:sp>
      <p:sp>
        <p:nvSpPr>
          <p:cNvPr id="16403" name="Text Box 19"/>
          <p:cNvSpPr txBox="1">
            <a:spLocks noChangeArrowheads="1"/>
          </p:cNvSpPr>
          <p:nvPr/>
        </p:nvSpPr>
        <p:spPr bwMode="auto">
          <a:xfrm>
            <a:off x="1078137" y="7944064"/>
            <a:ext cx="776962" cy="831170"/>
          </a:xfrm>
          <a:prstGeom prst="rect">
            <a:avLst/>
          </a:prstGeom>
          <a:noFill/>
          <a:ln w="9525">
            <a:noFill/>
            <a:miter lim="800000"/>
            <a:headEnd/>
            <a:tailEnd/>
          </a:ln>
        </p:spPr>
        <p:txBody>
          <a:bodyPr lIns="92153" tIns="46077" rIns="92153" bIns="46077">
            <a:spAutoFit/>
          </a:bodyPr>
          <a:lstStyle/>
          <a:p>
            <a:pPr eaLnBrk="0" hangingPunct="0">
              <a:buClr>
                <a:schemeClr val="tx1"/>
              </a:buClr>
              <a:tabLst>
                <a:tab pos="579157" algn="r"/>
              </a:tabLst>
            </a:pPr>
            <a:r>
              <a:rPr lang="en-US" sz="800" dirty="0"/>
              <a:t>Red </a:t>
            </a:r>
            <a:br>
              <a:rPr lang="en-US" sz="800" dirty="0"/>
            </a:br>
            <a:r>
              <a:rPr lang="en-US" sz="800" dirty="0"/>
              <a:t>Pantone </a:t>
            </a:r>
            <a:br>
              <a:rPr lang="en-US" sz="800" dirty="0"/>
            </a:br>
            <a:r>
              <a:rPr lang="en-US" sz="800" dirty="0"/>
              <a:t>485</a:t>
            </a:r>
          </a:p>
          <a:p>
            <a:pPr eaLnBrk="0" hangingPunct="0">
              <a:buClr>
                <a:schemeClr val="tx1"/>
              </a:buClr>
              <a:tabLst>
                <a:tab pos="579157" algn="r"/>
              </a:tabLst>
            </a:pPr>
            <a:r>
              <a:rPr lang="en-US" sz="800" dirty="0"/>
              <a:t>R	252</a:t>
            </a:r>
          </a:p>
          <a:p>
            <a:pPr eaLnBrk="0" hangingPunct="0">
              <a:buClr>
                <a:schemeClr val="tx1"/>
              </a:buClr>
              <a:tabLst>
                <a:tab pos="579157" algn="r"/>
              </a:tabLst>
            </a:pPr>
            <a:r>
              <a:rPr lang="en-US" sz="800" dirty="0"/>
              <a:t>G	5</a:t>
            </a:r>
          </a:p>
          <a:p>
            <a:pPr eaLnBrk="0" hangingPunct="0">
              <a:buClr>
                <a:schemeClr val="tx1"/>
              </a:buClr>
              <a:tabLst>
                <a:tab pos="579157" algn="r"/>
              </a:tabLst>
            </a:pPr>
            <a:r>
              <a:rPr lang="en-US" sz="800" dirty="0"/>
              <a:t>B	14</a:t>
            </a:r>
          </a:p>
        </p:txBody>
      </p:sp>
      <p:sp>
        <p:nvSpPr>
          <p:cNvPr id="16404" name="Text Box 20"/>
          <p:cNvSpPr txBox="1">
            <a:spLocks noChangeArrowheads="1"/>
          </p:cNvSpPr>
          <p:nvPr/>
        </p:nvSpPr>
        <p:spPr bwMode="auto">
          <a:xfrm>
            <a:off x="2268410" y="7944064"/>
            <a:ext cx="776963" cy="831170"/>
          </a:xfrm>
          <a:prstGeom prst="rect">
            <a:avLst/>
          </a:prstGeom>
          <a:noFill/>
          <a:ln w="9525">
            <a:noFill/>
            <a:miter lim="800000"/>
            <a:headEnd/>
            <a:tailEnd/>
          </a:ln>
        </p:spPr>
        <p:txBody>
          <a:bodyPr lIns="92153" tIns="46077" rIns="92153" bIns="46077">
            <a:spAutoFit/>
          </a:bodyPr>
          <a:lstStyle/>
          <a:p>
            <a:pPr eaLnBrk="0" hangingPunct="0">
              <a:buClr>
                <a:schemeClr val="tx1"/>
              </a:buClr>
              <a:tabLst>
                <a:tab pos="579157" algn="r"/>
              </a:tabLst>
            </a:pPr>
            <a:r>
              <a:rPr lang="en-US" sz="800" dirty="0"/>
              <a:t>Yellow </a:t>
            </a:r>
            <a:br>
              <a:rPr lang="en-US" sz="800" dirty="0"/>
            </a:br>
            <a:r>
              <a:rPr lang="en-US" sz="800" dirty="0"/>
              <a:t>Pantone 3965</a:t>
            </a:r>
          </a:p>
          <a:p>
            <a:pPr eaLnBrk="0" hangingPunct="0">
              <a:buClr>
                <a:schemeClr val="tx1"/>
              </a:buClr>
              <a:tabLst>
                <a:tab pos="579157" algn="r"/>
              </a:tabLst>
            </a:pPr>
            <a:r>
              <a:rPr lang="en-US" sz="800" dirty="0"/>
              <a:t>R	232</a:t>
            </a:r>
          </a:p>
          <a:p>
            <a:pPr eaLnBrk="0" hangingPunct="0">
              <a:buClr>
                <a:schemeClr val="tx1"/>
              </a:buClr>
              <a:tabLst>
                <a:tab pos="579157" algn="r"/>
              </a:tabLst>
            </a:pPr>
            <a:r>
              <a:rPr lang="en-US" sz="800" dirty="0"/>
              <a:t>G	244</a:t>
            </a:r>
          </a:p>
          <a:p>
            <a:pPr eaLnBrk="0" hangingPunct="0">
              <a:buClr>
                <a:schemeClr val="tx1"/>
              </a:buClr>
              <a:tabLst>
                <a:tab pos="579157" algn="r"/>
              </a:tabLst>
            </a:pPr>
            <a:r>
              <a:rPr lang="en-US" sz="800" dirty="0"/>
              <a:t>B	4</a:t>
            </a:r>
          </a:p>
        </p:txBody>
      </p:sp>
      <p:sp>
        <p:nvSpPr>
          <p:cNvPr id="16405" name="Text Box 21"/>
          <p:cNvSpPr txBox="1">
            <a:spLocks noChangeArrowheads="1"/>
          </p:cNvSpPr>
          <p:nvPr/>
        </p:nvSpPr>
        <p:spPr bwMode="auto">
          <a:xfrm>
            <a:off x="3554805" y="7944064"/>
            <a:ext cx="776962" cy="831170"/>
          </a:xfrm>
          <a:prstGeom prst="rect">
            <a:avLst/>
          </a:prstGeom>
          <a:noFill/>
          <a:ln w="9525">
            <a:noFill/>
            <a:miter lim="800000"/>
            <a:headEnd/>
            <a:tailEnd/>
          </a:ln>
        </p:spPr>
        <p:txBody>
          <a:bodyPr lIns="92153" tIns="46077" rIns="92153" bIns="46077">
            <a:spAutoFit/>
          </a:bodyPr>
          <a:lstStyle/>
          <a:p>
            <a:pPr eaLnBrk="0" hangingPunct="0">
              <a:buClr>
                <a:schemeClr val="tx1"/>
              </a:buClr>
              <a:tabLst>
                <a:tab pos="579157" algn="r"/>
              </a:tabLst>
            </a:pPr>
            <a:r>
              <a:rPr lang="en-US" sz="800" dirty="0"/>
              <a:t>Aqua </a:t>
            </a:r>
            <a:br>
              <a:rPr lang="en-US" sz="800" dirty="0"/>
            </a:br>
            <a:r>
              <a:rPr lang="en-US" sz="800" dirty="0"/>
              <a:t>Pantone </a:t>
            </a:r>
            <a:br>
              <a:rPr lang="en-US" sz="800" dirty="0"/>
            </a:br>
            <a:r>
              <a:rPr lang="en-US" sz="800" dirty="0"/>
              <a:t>319</a:t>
            </a:r>
          </a:p>
          <a:p>
            <a:pPr eaLnBrk="0" hangingPunct="0">
              <a:buClr>
                <a:schemeClr val="tx1"/>
              </a:buClr>
              <a:tabLst>
                <a:tab pos="579157" algn="r"/>
              </a:tabLst>
            </a:pPr>
            <a:r>
              <a:rPr lang="en-US" sz="800" dirty="0"/>
              <a:t>R	126</a:t>
            </a:r>
          </a:p>
          <a:p>
            <a:pPr eaLnBrk="0" hangingPunct="0">
              <a:buClr>
                <a:schemeClr val="tx1"/>
              </a:buClr>
              <a:tabLst>
                <a:tab pos="579157" algn="r"/>
              </a:tabLst>
            </a:pPr>
            <a:r>
              <a:rPr lang="en-US" sz="800" dirty="0"/>
              <a:t>G	204</a:t>
            </a:r>
          </a:p>
          <a:p>
            <a:pPr eaLnBrk="0" hangingPunct="0">
              <a:buClr>
                <a:schemeClr val="tx1"/>
              </a:buClr>
              <a:tabLst>
                <a:tab pos="579157" algn="r"/>
              </a:tabLst>
            </a:pPr>
            <a:r>
              <a:rPr lang="en-US" sz="800" dirty="0"/>
              <a:t>B	189</a:t>
            </a:r>
          </a:p>
        </p:txBody>
      </p:sp>
      <p:sp>
        <p:nvSpPr>
          <p:cNvPr id="16406" name="Text Box 22"/>
          <p:cNvSpPr txBox="1">
            <a:spLocks noChangeArrowheads="1"/>
          </p:cNvSpPr>
          <p:nvPr/>
        </p:nvSpPr>
        <p:spPr bwMode="auto">
          <a:xfrm>
            <a:off x="4772313" y="7944064"/>
            <a:ext cx="776962" cy="215785"/>
          </a:xfrm>
          <a:prstGeom prst="rect">
            <a:avLst/>
          </a:prstGeom>
          <a:noFill/>
          <a:ln w="9525">
            <a:noFill/>
            <a:miter lim="800000"/>
            <a:headEnd/>
            <a:tailEnd/>
          </a:ln>
        </p:spPr>
        <p:txBody>
          <a:bodyPr lIns="92153" tIns="46077" rIns="92153" bIns="46077">
            <a:spAutoFit/>
          </a:bodyPr>
          <a:lstStyle/>
          <a:p>
            <a:pPr eaLnBrk="0" hangingPunct="0">
              <a:buClr>
                <a:schemeClr val="tx1"/>
              </a:buClr>
              <a:tabLst>
                <a:tab pos="579157" algn="r"/>
              </a:tabLst>
            </a:pPr>
            <a:r>
              <a:rPr lang="en-US" sz="800" dirty="0"/>
              <a:t>White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623888" y="214313"/>
            <a:ext cx="5727700" cy="3967162"/>
          </a:xfrm>
          <a:ln/>
        </p:spPr>
      </p:sp>
      <p:sp>
        <p:nvSpPr>
          <p:cNvPr id="148483" name="Rectangle 3"/>
          <p:cNvSpPr>
            <a:spLocks noGrp="1" noChangeArrowheads="1"/>
          </p:cNvSpPr>
          <p:nvPr>
            <p:ph type="body" idx="1"/>
          </p:nvPr>
        </p:nvSpPr>
        <p:spPr>
          <a:xfrm>
            <a:off x="612896" y="4425055"/>
            <a:ext cx="5746911" cy="4591520"/>
          </a:xfrm>
          <a:noFill/>
          <a:ln/>
        </p:spPr>
        <p:txBody>
          <a:bodyPr/>
          <a:lstStyle/>
          <a:p>
            <a:r>
              <a:rPr lang="en-US" sz="1800" dirty="0"/>
              <a:t>Start with basics.  Software measurement will generally address:</a:t>
            </a:r>
          </a:p>
          <a:p>
            <a:pPr lvl="1"/>
            <a:r>
              <a:rPr lang="en-US" sz="1800" dirty="0"/>
              <a:t>Cost</a:t>
            </a:r>
          </a:p>
          <a:p>
            <a:pPr lvl="1"/>
            <a:r>
              <a:rPr lang="en-US" sz="1800" dirty="0"/>
              <a:t>Schedule</a:t>
            </a:r>
          </a:p>
          <a:p>
            <a:pPr lvl="1"/>
            <a:r>
              <a:rPr lang="en-US" sz="1800" dirty="0"/>
              <a:t>Quality</a:t>
            </a:r>
          </a:p>
          <a:p>
            <a:pPr lvl="1"/>
            <a:r>
              <a:rPr lang="en-US" sz="1800" dirty="0"/>
              <a:t>Growth</a:t>
            </a:r>
          </a:p>
          <a:p>
            <a:r>
              <a:rPr lang="en-US" sz="1800" dirty="0"/>
              <a:t>As we will see later, goals drive measurement.  Start with a manageable, small set of measures</a:t>
            </a:r>
          </a:p>
          <a:p>
            <a:r>
              <a:rPr lang="en-US" sz="1800" dirty="0"/>
              <a:t>As the project learns how the measurement cycle works, it also learns how to make the process more efficient as it adds new goals and measures</a:t>
            </a:r>
          </a:p>
          <a:p>
            <a:r>
              <a:rPr lang="en-US" sz="1800" dirty="0"/>
              <a:t>Growing measurement in this way eliminates rework, since many initial measures, improperly imposed at the outset, must be eliminated and replaced</a:t>
            </a:r>
            <a:endParaRPr lang="en-US"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spect="1" noChangeArrowheads="1" noTextEdit="1"/>
          </p:cNvSpPr>
          <p:nvPr>
            <p:ph type="sldImg"/>
          </p:nvPr>
        </p:nvSpPr>
        <p:spPr>
          <a:xfrm>
            <a:off x="622300" y="214313"/>
            <a:ext cx="5729288" cy="3968750"/>
          </a:xfrm>
          <a:ln/>
        </p:spPr>
      </p:sp>
      <p:sp>
        <p:nvSpPr>
          <p:cNvPr id="487427" name="Rectangle 3"/>
          <p:cNvSpPr>
            <a:spLocks noGrp="1" noChangeArrowheads="1"/>
          </p:cNvSpPr>
          <p:nvPr>
            <p:ph type="body" idx="1"/>
          </p:nvPr>
        </p:nvSpPr>
        <p:spPr>
          <a:xfrm>
            <a:off x="702617" y="4422133"/>
            <a:ext cx="5617870" cy="4188172"/>
          </a:xfrm>
          <a:prstGeom prst="rect">
            <a:avLst/>
          </a:prstGeom>
          <a:noFill/>
          <a:ln/>
        </p:spPr>
        <p:txBody>
          <a:bodyPr lIns="88250" tIns="44123" rIns="88250" bIns="44123"/>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F4F9AB-7968-407E-BA4A-6F0940D1A75B}"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r>
              <a:rPr lang="en-US"/>
              <a:t>CIOs Call on Software Vendor Community to Improve Software Assurance</a:t>
            </a:r>
          </a:p>
          <a:p>
            <a:endParaRPr lang="en-US"/>
          </a:p>
          <a:p>
            <a:r>
              <a:rPr lang="en-US" b="1"/>
              <a:t>Complete Poll Results:</a:t>
            </a:r>
            <a:endParaRPr lang="en-US" i="1"/>
          </a:p>
          <a:p>
            <a:r>
              <a:rPr lang="en-US" i="1"/>
              <a:t>1.       Overall, what is your level of confidence that software will function as intended and be free of flaws, security vulnerabilities and malicious code?</a:t>
            </a:r>
            <a:r>
              <a:rPr lang="en-US"/>
              <a:t> </a:t>
            </a:r>
            <a:r>
              <a:rPr lang="en-US" i="1"/>
              <a:t>  </a:t>
            </a:r>
            <a:endParaRPr lang="en-US"/>
          </a:p>
          <a:p>
            <a:r>
              <a:rPr lang="en-US"/>
              <a:t> </a:t>
            </a:r>
          </a:p>
          <a:p>
            <a:r>
              <a:rPr lang="en-US"/>
              <a:t>4%       High (based on objective evidence, convinced that there are no flaws, security vulnerabilities or malicious code </a:t>
            </a:r>
          </a:p>
          <a:p>
            <a:r>
              <a:rPr lang="en-US"/>
              <a:t>44%      Medium (based on objective evidence, reasonably sure there are no flaws, security vulnerabilities or malicious code)</a:t>
            </a:r>
          </a:p>
          <a:p>
            <a:r>
              <a:rPr lang="en-US"/>
              <a:t>52%      Low (based on objective evidence, flaws, security vulnerabilities and/or malicious code are likely.)</a:t>
            </a:r>
          </a:p>
          <a:p>
            <a:r>
              <a:rPr lang="en-US"/>
              <a:t>0%       Don’t know/unsure</a:t>
            </a:r>
          </a:p>
          <a:p>
            <a:r>
              <a:rPr lang="en-US"/>
              <a:t> </a:t>
            </a:r>
            <a:endParaRPr lang="en-US" i="1"/>
          </a:p>
          <a:p>
            <a:r>
              <a:rPr lang="en-US" i="1"/>
              <a:t>2.       Overall, how would you rate the fundamental security of software WITHOUT the use of firewalls, Intrusion Detection Systems (IDS), anti-virus scanners, etc.?</a:t>
            </a:r>
            <a:endParaRPr lang="en-US"/>
          </a:p>
          <a:p>
            <a:r>
              <a:rPr lang="en-US"/>
              <a:t> </a:t>
            </a:r>
          </a:p>
          <a:p>
            <a:r>
              <a:rPr lang="en-US"/>
              <a:t>44%      Extremely vulnerable</a:t>
            </a:r>
          </a:p>
          <a:p>
            <a:r>
              <a:rPr lang="en-US"/>
              <a:t>42%      Vulnerable</a:t>
            </a:r>
          </a:p>
          <a:p>
            <a:r>
              <a:rPr lang="en-US"/>
              <a:t>10%      Somewhat secure</a:t>
            </a:r>
          </a:p>
          <a:p>
            <a:r>
              <a:rPr lang="en-US"/>
              <a:t>4%       Secure</a:t>
            </a:r>
          </a:p>
          <a:p>
            <a:r>
              <a:rPr lang="en-US"/>
              <a:t>0%       Highly secure </a:t>
            </a:r>
          </a:p>
          <a:p>
            <a:r>
              <a:rPr lang="en-US"/>
              <a:t>0%       Don’t know/unsure</a:t>
            </a:r>
          </a:p>
          <a:p>
            <a:r>
              <a:rPr lang="en-US"/>
              <a:t> </a:t>
            </a:r>
            <a:endParaRPr lang="en-US" i="1"/>
          </a:p>
          <a:p>
            <a:r>
              <a:rPr lang="en-US" i="1"/>
              <a:t>3.       Which of the following, if any, negative outcomes has your organization experienced as a result of flaws, security vulnerabilities or malicious code in software? (check all that apply): </a:t>
            </a:r>
            <a:endParaRPr lang="en-US"/>
          </a:p>
          <a:p>
            <a:r>
              <a:rPr lang="en-US"/>
              <a:t>61%      Had to redeploy IT staff to deal with the problem(s)</a:t>
            </a:r>
          </a:p>
          <a:p>
            <a:r>
              <a:rPr lang="en-US"/>
              <a:t>59%      Increased IT costs </a:t>
            </a:r>
          </a:p>
          <a:p>
            <a:r>
              <a:rPr lang="en-US"/>
              <a:t>56%      Reduced IT productivity</a:t>
            </a:r>
          </a:p>
          <a:p>
            <a:r>
              <a:rPr lang="en-US"/>
              <a:t>49%      Delayed projects </a:t>
            </a:r>
          </a:p>
          <a:p>
            <a:r>
              <a:rPr lang="en-US"/>
              <a:t>46%      Unanticipated patch management costs and related business disruption</a:t>
            </a:r>
          </a:p>
          <a:p>
            <a:r>
              <a:rPr lang="en-US"/>
              <a:t>46%      Reduced end-user productivity</a:t>
            </a:r>
          </a:p>
          <a:p>
            <a:r>
              <a:rPr lang="en-US"/>
              <a:t>38%      Didn’t implement desired features or functions </a:t>
            </a:r>
          </a:p>
          <a:p>
            <a:r>
              <a:rPr lang="en-US"/>
              <a:t>37%      Adverse impact on our customers (negative perception of us by customers or impact on </a:t>
            </a:r>
          </a:p>
          <a:p>
            <a:r>
              <a:rPr lang="en-US"/>
              <a:t>36%      Limited the benefits IT could deliver to internal clients</a:t>
            </a:r>
          </a:p>
          <a:p>
            <a:r>
              <a:rPr lang="en-US"/>
              <a:t>11%      None, we have had no negative experiences </a:t>
            </a:r>
          </a:p>
          <a:p>
            <a:r>
              <a:rPr lang="en-US"/>
              <a:t>our customer’s ability to do business with us)</a:t>
            </a:r>
          </a:p>
          <a:p>
            <a:r>
              <a:rPr lang="en-US"/>
              <a:t>11%      Hindered ability to comply with regulations </a:t>
            </a:r>
          </a:p>
          <a:p>
            <a:r>
              <a:rPr lang="en-US"/>
              <a:t>2%       Other (please write-in)</a:t>
            </a:r>
          </a:p>
          <a:p>
            <a:r>
              <a:rPr lang="en-US"/>
              <a:t>2%       Don’t know/unsure</a:t>
            </a:r>
          </a:p>
          <a:p>
            <a:r>
              <a:rPr lang="en-US"/>
              <a:t> </a:t>
            </a:r>
          </a:p>
          <a:p>
            <a:r>
              <a:rPr lang="en-US"/>
              <a:t> </a:t>
            </a:r>
          </a:p>
          <a:p>
            <a:r>
              <a:rPr lang="en-US"/>
              <a:t>4.       </a:t>
            </a:r>
            <a:r>
              <a:rPr lang="en-US" i="1"/>
              <a:t>Of the following potential actions that a software vendor could take, which would be most effective in reassuring you that the vendor’s products will operate as intended and will be free from flaws, security vulnerabilities and malicious code? (check up to three)</a:t>
            </a:r>
            <a:endParaRPr lang="en-US"/>
          </a:p>
          <a:p>
            <a:r>
              <a:rPr lang="en-US"/>
              <a:t> </a:t>
            </a:r>
          </a:p>
          <a:p>
            <a:r>
              <a:rPr lang="en-US"/>
              <a:t>73%      Certify that software meets a designated security target </a:t>
            </a:r>
          </a:p>
          <a:p>
            <a:r>
              <a:rPr lang="en-US"/>
              <a:t>62%      Provide evidence that software has been scanned for flaws and security vulnerabilities using qualified tools</a:t>
            </a:r>
          </a:p>
          <a:p>
            <a:r>
              <a:rPr lang="en-US"/>
              <a:t>48%      Provide a list of known flaws and security vulnerabilities</a:t>
            </a:r>
          </a:p>
          <a:p>
            <a:r>
              <a:rPr lang="en-US"/>
              <a:t>36%      Provide test cases for their software </a:t>
            </a:r>
          </a:p>
          <a:p>
            <a:r>
              <a:rPr lang="en-US"/>
              <a:t>29%      Provide more transparency or visibility into their development process</a:t>
            </a:r>
          </a:p>
          <a:p>
            <a:r>
              <a:rPr lang="en-US"/>
              <a:t>10%      Other</a:t>
            </a:r>
          </a:p>
          <a:p>
            <a:r>
              <a:rPr lang="en-US"/>
              <a:t>8%       Provide information concerning the provenance of the code (e.g. where it was built, who it was acquired from, documentation of individuals who contributed to the code, etc.) </a:t>
            </a:r>
          </a:p>
          <a:p>
            <a:r>
              <a:rPr lang="en-US"/>
              <a:t>2%       Don’t know/unsure</a:t>
            </a:r>
          </a:p>
          <a:p>
            <a:r>
              <a:rPr lang="en-US"/>
              <a:t>0%       No additional information or actions by software vendors are needed</a:t>
            </a:r>
          </a:p>
          <a:p>
            <a:r>
              <a:rPr lang="en-US"/>
              <a:t> </a:t>
            </a:r>
          </a:p>
          <a:p>
            <a:r>
              <a:rPr lang="en-US"/>
              <a:t> </a:t>
            </a:r>
            <a:endParaRPr lang="en-US" i="1"/>
          </a:p>
          <a:p>
            <a:r>
              <a:rPr lang="en-US" i="1"/>
              <a:t>5.       Of the following sources of information and/or methods, which do you routinely use to determine if software is free from flaws, security vulnerabilities and malicious code? (check all that apply)</a:t>
            </a:r>
            <a:endParaRPr lang="en-US"/>
          </a:p>
          <a:p>
            <a:r>
              <a:rPr lang="en-US"/>
              <a:t> </a:t>
            </a:r>
          </a:p>
          <a:p>
            <a:r>
              <a:rPr lang="en-US"/>
              <a:t>85%      Internal testing</a:t>
            </a:r>
          </a:p>
          <a:p>
            <a:r>
              <a:rPr lang="en-US"/>
              <a:t>65%      Contract requirements and/or service level agreements (SLAs)</a:t>
            </a:r>
          </a:p>
          <a:p>
            <a:r>
              <a:rPr lang="en-US"/>
              <a:t>54%      Reputation of the vendor and product among senior IT executives in other organizations</a:t>
            </a:r>
          </a:p>
          <a:p>
            <a:r>
              <a:rPr lang="en-US"/>
              <a:t>36%      Third-party testing</a:t>
            </a:r>
          </a:p>
          <a:p>
            <a:r>
              <a:rPr lang="en-US"/>
              <a:t>35%      Vendor statements or assurance claims</a:t>
            </a:r>
          </a:p>
          <a:p>
            <a:r>
              <a:rPr lang="en-US"/>
              <a:t>11%      Comprehensive review of source code</a:t>
            </a:r>
          </a:p>
          <a:p>
            <a:r>
              <a:rPr lang="en-US"/>
              <a:t>8%       Common Criteria evaluation (international evaluation standard)</a:t>
            </a:r>
          </a:p>
          <a:p>
            <a:r>
              <a:rPr lang="en-US"/>
              <a:t>0%       Not applicable</a:t>
            </a:r>
          </a:p>
          <a:p>
            <a:r>
              <a:rPr lang="en-US"/>
              <a:t>0%       Other</a:t>
            </a:r>
          </a:p>
          <a:p>
            <a:r>
              <a:rPr lang="en-US"/>
              <a:t/>
            </a:r>
            <a:br>
              <a:rPr lang="en-US"/>
            </a:br>
            <a:r>
              <a:rPr lang="en-US"/>
              <a:t/>
            </a:r>
            <a:br>
              <a:rPr lang="en-US"/>
            </a:br>
            <a:endParaRPr lang="en-US" i="1"/>
          </a:p>
          <a:p>
            <a:r>
              <a:rPr lang="en-US" i="1"/>
              <a:t>6.       6) Of the following, which software attributes are most important to your organization? (choose up to 3) </a:t>
            </a:r>
            <a:endParaRPr lang="en-US"/>
          </a:p>
          <a:p>
            <a:r>
              <a:rPr lang="en-US"/>
              <a:t>95%      Reliable software that functions as promised </a:t>
            </a:r>
          </a:p>
          <a:p>
            <a:r>
              <a:rPr lang="en-US"/>
              <a:t>70%      Software that is free from security vulnerabilities and malicious code</a:t>
            </a:r>
          </a:p>
          <a:p>
            <a:r>
              <a:rPr lang="en-US"/>
              <a:t>55%      Ease of integration and configuration</a:t>
            </a:r>
          </a:p>
          <a:p>
            <a:r>
              <a:rPr lang="en-US"/>
              <a:t>32%      Software that conforms to requirements and industry standards</a:t>
            </a:r>
          </a:p>
          <a:p>
            <a:r>
              <a:rPr lang="en-US"/>
              <a:t>27%      Convenience and ease of use</a:t>
            </a:r>
          </a:p>
          <a:p>
            <a:r>
              <a:rPr lang="en-US"/>
              <a:t>11%      Rich feature set </a:t>
            </a:r>
          </a:p>
          <a:p>
            <a:r>
              <a:rPr lang="en-US"/>
              <a:t>0%       Other</a:t>
            </a:r>
          </a:p>
          <a:p>
            <a:r>
              <a:rPr lang="en-US"/>
              <a:t>0%       Don’t know/unsure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40BCD-16C0-43D0-9F90-66146992EE31}" type="slidenum">
              <a:rPr lang="en-US" smtClean="0"/>
              <a:pPr>
                <a:defRPr/>
              </a:pPr>
              <a:t>12</a:t>
            </a:fld>
            <a:endParaRPr lang="en-US"/>
          </a:p>
        </p:txBody>
      </p:sp>
    </p:spTree>
    <p:extLst>
      <p:ext uri="{BB962C8B-B14F-4D97-AF65-F5344CB8AC3E}">
        <p14:creationId xmlns:p14="http://schemas.microsoft.com/office/powerpoint/2010/main" val="121511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40BCD-16C0-43D0-9F90-66146992EE31}" type="slidenum">
              <a:rPr lang="en-US" smtClean="0"/>
              <a:pPr>
                <a:defRPr/>
              </a:pPr>
              <a:t>13</a:t>
            </a:fld>
            <a:endParaRPr lang="en-US"/>
          </a:p>
        </p:txBody>
      </p:sp>
    </p:spTree>
    <p:extLst>
      <p:ext uri="{BB962C8B-B14F-4D97-AF65-F5344CB8AC3E}">
        <p14:creationId xmlns:p14="http://schemas.microsoft.com/office/powerpoint/2010/main" val="168253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240BCD-16C0-43D0-9F90-66146992EE31}"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A240BCD-16C0-43D0-9F90-66146992EE31}"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a:lnSpc>
                <a:spcPct val="80000"/>
              </a:lnSpc>
            </a:pPr>
            <a:endParaRPr lang="en-US" dirty="0" smtClean="0"/>
          </a:p>
        </p:txBody>
      </p:sp>
      <p:sp>
        <p:nvSpPr>
          <p:cNvPr id="27652" name="Slide Number Placeholder 3"/>
          <p:cNvSpPr>
            <a:spLocks noGrp="1"/>
          </p:cNvSpPr>
          <p:nvPr>
            <p:ph type="sldNum" sz="quarter" idx="5"/>
          </p:nvPr>
        </p:nvSpPr>
        <p:spPr>
          <a:noFill/>
        </p:spPr>
        <p:txBody>
          <a:bodyPr/>
          <a:lstStyle/>
          <a:p>
            <a:fld id="{8BA6F4B2-1418-458A-9AB7-13DD80F9F889}" type="slidenum">
              <a:rPr lang="en-US"/>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40BCD-16C0-43D0-9F90-66146992EE31}" type="slidenum">
              <a:rPr lang="en-US" smtClean="0"/>
              <a:pPr>
                <a:defRPr/>
              </a:pPr>
              <a:t>25</a:t>
            </a:fld>
            <a:endParaRPr lang="en-US"/>
          </a:p>
        </p:txBody>
      </p:sp>
    </p:spTree>
    <p:extLst>
      <p:ext uri="{BB962C8B-B14F-4D97-AF65-F5344CB8AC3E}">
        <p14:creationId xmlns:p14="http://schemas.microsoft.com/office/powerpoint/2010/main" val="694005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91" descr="&#10;blue_band.png                                                  000C0F54krm HD                         ABA78158:"/>
          <p:cNvPicPr>
            <a:picLocks noChangeAspect="1" noChangeArrowheads="1"/>
          </p:cNvPicPr>
          <p:nvPr/>
        </p:nvPicPr>
        <p:blipFill>
          <a:blip r:embed="rId2" cstate="print"/>
          <a:srcRect/>
          <a:stretch>
            <a:fillRect/>
          </a:stretch>
        </p:blipFill>
        <p:spPr bwMode="auto">
          <a:xfrm>
            <a:off x="0" y="6172204"/>
            <a:ext cx="9902825" cy="530225"/>
          </a:xfrm>
          <a:prstGeom prst="rect">
            <a:avLst/>
          </a:prstGeom>
          <a:noFill/>
          <a:ln w="9525">
            <a:noFill/>
            <a:miter lim="800000"/>
            <a:headEnd/>
            <a:tailEnd/>
          </a:ln>
        </p:spPr>
      </p:pic>
      <p:sp>
        <p:nvSpPr>
          <p:cNvPr id="5" name="Line 1056"/>
          <p:cNvSpPr>
            <a:spLocks noChangeShapeType="1"/>
          </p:cNvSpPr>
          <p:nvPr/>
        </p:nvSpPr>
        <p:spPr bwMode="auto">
          <a:xfrm>
            <a:off x="1422400" y="1905000"/>
            <a:ext cx="0" cy="457200"/>
          </a:xfrm>
          <a:prstGeom prst="line">
            <a:avLst/>
          </a:prstGeom>
          <a:noFill/>
          <a:ln w="76200">
            <a:solidFill>
              <a:srgbClr val="0B1F65"/>
            </a:solidFill>
            <a:round/>
            <a:headEnd/>
            <a:tailEnd/>
          </a:ln>
          <a:effectLst/>
        </p:spPr>
        <p:txBody>
          <a:bodyPr wrap="none" anchor="ctr"/>
          <a:lstStyle/>
          <a:p>
            <a:pPr algn="ctr" eaLnBrk="0" hangingPunct="0">
              <a:defRPr/>
            </a:pPr>
            <a:endParaRPr lang="en-US"/>
          </a:p>
        </p:txBody>
      </p:sp>
      <p:sp>
        <p:nvSpPr>
          <p:cNvPr id="6" name="Text Box 1080"/>
          <p:cNvSpPr txBox="1">
            <a:spLocks noChangeArrowheads="1"/>
          </p:cNvSpPr>
          <p:nvPr/>
        </p:nvSpPr>
        <p:spPr bwMode="auto">
          <a:xfrm>
            <a:off x="9383936" y="6715129"/>
            <a:ext cx="141064" cy="138499"/>
          </a:xfrm>
          <a:prstGeom prst="rect">
            <a:avLst/>
          </a:prstGeom>
          <a:noFill/>
          <a:ln w="9525">
            <a:noFill/>
            <a:miter lim="800000"/>
            <a:headEnd/>
            <a:tailEnd/>
          </a:ln>
          <a:effectLst/>
        </p:spPr>
        <p:txBody>
          <a:bodyPr wrap="none" lIns="0" tIns="0" rIns="0" bIns="0">
            <a:spAutoFit/>
          </a:bodyPr>
          <a:lstStyle/>
          <a:p>
            <a:pPr algn="r" eaLnBrk="0" hangingPunct="0">
              <a:defRPr/>
            </a:pPr>
            <a:fld id="{87BC7EDE-916C-4E72-94A9-F7A52B1C0729}" type="slidenum">
              <a:rPr lang="en-US" sz="900"/>
              <a:pPr algn="r" eaLnBrk="0" hangingPunct="0">
                <a:defRPr/>
              </a:pPr>
              <a:t>‹#›</a:t>
            </a:fld>
            <a:endParaRPr lang="en-US" sz="900"/>
          </a:p>
        </p:txBody>
      </p:sp>
      <p:sp>
        <p:nvSpPr>
          <p:cNvPr id="514056" name="Rectangle 1032"/>
          <p:cNvSpPr>
            <a:spLocks noGrp="1" noChangeArrowheads="1"/>
          </p:cNvSpPr>
          <p:nvPr>
            <p:ph type="subTitle" idx="1"/>
          </p:nvPr>
        </p:nvSpPr>
        <p:spPr>
          <a:xfrm>
            <a:off x="1600200" y="2743200"/>
            <a:ext cx="6705600" cy="2971800"/>
          </a:xfrm>
        </p:spPr>
        <p:txBody>
          <a:bodyPr/>
          <a:lstStyle>
            <a:lvl1pPr>
              <a:defRPr/>
            </a:lvl1pPr>
            <a:lvl2pPr marL="452438" lvl="1" indent="-215900">
              <a:defRPr/>
            </a:lvl2pPr>
          </a:lstStyle>
          <a:p>
            <a:r>
              <a:rPr lang="en-US" smtClean="0"/>
              <a:t>Click to edit Master subtitle style</a:t>
            </a:r>
            <a:endParaRPr lang="en-US"/>
          </a:p>
        </p:txBody>
      </p:sp>
      <p:sp>
        <p:nvSpPr>
          <p:cNvPr id="514058" name="Rectangle 1034"/>
          <p:cNvSpPr>
            <a:spLocks noGrp="1" noChangeArrowheads="1"/>
          </p:cNvSpPr>
          <p:nvPr>
            <p:ph type="ctrTitle"/>
          </p:nvPr>
        </p:nvSpPr>
        <p:spPr>
          <a:xfrm>
            <a:off x="1600200" y="1219200"/>
            <a:ext cx="6705600" cy="1143000"/>
          </a:xfrm>
        </p:spPr>
        <p:txBody>
          <a:bodyPr tIns="45720" bIns="45720"/>
          <a:lstStyle>
            <a:lvl1pPr>
              <a:defRPr/>
            </a:lvl1pPr>
          </a:lstStyle>
          <a:p>
            <a:r>
              <a:rPr lang="en-US" smtClean="0"/>
              <a:t>Click to edit Master title style</a:t>
            </a:r>
            <a:endParaRPr lang="en-US"/>
          </a:p>
        </p:txBody>
      </p:sp>
      <p:sp>
        <p:nvSpPr>
          <p:cNvPr id="7" name="Rectangle 1081"/>
          <p:cNvSpPr>
            <a:spLocks noGrp="1" noChangeArrowheads="1"/>
          </p:cNvSpPr>
          <p:nvPr>
            <p:ph type="ftr" sz="quarter" idx="10"/>
          </p:nvPr>
        </p:nvSpPr>
        <p:spPr/>
        <p:txBody>
          <a:bodyPr/>
          <a:lstStyle>
            <a:lvl1pPr>
              <a:defRPr/>
            </a:lvl1pPr>
          </a:lstStyle>
          <a:p>
            <a:pPr>
              <a:defRPr/>
            </a:pPr>
            <a:r>
              <a:rPr lang="en-US"/>
              <a:t>Filename/RPS Number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ftr" sz="quarter" idx="10"/>
          </p:nvPr>
        </p:nvSpPr>
        <p:spPr>
          <a:ln/>
        </p:spPr>
        <p:txBody>
          <a:bodyPr/>
          <a:lstStyle>
            <a:lvl1pPr>
              <a:defRPr/>
            </a:lvl1pPr>
          </a:lstStyle>
          <a:p>
            <a:pPr>
              <a:defRPr/>
            </a:pPr>
            <a:r>
              <a:rPr lang="en-US"/>
              <a:t>Filename/RPS Number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81000"/>
            <a:ext cx="22479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5913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ftr" sz="quarter" idx="10"/>
          </p:nvPr>
        </p:nvSpPr>
        <p:spPr>
          <a:ln/>
        </p:spPr>
        <p:txBody>
          <a:bodyPr/>
          <a:lstStyle>
            <a:lvl1pPr>
              <a:defRPr/>
            </a:lvl1pPr>
          </a:lstStyle>
          <a:p>
            <a:pPr>
              <a:defRPr/>
            </a:pPr>
            <a:r>
              <a:rPr lang="en-US"/>
              <a:t>Filename/RPS Number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30"/>
            <a:ext cx="84174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424" y="3886200"/>
            <a:ext cx="6931978"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2DDDAC-8E8B-4E33-94E1-B133621C43C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141" y="1600205"/>
            <a:ext cx="8912543"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0D34B1A-8B4D-47E6-8FCE-79AB694F6E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255" y="4406905"/>
            <a:ext cx="8417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255" y="2906713"/>
            <a:ext cx="841740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F42429C-B4CA-4F47-B38D-3FA406C4245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141" y="1600205"/>
            <a:ext cx="437374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936" y="1600205"/>
            <a:ext cx="437374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C2DDD50-CB9A-4421-9DB5-57A2EDA6E99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141" y="1535113"/>
            <a:ext cx="437546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141" y="2174875"/>
            <a:ext cx="437546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498" y="1535113"/>
            <a:ext cx="437718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498" y="2174875"/>
            <a:ext cx="437718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972B6806-530D-449E-BDEC-E68C49222E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406EB5F-A1B5-4476-A5CA-EEFC5370F12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095E1B56-F9EC-4FBF-B520-4FE4DF3971E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4" y="273050"/>
            <a:ext cx="32579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730" y="273055"/>
            <a:ext cx="5535954"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144" y="1435103"/>
            <a:ext cx="3257961"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BAB4E95-1F81-452D-A828-0F39C515E1B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p:txBody>
          <a:bodyPr/>
          <a:lstStyle>
            <a:lvl1pPr>
              <a:defRPr/>
            </a:lvl1pPr>
          </a:lstStyle>
          <a:p>
            <a:pPr>
              <a:defRPr/>
            </a:pPr>
            <a:r>
              <a:rPr lang="en-US"/>
              <a:t>Filename/RPS Number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3" y="4800600"/>
            <a:ext cx="59416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023" y="612775"/>
            <a:ext cx="594169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023" y="5367338"/>
            <a:ext cx="594169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09E8D3A-2A81-467A-8E46-855F0B89B38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141" y="1600205"/>
            <a:ext cx="8912543"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589CBE1-D171-4A9F-9C31-4098F6DA55D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9548" y="274643"/>
            <a:ext cx="222813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141" y="274643"/>
            <a:ext cx="651936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171C550-C097-4101-AF99-120D4E361FA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803" y="1481559"/>
            <a:ext cx="8987754" cy="483821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0"/>
          </p:nvPr>
        </p:nvSpPr>
        <p:spPr>
          <a:xfrm>
            <a:off x="1898041" y="6629400"/>
            <a:ext cx="1155330" cy="228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424" y="274643"/>
            <a:ext cx="6851174" cy="968375"/>
          </a:xfrm>
        </p:spPr>
        <p:txBody>
          <a:bodyPr/>
          <a:lstStyle/>
          <a:p>
            <a:r>
              <a:rPr lang="en-US" smtClean="0"/>
              <a:t>Click to edit Master title style</a:t>
            </a:r>
            <a:endParaRPr lang="en-US"/>
          </a:p>
        </p:txBody>
      </p:sp>
      <p:sp>
        <p:nvSpPr>
          <p:cNvPr id="3" name="Content Placeholder 2"/>
          <p:cNvSpPr>
            <a:spLocks noGrp="1"/>
          </p:cNvSpPr>
          <p:nvPr>
            <p:ph idx="1"/>
          </p:nvPr>
        </p:nvSpPr>
        <p:spPr>
          <a:xfrm>
            <a:off x="495141" y="1600205"/>
            <a:ext cx="8912543"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C63DA42-9CD5-4223-B543-32A68D6608E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85424" y="274643"/>
            <a:ext cx="6851174" cy="9683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141" y="1600205"/>
            <a:ext cx="8912543" cy="4525963"/>
          </a:xfrm>
          <a:prstGeom prst="rect">
            <a:avLst/>
          </a:prstGeo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4D74B61-6EC3-453F-98B5-00CECB01AF0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8"/>
            <a:ext cx="84174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424" y="3886200"/>
            <a:ext cx="6931978"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B416DC0-84BB-4634-A504-8A1C1F4F17B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141" y="1600203"/>
            <a:ext cx="8912543"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36C3412-95F3-42C1-832B-857776A3AC0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255" y="4406903"/>
            <a:ext cx="84174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255" y="2906713"/>
            <a:ext cx="841740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F4E5F0F-381F-44D0-A1B3-BA81E9B51C4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141" y="1600203"/>
            <a:ext cx="437374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936" y="1600203"/>
            <a:ext cx="437374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F4DFB39-A671-42E3-B5F7-1A92F640D50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4"/>
            <a:ext cx="84169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169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5"/>
          <p:cNvSpPr>
            <a:spLocks noGrp="1" noChangeArrowheads="1"/>
          </p:cNvSpPr>
          <p:nvPr>
            <p:ph type="ftr" sz="quarter" idx="10"/>
          </p:nvPr>
        </p:nvSpPr>
        <p:spPr>
          <a:ln/>
        </p:spPr>
        <p:txBody>
          <a:bodyPr/>
          <a:lstStyle>
            <a:lvl1pPr>
              <a:defRPr/>
            </a:lvl1pPr>
          </a:lstStyle>
          <a:p>
            <a:pPr>
              <a:defRPr/>
            </a:pPr>
            <a:r>
              <a:rPr lang="en-US"/>
              <a:t>Filename/RPS Number</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141" y="1535113"/>
            <a:ext cx="437546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141" y="2174875"/>
            <a:ext cx="437546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498" y="1535113"/>
            <a:ext cx="437718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498" y="2174875"/>
            <a:ext cx="437718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8D5734E3-2135-4800-8EA0-8FF860B5CA0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0DA005F-168D-4DCE-8DDF-F5336837BAD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CFEA615A-672D-4E03-AC63-8C66D467065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3" y="273050"/>
            <a:ext cx="32579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730" y="273053"/>
            <a:ext cx="5535954"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143" y="1435103"/>
            <a:ext cx="3257961"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C21AD33-16DD-4CAC-8F5A-DA93B4A9AF0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3" y="4800600"/>
            <a:ext cx="59416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023" y="612775"/>
            <a:ext cx="594169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023" y="5367338"/>
            <a:ext cx="594169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6B3EE26-8102-4029-A719-1920853050A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141" y="1600203"/>
            <a:ext cx="8912543"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A9D642F-9E94-458E-9535-9C0AA5E9604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9548" y="274641"/>
            <a:ext cx="222813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141" y="274641"/>
            <a:ext cx="651936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B0F602F-9149-4064-A473-DE13396B4EE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803" y="1481559"/>
            <a:ext cx="8987754" cy="483821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0"/>
          </p:nvPr>
        </p:nvSpPr>
        <p:spPr>
          <a:xfrm>
            <a:off x="1898041" y="6629400"/>
            <a:ext cx="1155330" cy="228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424" y="274641"/>
            <a:ext cx="6851174" cy="968375"/>
          </a:xfrm>
        </p:spPr>
        <p:txBody>
          <a:bodyPr/>
          <a:lstStyle/>
          <a:p>
            <a:r>
              <a:rPr lang="en-US" smtClean="0"/>
              <a:t>Click to edit Master title style</a:t>
            </a:r>
            <a:endParaRPr lang="en-US"/>
          </a:p>
        </p:txBody>
      </p:sp>
      <p:sp>
        <p:nvSpPr>
          <p:cNvPr id="3" name="Content Placeholder 2"/>
          <p:cNvSpPr>
            <a:spLocks noGrp="1"/>
          </p:cNvSpPr>
          <p:nvPr>
            <p:ph idx="1"/>
          </p:nvPr>
        </p:nvSpPr>
        <p:spPr>
          <a:xfrm>
            <a:off x="495141" y="1600203"/>
            <a:ext cx="8912543"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B32C16D-2E00-4DDB-9C6A-3F6ECDCE708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85424" y="274641"/>
            <a:ext cx="6851174" cy="9683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141" y="1600203"/>
            <a:ext cx="8912543" cy="4525963"/>
          </a:xfrm>
          <a:prstGeom prst="rect">
            <a:avLst/>
          </a:prstGeo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800EF0C-6639-416E-A273-98EBAC62FA9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43053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1" y="1524000"/>
            <a:ext cx="43053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5"/>
          <p:cNvSpPr>
            <a:spLocks noGrp="1" noChangeArrowheads="1"/>
          </p:cNvSpPr>
          <p:nvPr>
            <p:ph type="ftr" sz="quarter" idx="10"/>
          </p:nvPr>
        </p:nvSpPr>
        <p:spPr>
          <a:ln/>
        </p:spPr>
        <p:txBody>
          <a:bodyPr/>
          <a:lstStyle>
            <a:lvl1pPr>
              <a:defRPr/>
            </a:lvl1pPr>
          </a:lstStyle>
          <a:p>
            <a:pPr>
              <a:defRPr/>
            </a:pPr>
            <a:r>
              <a:rPr lang="en-US"/>
              <a:t>Filename/RPS Number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4638"/>
            <a:ext cx="89122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1" y="1535113"/>
            <a:ext cx="4375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5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90" y="1535113"/>
            <a:ext cx="4376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90" y="2174875"/>
            <a:ext cx="4376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5"/>
          <p:cNvSpPr>
            <a:spLocks noGrp="1" noChangeArrowheads="1"/>
          </p:cNvSpPr>
          <p:nvPr>
            <p:ph type="ftr" sz="quarter" idx="10"/>
          </p:nvPr>
        </p:nvSpPr>
        <p:spPr>
          <a:ln/>
        </p:spPr>
        <p:txBody>
          <a:bodyPr/>
          <a:lstStyle>
            <a:lvl1pPr>
              <a:defRPr/>
            </a:lvl1pPr>
          </a:lstStyle>
          <a:p>
            <a:pPr>
              <a:defRPr/>
            </a:pPr>
            <a:r>
              <a:rPr lang="en-US"/>
              <a:t>Filename/RPS Number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ftr" sz="quarter" idx="10"/>
          </p:nvPr>
        </p:nvSpPr>
        <p:spPr>
          <a:ln/>
        </p:spPr>
        <p:txBody>
          <a:bodyPr/>
          <a:lstStyle>
            <a:lvl1pPr>
              <a:defRPr/>
            </a:lvl1pPr>
          </a:lstStyle>
          <a:p>
            <a:pPr>
              <a:defRPr/>
            </a:pPr>
            <a:r>
              <a:rPr lang="en-US"/>
              <a:t>Filename/RPS Number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ftr" sz="quarter" idx="10"/>
          </p:nvPr>
        </p:nvSpPr>
        <p:spPr>
          <a:ln/>
        </p:spPr>
        <p:txBody>
          <a:bodyPr/>
          <a:lstStyle>
            <a:lvl1pPr>
              <a:defRPr/>
            </a:lvl1pPr>
          </a:lstStyle>
          <a:p>
            <a:pPr>
              <a:defRPr/>
            </a:pPr>
            <a:r>
              <a:rPr lang="en-US"/>
              <a:t>Filename/RPS Number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755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913" y="273054"/>
            <a:ext cx="55356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3"/>
            <a:ext cx="3257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US"/>
              <a:t>Filename/RPS Number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5" y="4800600"/>
            <a:ext cx="5940425"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5" y="612775"/>
            <a:ext cx="59404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941515" y="5367338"/>
            <a:ext cx="59404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US"/>
              <a:t>Filename/RPS Number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8" descr="&#10;blue_band.png                                                  000C0F54krm HD                         ABA78158:"/>
          <p:cNvPicPr>
            <a:picLocks noChangeAspect="1" noChangeArrowheads="1"/>
          </p:cNvPicPr>
          <p:nvPr/>
        </p:nvPicPr>
        <p:blipFill>
          <a:blip r:embed="rId13" cstate="print"/>
          <a:srcRect/>
          <a:stretch>
            <a:fillRect/>
          </a:stretch>
        </p:blipFill>
        <p:spPr bwMode="auto">
          <a:xfrm>
            <a:off x="0" y="6172204"/>
            <a:ext cx="9902825" cy="530225"/>
          </a:xfrm>
          <a:prstGeom prst="rect">
            <a:avLst/>
          </a:prstGeom>
          <a:noFill/>
          <a:ln w="9525">
            <a:noFill/>
            <a:miter lim="800000"/>
            <a:headEnd/>
            <a:tailEnd/>
          </a:ln>
        </p:spPr>
      </p:pic>
      <p:sp>
        <p:nvSpPr>
          <p:cNvPr id="1027" name="Rectangle 4"/>
          <p:cNvSpPr>
            <a:spLocks noGrp="1" noChangeArrowheads="1"/>
          </p:cNvSpPr>
          <p:nvPr>
            <p:ph type="body" idx="1"/>
          </p:nvPr>
        </p:nvSpPr>
        <p:spPr bwMode="auto">
          <a:xfrm>
            <a:off x="685801" y="1524000"/>
            <a:ext cx="8763001"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a:t>
            </a:r>
          </a:p>
          <a:p>
            <a:pPr lvl="1"/>
            <a:r>
              <a:rPr lang="en-US" smtClean="0"/>
              <a:t>Second level</a:t>
            </a:r>
          </a:p>
        </p:txBody>
      </p:sp>
      <p:sp>
        <p:nvSpPr>
          <p:cNvPr id="1028" name="Rectangle 7"/>
          <p:cNvSpPr>
            <a:spLocks noGrp="1" noChangeArrowheads="1"/>
          </p:cNvSpPr>
          <p:nvPr>
            <p:ph type="title"/>
          </p:nvPr>
        </p:nvSpPr>
        <p:spPr bwMode="auto">
          <a:xfrm>
            <a:off x="457200" y="381000"/>
            <a:ext cx="8985250" cy="838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3078" name="Text Box 54"/>
          <p:cNvSpPr txBox="1">
            <a:spLocks noChangeArrowheads="1"/>
          </p:cNvSpPr>
          <p:nvPr/>
        </p:nvSpPr>
        <p:spPr bwMode="auto">
          <a:xfrm>
            <a:off x="9383936" y="6715129"/>
            <a:ext cx="141064" cy="138499"/>
          </a:xfrm>
          <a:prstGeom prst="rect">
            <a:avLst/>
          </a:prstGeom>
          <a:noFill/>
          <a:ln w="9525">
            <a:noFill/>
            <a:miter lim="800000"/>
            <a:headEnd/>
            <a:tailEnd/>
          </a:ln>
          <a:effectLst/>
        </p:spPr>
        <p:txBody>
          <a:bodyPr wrap="none" lIns="0" tIns="0" rIns="0" bIns="0">
            <a:spAutoFit/>
          </a:bodyPr>
          <a:lstStyle/>
          <a:p>
            <a:pPr algn="r" eaLnBrk="0" hangingPunct="0">
              <a:defRPr/>
            </a:pPr>
            <a:fld id="{3D5A6D05-E5B2-46A9-B15F-52594F3A8A32}" type="slidenum">
              <a:rPr lang="en-US" sz="900"/>
              <a:pPr algn="r" eaLnBrk="0" hangingPunct="0">
                <a:defRPr/>
              </a:pPr>
              <a:t>‹#›</a:t>
            </a:fld>
            <a:endParaRPr lang="en-US" sz="900"/>
          </a:p>
        </p:txBody>
      </p:sp>
      <p:sp>
        <p:nvSpPr>
          <p:cNvPr id="513079" name="Rectangle 55"/>
          <p:cNvSpPr>
            <a:spLocks noGrp="1" noChangeArrowheads="1"/>
          </p:cNvSpPr>
          <p:nvPr>
            <p:ph type="ftr" sz="quarter" idx="3"/>
          </p:nvPr>
        </p:nvSpPr>
        <p:spPr bwMode="auto">
          <a:xfrm>
            <a:off x="376238" y="6715129"/>
            <a:ext cx="1186222"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l" eaLnBrk="0" hangingPunct="0">
              <a:defRPr sz="900"/>
            </a:lvl1pPr>
          </a:lstStyle>
          <a:p>
            <a:pPr>
              <a:defRPr/>
            </a:pPr>
            <a:r>
              <a:rPr lang="en-US"/>
              <a:t>Filename/RPS Number</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Lst>
  <p:hf sldNum="0" hdr="0" dt="0"/>
  <p:txStyles>
    <p:titleStyle>
      <a:lvl1pPr algn="l" rtl="0" eaLnBrk="1" fontAlgn="base" hangingPunct="1">
        <a:lnSpc>
          <a:spcPct val="90000"/>
        </a:lnSpc>
        <a:spcBef>
          <a:spcPct val="0"/>
        </a:spcBef>
        <a:spcAft>
          <a:spcPct val="0"/>
        </a:spcAft>
        <a:defRPr sz="2200" b="1">
          <a:solidFill>
            <a:schemeClr val="tx1"/>
          </a:solidFill>
          <a:latin typeface="+mj-lt"/>
          <a:ea typeface="+mj-ea"/>
          <a:cs typeface="+mj-cs"/>
        </a:defRPr>
      </a:lvl1pPr>
      <a:lvl2pPr algn="l" rtl="0" eaLnBrk="1" fontAlgn="base" hangingPunct="1">
        <a:lnSpc>
          <a:spcPct val="90000"/>
        </a:lnSpc>
        <a:spcBef>
          <a:spcPct val="0"/>
        </a:spcBef>
        <a:spcAft>
          <a:spcPct val="0"/>
        </a:spcAft>
        <a:defRPr sz="2200" b="1">
          <a:solidFill>
            <a:schemeClr val="tx1"/>
          </a:solidFill>
          <a:latin typeface="Arial" charset="0"/>
        </a:defRPr>
      </a:lvl2pPr>
      <a:lvl3pPr algn="l" rtl="0" eaLnBrk="1" fontAlgn="base" hangingPunct="1">
        <a:lnSpc>
          <a:spcPct val="90000"/>
        </a:lnSpc>
        <a:spcBef>
          <a:spcPct val="0"/>
        </a:spcBef>
        <a:spcAft>
          <a:spcPct val="0"/>
        </a:spcAft>
        <a:defRPr sz="2200" b="1">
          <a:solidFill>
            <a:schemeClr val="tx1"/>
          </a:solidFill>
          <a:latin typeface="Arial" charset="0"/>
        </a:defRPr>
      </a:lvl3pPr>
      <a:lvl4pPr algn="l" rtl="0" eaLnBrk="1" fontAlgn="base" hangingPunct="1">
        <a:lnSpc>
          <a:spcPct val="90000"/>
        </a:lnSpc>
        <a:spcBef>
          <a:spcPct val="0"/>
        </a:spcBef>
        <a:spcAft>
          <a:spcPct val="0"/>
        </a:spcAft>
        <a:defRPr sz="2200" b="1">
          <a:solidFill>
            <a:schemeClr val="tx1"/>
          </a:solidFill>
          <a:latin typeface="Arial" charset="0"/>
        </a:defRPr>
      </a:lvl4pPr>
      <a:lvl5pPr algn="l" rtl="0" eaLnBrk="1" fontAlgn="base" hangingPunct="1">
        <a:lnSpc>
          <a:spcPct val="90000"/>
        </a:lnSpc>
        <a:spcBef>
          <a:spcPct val="0"/>
        </a:spcBef>
        <a:spcAft>
          <a:spcPct val="0"/>
        </a:spcAft>
        <a:defRPr sz="2200" b="1">
          <a:solidFill>
            <a:schemeClr val="tx1"/>
          </a:solidFill>
          <a:latin typeface="Arial" charset="0"/>
        </a:defRPr>
      </a:lvl5pPr>
      <a:lvl6pPr marL="457200" algn="l" rtl="0" eaLnBrk="1" fontAlgn="base" hangingPunct="1">
        <a:lnSpc>
          <a:spcPct val="90000"/>
        </a:lnSpc>
        <a:spcBef>
          <a:spcPct val="0"/>
        </a:spcBef>
        <a:spcAft>
          <a:spcPct val="0"/>
        </a:spcAft>
        <a:defRPr sz="2200" b="1">
          <a:solidFill>
            <a:schemeClr val="tx1"/>
          </a:solidFill>
          <a:latin typeface="Arial" charset="0"/>
        </a:defRPr>
      </a:lvl6pPr>
      <a:lvl7pPr marL="914400" algn="l" rtl="0" eaLnBrk="1" fontAlgn="base" hangingPunct="1">
        <a:lnSpc>
          <a:spcPct val="90000"/>
        </a:lnSpc>
        <a:spcBef>
          <a:spcPct val="0"/>
        </a:spcBef>
        <a:spcAft>
          <a:spcPct val="0"/>
        </a:spcAft>
        <a:defRPr sz="2200" b="1">
          <a:solidFill>
            <a:schemeClr val="tx1"/>
          </a:solidFill>
          <a:latin typeface="Arial" charset="0"/>
        </a:defRPr>
      </a:lvl7pPr>
      <a:lvl8pPr marL="1371600" algn="l" rtl="0" eaLnBrk="1" fontAlgn="base" hangingPunct="1">
        <a:lnSpc>
          <a:spcPct val="90000"/>
        </a:lnSpc>
        <a:spcBef>
          <a:spcPct val="0"/>
        </a:spcBef>
        <a:spcAft>
          <a:spcPct val="0"/>
        </a:spcAft>
        <a:defRPr sz="2200" b="1">
          <a:solidFill>
            <a:schemeClr val="tx1"/>
          </a:solidFill>
          <a:latin typeface="Arial" charset="0"/>
        </a:defRPr>
      </a:lvl8pPr>
      <a:lvl9pPr marL="1828800" algn="l" rtl="0" eaLnBrk="1" fontAlgn="base" hangingPunct="1">
        <a:lnSpc>
          <a:spcPct val="90000"/>
        </a:lnSpc>
        <a:spcBef>
          <a:spcPct val="0"/>
        </a:spcBef>
        <a:spcAft>
          <a:spcPct val="0"/>
        </a:spcAft>
        <a:defRPr sz="2200" b="1">
          <a:solidFill>
            <a:schemeClr val="tx1"/>
          </a:solidFill>
          <a:latin typeface="Arial" charset="0"/>
        </a:defRPr>
      </a:lvl9pPr>
    </p:titleStyle>
    <p:bodyStyle>
      <a:lvl1pPr marL="234950" indent="-234950" algn="l" rtl="0" eaLnBrk="1" fontAlgn="base" hangingPunct="1">
        <a:spcBef>
          <a:spcPct val="100000"/>
        </a:spcBef>
        <a:spcAft>
          <a:spcPct val="0"/>
        </a:spcAft>
        <a:buClr>
          <a:srgbClr val="0B1F65"/>
        </a:buClr>
        <a:buFont typeface="Webdings" pitchFamily="18" charset="2"/>
        <a:buChar char="4"/>
        <a:defRPr sz="1600">
          <a:solidFill>
            <a:schemeClr val="tx1"/>
          </a:solidFill>
          <a:latin typeface="+mn-lt"/>
          <a:ea typeface="+mn-ea"/>
          <a:cs typeface="+mn-cs"/>
        </a:defRPr>
      </a:lvl1pPr>
      <a:lvl2pPr marL="457200" indent="-220663" algn="l" rtl="0" eaLnBrk="1" fontAlgn="base" hangingPunct="1">
        <a:lnSpc>
          <a:spcPct val="90000"/>
        </a:lnSpc>
        <a:spcBef>
          <a:spcPct val="40000"/>
        </a:spcBef>
        <a:spcAft>
          <a:spcPct val="0"/>
        </a:spcAft>
        <a:buClr>
          <a:srgbClr val="0B1F65"/>
        </a:buClr>
        <a:buChar char="–"/>
        <a:defRPr sz="1600">
          <a:solidFill>
            <a:schemeClr val="tx1"/>
          </a:solidFill>
          <a:latin typeface="+mn-lt"/>
        </a:defRPr>
      </a:lvl2pPr>
      <a:lvl3pPr marL="2278063" indent="11113" algn="l" rtl="0" eaLnBrk="1" fontAlgn="base" hangingPunct="1">
        <a:lnSpc>
          <a:spcPct val="90000"/>
        </a:lnSpc>
        <a:spcBef>
          <a:spcPct val="40000"/>
        </a:spcBef>
        <a:spcAft>
          <a:spcPct val="0"/>
        </a:spcAft>
        <a:buClr>
          <a:srgbClr val="0B1F65"/>
        </a:buClr>
        <a:buFont typeface="Webdings" pitchFamily="18" charset="2"/>
        <a:buChar char="•"/>
        <a:defRPr sz="1600">
          <a:solidFill>
            <a:schemeClr val="tx1"/>
          </a:solidFill>
          <a:latin typeface="+mn-lt"/>
        </a:defRPr>
      </a:lvl3pPr>
      <a:lvl4pPr marL="2403475" indent="-1031875" algn="l" rtl="0" eaLnBrk="1" fontAlgn="base" hangingPunct="1">
        <a:lnSpc>
          <a:spcPct val="90000"/>
        </a:lnSpc>
        <a:spcBef>
          <a:spcPct val="40000"/>
        </a:spcBef>
        <a:spcAft>
          <a:spcPct val="0"/>
        </a:spcAft>
        <a:buClr>
          <a:srgbClr val="0B1F65"/>
        </a:buClr>
        <a:buChar char="–"/>
        <a:defRPr sz="1600">
          <a:solidFill>
            <a:schemeClr val="tx1"/>
          </a:solidFill>
          <a:latin typeface="+mn-lt"/>
        </a:defRPr>
      </a:lvl4pPr>
      <a:lvl5pPr marL="2517775" indent="-688975" algn="l" rtl="0" eaLnBrk="1" fontAlgn="base" hangingPunct="1">
        <a:lnSpc>
          <a:spcPct val="90000"/>
        </a:lnSpc>
        <a:spcBef>
          <a:spcPct val="0"/>
        </a:spcBef>
        <a:spcAft>
          <a:spcPct val="40000"/>
        </a:spcAft>
        <a:buClr>
          <a:schemeClr val="tx1"/>
        </a:buClr>
        <a:buSzPct val="40000"/>
        <a:buFont typeface="Arial" charset="0"/>
        <a:buChar char="»"/>
        <a:defRPr sz="1600">
          <a:solidFill>
            <a:schemeClr val="tx1"/>
          </a:solidFill>
          <a:latin typeface="+mn-lt"/>
        </a:defRPr>
      </a:lvl5pPr>
      <a:lvl6pPr marL="29749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5424" y="274643"/>
            <a:ext cx="6851174" cy="968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8196" name="Rectangle 4"/>
          <p:cNvSpPr>
            <a:spLocks noGrp="1" noChangeArrowheads="1"/>
          </p:cNvSpPr>
          <p:nvPr>
            <p:ph type="dt" sz="half" idx="2"/>
          </p:nvPr>
        </p:nvSpPr>
        <p:spPr bwMode="auto">
          <a:xfrm>
            <a:off x="495141" y="6335713"/>
            <a:ext cx="2310659" cy="385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8198" name="Rectangle 6"/>
          <p:cNvSpPr>
            <a:spLocks noGrp="1" noChangeArrowheads="1"/>
          </p:cNvSpPr>
          <p:nvPr>
            <p:ph type="sldNum" sz="quarter" idx="4"/>
          </p:nvPr>
        </p:nvSpPr>
        <p:spPr bwMode="auto">
          <a:xfrm>
            <a:off x="7097027" y="6335713"/>
            <a:ext cx="2310659" cy="385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1D945DA-95FE-472C-AD0C-84C75C556C18}" type="slidenum">
              <a:rPr lang="en-US">
                <a:solidFill>
                  <a:srgbClr val="000000"/>
                </a:solidFill>
              </a:rPr>
              <a:pPr>
                <a:defRPr/>
              </a:pPr>
              <a:t>‹#›</a:t>
            </a:fld>
            <a:endParaRPr lang="en-US">
              <a:solidFill>
                <a:srgbClr val="000000"/>
              </a:solidFill>
            </a:endParaRPr>
          </a:p>
        </p:txBody>
      </p:sp>
      <p:pic>
        <p:nvPicPr>
          <p:cNvPr id="1029" name="Picture 7" descr="NII Logo"/>
          <p:cNvPicPr>
            <a:picLocks noChangeAspect="1" noChangeArrowheads="1"/>
          </p:cNvPicPr>
          <p:nvPr/>
        </p:nvPicPr>
        <p:blipFill>
          <a:blip r:embed="rId16" cstate="print"/>
          <a:srcRect/>
          <a:stretch>
            <a:fillRect/>
          </a:stretch>
        </p:blipFill>
        <p:spPr bwMode="auto">
          <a:xfrm>
            <a:off x="8362386" y="228600"/>
            <a:ext cx="1402900" cy="1252538"/>
          </a:xfrm>
          <a:prstGeom prst="rect">
            <a:avLst/>
          </a:prstGeom>
          <a:noFill/>
          <a:ln w="9525">
            <a:noFill/>
            <a:miter lim="800000"/>
            <a:headEnd/>
            <a:tailEnd/>
          </a:ln>
        </p:spPr>
      </p:pic>
      <p:pic>
        <p:nvPicPr>
          <p:cNvPr id="1030" name="Picture 8" descr="DoDseal"/>
          <p:cNvPicPr>
            <a:picLocks noChangeAspect="1" noChangeArrowheads="1"/>
          </p:cNvPicPr>
          <p:nvPr/>
        </p:nvPicPr>
        <p:blipFill>
          <a:blip r:embed="rId17" cstate="print"/>
          <a:srcRect/>
          <a:stretch>
            <a:fillRect/>
          </a:stretch>
        </p:blipFill>
        <p:spPr bwMode="auto">
          <a:xfrm>
            <a:off x="110034" y="228605"/>
            <a:ext cx="1359920" cy="1255713"/>
          </a:xfrm>
          <a:prstGeom prst="rect">
            <a:avLst/>
          </a:prstGeom>
          <a:noFill/>
          <a:ln w="9525">
            <a:noFill/>
            <a:miter lim="800000"/>
            <a:headEnd/>
            <a:tailEnd/>
          </a:ln>
        </p:spPr>
      </p:pic>
      <p:sp>
        <p:nvSpPr>
          <p:cNvPr id="8201" name="Line 9"/>
          <p:cNvSpPr>
            <a:spLocks noChangeShapeType="1"/>
          </p:cNvSpPr>
          <p:nvPr/>
        </p:nvSpPr>
        <p:spPr bwMode="auto">
          <a:xfrm>
            <a:off x="1320377" y="1295400"/>
            <a:ext cx="7179548" cy="0"/>
          </a:xfrm>
          <a:prstGeom prst="line">
            <a:avLst/>
          </a:prstGeom>
          <a:noFill/>
          <a:ln w="57150">
            <a:solidFill>
              <a:srgbClr val="DB2D2D"/>
            </a:solidFill>
            <a:round/>
            <a:headEnd/>
            <a:tailEnd/>
          </a:ln>
          <a:effectLst/>
        </p:spPr>
        <p:txBody>
          <a:bodyPr/>
          <a:lstStyle/>
          <a:p>
            <a:pPr>
              <a:defRPr/>
            </a:pPr>
            <a:endParaRPr lang="en-US" sz="1800">
              <a:solidFill>
                <a:srgbClr val="000000"/>
              </a:solidFill>
            </a:endParaRPr>
          </a:p>
        </p:txBody>
      </p:sp>
      <p:sp>
        <p:nvSpPr>
          <p:cNvPr id="8202" name="Line 10"/>
          <p:cNvSpPr>
            <a:spLocks noChangeShapeType="1"/>
          </p:cNvSpPr>
          <p:nvPr/>
        </p:nvSpPr>
        <p:spPr bwMode="auto">
          <a:xfrm>
            <a:off x="1320377" y="1371600"/>
            <a:ext cx="7179548" cy="0"/>
          </a:xfrm>
          <a:prstGeom prst="line">
            <a:avLst/>
          </a:prstGeom>
          <a:noFill/>
          <a:ln w="57150">
            <a:solidFill>
              <a:srgbClr val="0000FF"/>
            </a:solidFill>
            <a:round/>
            <a:headEnd/>
            <a:tailEnd/>
          </a:ln>
          <a:effectLst/>
        </p:spPr>
        <p:txBody>
          <a:bodyPr/>
          <a:lstStyle/>
          <a:p>
            <a:pPr>
              <a:defRPr/>
            </a:pPr>
            <a:endParaRPr 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5424" y="274641"/>
            <a:ext cx="6851174" cy="968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8196" name="Rectangle 4"/>
          <p:cNvSpPr>
            <a:spLocks noGrp="1" noChangeArrowheads="1"/>
          </p:cNvSpPr>
          <p:nvPr>
            <p:ph type="dt" sz="half" idx="2"/>
          </p:nvPr>
        </p:nvSpPr>
        <p:spPr bwMode="auto">
          <a:xfrm>
            <a:off x="495141" y="6335713"/>
            <a:ext cx="2310659" cy="385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8198" name="Rectangle 6"/>
          <p:cNvSpPr>
            <a:spLocks noGrp="1" noChangeArrowheads="1"/>
          </p:cNvSpPr>
          <p:nvPr>
            <p:ph type="sldNum" sz="quarter" idx="4"/>
          </p:nvPr>
        </p:nvSpPr>
        <p:spPr bwMode="auto">
          <a:xfrm>
            <a:off x="7097026" y="6335713"/>
            <a:ext cx="2310659" cy="385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2052A08-CC70-48F8-AE8F-5EF01E534C49}" type="slidenum">
              <a:rPr lang="en-US">
                <a:solidFill>
                  <a:srgbClr val="000000"/>
                </a:solidFill>
              </a:rPr>
              <a:pPr>
                <a:defRPr/>
              </a:pPr>
              <a:t>‹#›</a:t>
            </a:fld>
            <a:endParaRPr lang="en-US">
              <a:solidFill>
                <a:srgbClr val="000000"/>
              </a:solidFill>
            </a:endParaRPr>
          </a:p>
        </p:txBody>
      </p:sp>
      <p:pic>
        <p:nvPicPr>
          <p:cNvPr id="1029" name="Picture 7" descr="NII Logo"/>
          <p:cNvPicPr>
            <a:picLocks noChangeAspect="1" noChangeArrowheads="1"/>
          </p:cNvPicPr>
          <p:nvPr/>
        </p:nvPicPr>
        <p:blipFill>
          <a:blip r:embed="rId16" cstate="print"/>
          <a:srcRect/>
          <a:stretch>
            <a:fillRect/>
          </a:stretch>
        </p:blipFill>
        <p:spPr bwMode="auto">
          <a:xfrm>
            <a:off x="8362386" y="228600"/>
            <a:ext cx="1402900" cy="1252538"/>
          </a:xfrm>
          <a:prstGeom prst="rect">
            <a:avLst/>
          </a:prstGeom>
          <a:noFill/>
          <a:ln w="9525">
            <a:noFill/>
            <a:miter lim="800000"/>
            <a:headEnd/>
            <a:tailEnd/>
          </a:ln>
        </p:spPr>
      </p:pic>
      <p:pic>
        <p:nvPicPr>
          <p:cNvPr id="1030" name="Picture 8" descr="DoDseal"/>
          <p:cNvPicPr>
            <a:picLocks noChangeAspect="1" noChangeArrowheads="1"/>
          </p:cNvPicPr>
          <p:nvPr/>
        </p:nvPicPr>
        <p:blipFill>
          <a:blip r:embed="rId17" cstate="print"/>
          <a:srcRect/>
          <a:stretch>
            <a:fillRect/>
          </a:stretch>
        </p:blipFill>
        <p:spPr bwMode="auto">
          <a:xfrm>
            <a:off x="110033" y="228603"/>
            <a:ext cx="1359920" cy="1255713"/>
          </a:xfrm>
          <a:prstGeom prst="rect">
            <a:avLst/>
          </a:prstGeom>
          <a:noFill/>
          <a:ln w="9525">
            <a:noFill/>
            <a:miter lim="800000"/>
            <a:headEnd/>
            <a:tailEnd/>
          </a:ln>
        </p:spPr>
      </p:pic>
      <p:sp>
        <p:nvSpPr>
          <p:cNvPr id="8201" name="Line 9"/>
          <p:cNvSpPr>
            <a:spLocks noChangeShapeType="1"/>
          </p:cNvSpPr>
          <p:nvPr/>
        </p:nvSpPr>
        <p:spPr bwMode="auto">
          <a:xfrm>
            <a:off x="1320377" y="1295400"/>
            <a:ext cx="7179548" cy="0"/>
          </a:xfrm>
          <a:prstGeom prst="line">
            <a:avLst/>
          </a:prstGeom>
          <a:noFill/>
          <a:ln w="57150">
            <a:solidFill>
              <a:srgbClr val="DB2D2D"/>
            </a:solidFill>
            <a:round/>
            <a:headEnd/>
            <a:tailEnd/>
          </a:ln>
          <a:effectLst/>
        </p:spPr>
        <p:txBody>
          <a:bodyPr/>
          <a:lstStyle/>
          <a:p>
            <a:pPr>
              <a:defRPr/>
            </a:pPr>
            <a:endParaRPr lang="en-US" sz="1800">
              <a:solidFill>
                <a:srgbClr val="000000"/>
              </a:solidFill>
            </a:endParaRPr>
          </a:p>
        </p:txBody>
      </p:sp>
      <p:sp>
        <p:nvSpPr>
          <p:cNvPr id="8202" name="Line 10"/>
          <p:cNvSpPr>
            <a:spLocks noChangeShapeType="1"/>
          </p:cNvSpPr>
          <p:nvPr/>
        </p:nvSpPr>
        <p:spPr bwMode="auto">
          <a:xfrm>
            <a:off x="1320377" y="1371600"/>
            <a:ext cx="7179548" cy="0"/>
          </a:xfrm>
          <a:prstGeom prst="line">
            <a:avLst/>
          </a:prstGeom>
          <a:noFill/>
          <a:ln w="57150">
            <a:solidFill>
              <a:srgbClr val="0000FF"/>
            </a:solidFill>
            <a:round/>
            <a:headEnd/>
            <a:tailEnd/>
          </a:ln>
          <a:effectLst/>
        </p:spPr>
        <p:txBody>
          <a:bodyPr/>
          <a:lstStyle/>
          <a:p>
            <a:pPr>
              <a:defRPr/>
            </a:pPr>
            <a:endParaRPr 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buildsecurityin.us-cert.gov/swa/procresrc.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uildsecurityin.us-cert.gov/swa/proself_assm.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wmf"/><Relationship Id="rId9" Type="http://schemas.openxmlformats.org/officeDocument/2006/relationships/image" Target="../media/image1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smsc.com/Downloads/TechnologyPapers/SwA%20Measurement%2010-08-08.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www.cioexecutivecouncil.com/"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362" name="Picture 82" descr="&#10;blue_band.png                                                  000C0F54krm HD                         ABA78158:"/>
          <p:cNvPicPr>
            <a:picLocks noChangeAspect="1" noChangeArrowheads="1"/>
          </p:cNvPicPr>
          <p:nvPr/>
        </p:nvPicPr>
        <p:blipFill>
          <a:blip r:embed="rId3" cstate="print"/>
          <a:srcRect/>
          <a:stretch>
            <a:fillRect/>
          </a:stretch>
        </p:blipFill>
        <p:spPr bwMode="auto">
          <a:xfrm>
            <a:off x="0" y="6172204"/>
            <a:ext cx="9902825" cy="530225"/>
          </a:xfrm>
          <a:prstGeom prst="rect">
            <a:avLst/>
          </a:prstGeom>
          <a:noFill/>
          <a:ln w="9525">
            <a:noFill/>
            <a:miter lim="800000"/>
            <a:headEnd/>
            <a:tailEnd/>
          </a:ln>
        </p:spPr>
      </p:pic>
      <p:sp>
        <p:nvSpPr>
          <p:cNvPr id="15363" name="Rectangle 30"/>
          <p:cNvSpPr>
            <a:spLocks noChangeArrowheads="1"/>
          </p:cNvSpPr>
          <p:nvPr/>
        </p:nvSpPr>
        <p:spPr bwMode="auto">
          <a:xfrm>
            <a:off x="4341814" y="4094163"/>
            <a:ext cx="3906839" cy="673100"/>
          </a:xfrm>
          <a:prstGeom prst="rect">
            <a:avLst/>
          </a:prstGeom>
          <a:noFill/>
          <a:ln w="9525">
            <a:noFill/>
            <a:miter lim="800000"/>
            <a:headEnd/>
            <a:tailEnd/>
          </a:ln>
        </p:spPr>
        <p:txBody>
          <a:bodyPr lIns="0" tIns="0" rIns="0" bIns="0"/>
          <a:lstStyle/>
          <a:p>
            <a:pPr algn="r" eaLnBrk="0" hangingPunct="0"/>
            <a:r>
              <a:rPr lang="en-US" sz="1800" dirty="0" smtClean="0"/>
              <a:t>Michele </a:t>
            </a:r>
            <a:r>
              <a:rPr lang="en-US" sz="1800" dirty="0" smtClean="0"/>
              <a:t>Moss and Nadya Bartol</a:t>
            </a:r>
            <a:endParaRPr lang="en-US" sz="1800" dirty="0" smtClean="0"/>
          </a:p>
          <a:p>
            <a:pPr algn="r" eaLnBrk="0" hangingPunct="0"/>
            <a:r>
              <a:rPr lang="en-US" sz="1800" dirty="0" smtClean="0"/>
              <a:t>OWASP </a:t>
            </a:r>
            <a:r>
              <a:rPr lang="en-US" sz="1800" dirty="0" err="1"/>
              <a:t>AppSec</a:t>
            </a:r>
            <a:r>
              <a:rPr lang="en-US" sz="1800" dirty="0"/>
              <a:t> USA </a:t>
            </a:r>
            <a:endParaRPr lang="en-US" sz="1800" dirty="0" smtClean="0"/>
          </a:p>
          <a:p>
            <a:pPr algn="r" eaLnBrk="0" hangingPunct="0"/>
            <a:r>
              <a:rPr lang="en-US" sz="1800" dirty="0" smtClean="0"/>
              <a:t>September 23, </a:t>
            </a:r>
            <a:r>
              <a:rPr lang="en-US" sz="1800" dirty="0" smtClean="0"/>
              <a:t>2011</a:t>
            </a:r>
            <a:endParaRPr lang="en-US" sz="1800" dirty="0"/>
          </a:p>
        </p:txBody>
      </p:sp>
      <p:sp>
        <p:nvSpPr>
          <p:cNvPr id="15365" name="Rectangle 32"/>
          <p:cNvSpPr>
            <a:spLocks noChangeArrowheads="1"/>
          </p:cNvSpPr>
          <p:nvPr/>
        </p:nvSpPr>
        <p:spPr bwMode="auto">
          <a:xfrm>
            <a:off x="1920876" y="2133600"/>
            <a:ext cx="7373935" cy="1295400"/>
          </a:xfrm>
          <a:prstGeom prst="rect">
            <a:avLst/>
          </a:prstGeom>
          <a:noFill/>
          <a:ln w="9525">
            <a:noFill/>
            <a:miter lim="800000"/>
            <a:headEnd/>
            <a:tailEnd/>
          </a:ln>
        </p:spPr>
        <p:txBody>
          <a:bodyPr lIns="0" tIns="0" rIns="0" bIns="0" anchor="b"/>
          <a:lstStyle/>
          <a:p>
            <a:pPr eaLnBrk="0" hangingPunct="0">
              <a:lnSpc>
                <a:spcPct val="90000"/>
              </a:lnSpc>
            </a:pPr>
            <a:r>
              <a:rPr lang="en-US" sz="2400" dirty="0" smtClean="0"/>
              <a:t>Why do developers make dangerous software errors?</a:t>
            </a:r>
            <a:endParaRPr lang="en-US" sz="1600" dirty="0"/>
          </a:p>
        </p:txBody>
      </p:sp>
      <p:sp>
        <p:nvSpPr>
          <p:cNvPr id="15366" name="Line 34"/>
          <p:cNvSpPr>
            <a:spLocks noChangeShapeType="1"/>
          </p:cNvSpPr>
          <p:nvPr/>
        </p:nvSpPr>
        <p:spPr bwMode="auto">
          <a:xfrm>
            <a:off x="1609725" y="1524000"/>
            <a:ext cx="0" cy="1905000"/>
          </a:xfrm>
          <a:prstGeom prst="line">
            <a:avLst/>
          </a:prstGeom>
          <a:noFill/>
          <a:ln w="101600">
            <a:solidFill>
              <a:srgbClr val="0B1F65"/>
            </a:solidFill>
            <a:round/>
            <a:headEnd/>
            <a:tailEnd/>
          </a:ln>
        </p:spPr>
        <p:txBody>
          <a:bodyPr wrap="none" anchor="ctr"/>
          <a:lstStyle/>
          <a:p>
            <a:endParaRPr lang="en-US" dirty="0"/>
          </a:p>
        </p:txBody>
      </p:sp>
      <p:pic>
        <p:nvPicPr>
          <p:cNvPr id="7" name="Picture 83" descr="boozAllen_on_blue.png                                          000C0F54krm HD                         ABA78158:"/>
          <p:cNvPicPr>
            <a:picLocks noChangeAspect="1" noChangeArrowheads="1"/>
          </p:cNvPicPr>
          <p:nvPr/>
        </p:nvPicPr>
        <p:blipFill>
          <a:blip r:embed="rId4" cstate="print">
            <a:clrChange>
              <a:clrFrom>
                <a:srgbClr val="0B1F65"/>
              </a:clrFrom>
              <a:clrTo>
                <a:srgbClr val="0B1F65">
                  <a:alpha val="0"/>
                </a:srgbClr>
              </a:clrTo>
            </a:clrChange>
          </a:blip>
          <a:srcRect/>
          <a:stretch>
            <a:fillRect/>
          </a:stretch>
        </p:blipFill>
        <p:spPr bwMode="auto">
          <a:xfrm>
            <a:off x="7169152" y="6237292"/>
            <a:ext cx="2733675" cy="4651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4"/>
          <p:cNvSpPr txBox="1">
            <a:spLocks/>
          </p:cNvSpPr>
          <p:nvPr/>
        </p:nvSpPr>
        <p:spPr bwMode="auto">
          <a:xfrm>
            <a:off x="8075612" y="2499760"/>
            <a:ext cx="1676400" cy="184364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0" tIns="0" rIns="0" bIns="0" numCol="1" anchor="t" anchorCtr="0" compatLnSpc="1">
            <a:prstTxWarp prst="textNoShape">
              <a:avLst/>
            </a:prstTxWarp>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endParaRPr kumimoji="0" lang="en-US" b="1" i="0" u="none" strike="noStrike" kern="0" cap="none" spc="0" normalizeH="0" baseline="0" noProof="0" dirty="0" smtClean="0">
              <a:ln>
                <a:noFill/>
              </a:ln>
              <a:solidFill>
                <a:schemeClr val="accent6">
                  <a:lumMod val="50000"/>
                </a:schemeClr>
              </a:solidFill>
              <a:effectLst/>
              <a:uLnTx/>
              <a:uFillTx/>
              <a:latin typeface="+mn-lt"/>
              <a:ea typeface="+mn-ea"/>
              <a:cs typeface="+mn-cs"/>
            </a:endParaRPr>
          </a:p>
          <a:p>
            <a:pPr marL="234950" marR="0" lvl="0" indent="-234950" algn="l" defTabSz="914400" rtl="0" eaLnBrk="0" fontAlgn="base" latinLnBrk="0" hangingPunct="0">
              <a:lnSpc>
                <a:spcPct val="100000"/>
              </a:lnSpc>
              <a:spcBef>
                <a:spcPts val="600"/>
              </a:spcBef>
              <a:spcAft>
                <a:spcPts val="600"/>
              </a:spcAft>
              <a:buClr>
                <a:srgbClr val="0B1F65"/>
              </a:buClr>
              <a:buSzTx/>
              <a:buFont typeface="Webdings" pitchFamily="18" charset="2"/>
              <a:buChar char="4"/>
              <a:tabLst/>
              <a:defRPr/>
            </a:pPr>
            <a:r>
              <a:rPr kumimoji="0" lang="en-US" b="1" i="0" u="none" strike="noStrike" kern="0" cap="none" spc="0" normalizeH="0" baseline="0" noProof="0" dirty="0" smtClean="0">
                <a:ln>
                  <a:noFill/>
                </a:ln>
                <a:solidFill>
                  <a:schemeClr val="accent6">
                    <a:lumMod val="50000"/>
                  </a:schemeClr>
                </a:solidFill>
                <a:effectLst/>
                <a:uLnTx/>
                <a:uFillTx/>
                <a:latin typeface="+mn-lt"/>
                <a:ea typeface="+mn-ea"/>
                <a:cs typeface="+mn-cs"/>
              </a:rPr>
              <a:t>Experience</a:t>
            </a:r>
          </a:p>
          <a:p>
            <a:pPr marL="234950" marR="0" lvl="0" indent="-234950" algn="l" defTabSz="914400" rtl="0" eaLnBrk="0" fontAlgn="base" latinLnBrk="0" hangingPunct="0">
              <a:lnSpc>
                <a:spcPct val="100000"/>
              </a:lnSpc>
              <a:spcBef>
                <a:spcPts val="600"/>
              </a:spcBef>
              <a:spcAft>
                <a:spcPts val="600"/>
              </a:spcAft>
              <a:buClr>
                <a:srgbClr val="0B1F65"/>
              </a:buClr>
              <a:buSzTx/>
              <a:buFont typeface="Webdings" pitchFamily="18" charset="2"/>
              <a:buChar char="4"/>
              <a:tabLst/>
              <a:defRPr/>
            </a:pPr>
            <a:r>
              <a:rPr kumimoji="0" lang="en-US" b="1" i="0" u="none" strike="noStrike" kern="0" cap="none" spc="0" normalizeH="0" baseline="0" noProof="0" dirty="0" smtClean="0">
                <a:ln>
                  <a:noFill/>
                </a:ln>
                <a:solidFill>
                  <a:schemeClr val="accent6">
                    <a:lumMod val="50000"/>
                  </a:schemeClr>
                </a:solidFill>
                <a:effectLst/>
                <a:uLnTx/>
                <a:uFillTx/>
                <a:latin typeface="+mn-lt"/>
                <a:ea typeface="+mn-ea"/>
                <a:cs typeface="+mn-cs"/>
              </a:rPr>
              <a:t>Objectives  </a:t>
            </a:r>
          </a:p>
          <a:p>
            <a:pPr marL="234950" marR="0" lvl="0" indent="-234950" algn="l" defTabSz="914400" rtl="0" eaLnBrk="0" fontAlgn="base" latinLnBrk="0" hangingPunct="0">
              <a:lnSpc>
                <a:spcPct val="100000"/>
              </a:lnSpc>
              <a:spcBef>
                <a:spcPts val="600"/>
              </a:spcBef>
              <a:spcAft>
                <a:spcPts val="600"/>
              </a:spcAft>
              <a:buClr>
                <a:srgbClr val="0B1F65"/>
              </a:buClr>
              <a:buSzTx/>
              <a:buFont typeface="Webdings" pitchFamily="18" charset="2"/>
              <a:buChar char="4"/>
              <a:tabLst/>
              <a:defRPr/>
            </a:pPr>
            <a:r>
              <a:rPr kumimoji="0" lang="en-US" b="1" i="0" u="none" strike="noStrike" kern="0" cap="none" spc="0" normalizeH="0" baseline="0" noProof="0" dirty="0" smtClean="0">
                <a:ln>
                  <a:noFill/>
                </a:ln>
                <a:solidFill>
                  <a:schemeClr val="accent6">
                    <a:lumMod val="50000"/>
                  </a:schemeClr>
                </a:solidFill>
                <a:effectLst/>
                <a:uLnTx/>
                <a:uFillTx/>
                <a:latin typeface="+mn-lt"/>
                <a:ea typeface="+mn-ea"/>
                <a:cs typeface="+mn-cs"/>
              </a:rPr>
              <a:t>Drivers</a:t>
            </a:r>
          </a:p>
          <a:p>
            <a:pPr marL="234950" marR="0" lvl="0" indent="-234950" algn="l" defTabSz="914400" rtl="0" eaLnBrk="0" fontAlgn="base" latinLnBrk="0" hangingPunct="0">
              <a:lnSpc>
                <a:spcPct val="100000"/>
              </a:lnSpc>
              <a:spcBef>
                <a:spcPts val="600"/>
              </a:spcBef>
              <a:spcAft>
                <a:spcPts val="600"/>
              </a:spcAft>
              <a:buClr>
                <a:srgbClr val="0B1F65"/>
              </a:buClr>
              <a:buSzTx/>
              <a:buFont typeface="Webdings" pitchFamily="18" charset="2"/>
              <a:buChar char="4"/>
              <a:tabLst/>
              <a:defRPr/>
            </a:pPr>
            <a:r>
              <a:rPr kumimoji="0" lang="en-US" b="1" i="0" u="none" strike="noStrike" kern="0" cap="none" spc="0" normalizeH="0" baseline="0" noProof="0" dirty="0" smtClean="0">
                <a:ln>
                  <a:noFill/>
                </a:ln>
                <a:solidFill>
                  <a:schemeClr val="accent6">
                    <a:lumMod val="50000"/>
                  </a:schemeClr>
                </a:solidFill>
                <a:effectLst/>
                <a:uLnTx/>
                <a:uFillTx/>
                <a:latin typeface="+mn-lt"/>
                <a:ea typeface="+mn-ea"/>
                <a:cs typeface="+mn-cs"/>
              </a:rPr>
              <a:t>Risks </a:t>
            </a:r>
            <a:endParaRPr kumimoji="0" lang="en-US" sz="2000" b="1" i="0" u="none" strike="noStrike" kern="0" cap="none" spc="0" normalizeH="0" baseline="0" noProof="0" dirty="0">
              <a:ln>
                <a:noFill/>
              </a:ln>
              <a:solidFill>
                <a:schemeClr val="accent6">
                  <a:lumMod val="50000"/>
                </a:schemeClr>
              </a:solidFill>
              <a:effectLst/>
              <a:uLnTx/>
              <a:uFillTx/>
              <a:latin typeface="+mn-lt"/>
              <a:ea typeface="+mn-ea"/>
              <a:cs typeface="+mn-cs"/>
            </a:endParaRPr>
          </a:p>
        </p:txBody>
      </p:sp>
      <p:sp>
        <p:nvSpPr>
          <p:cNvPr id="23" name="Rounded Rectangle 22"/>
          <p:cNvSpPr/>
          <p:nvPr/>
        </p:nvSpPr>
        <p:spPr bwMode="auto">
          <a:xfrm>
            <a:off x="531813" y="5410200"/>
            <a:ext cx="8875872" cy="609600"/>
          </a:xfrm>
          <a:prstGeom prst="roundRect">
            <a:avLst>
              <a:gd name="adj" fmla="val 7456"/>
            </a:avLst>
          </a:prstGeom>
          <a:gradFill flip="none" rotWithShape="1">
            <a:gsLst>
              <a:gs pos="0">
                <a:schemeClr val="bg1">
                  <a:lumMod val="85000"/>
                </a:schemeClr>
              </a:gs>
              <a:gs pos="50000">
                <a:schemeClr val="bg1"/>
              </a:gs>
              <a:gs pos="83000">
                <a:schemeClr val="bg1">
                  <a:lumMod val="85000"/>
                </a:scheme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45720" rIns="45720" anchor="ctr"/>
          <a:lstStyle/>
          <a:p>
            <a:pPr algn="ctr" eaLnBrk="0" hangingPunct="0">
              <a:defRPr/>
            </a:pPr>
            <a:endParaRPr lang="en-US" sz="1200" u="sng" dirty="0"/>
          </a:p>
        </p:txBody>
      </p:sp>
      <p:sp>
        <p:nvSpPr>
          <p:cNvPr id="2" name="Title 1"/>
          <p:cNvSpPr>
            <a:spLocks noGrp="1"/>
          </p:cNvSpPr>
          <p:nvPr>
            <p:ph type="title"/>
          </p:nvPr>
        </p:nvSpPr>
        <p:spPr/>
        <p:txBody>
          <a:bodyPr/>
          <a:lstStyle/>
          <a:p>
            <a:r>
              <a:rPr lang="en-US" sz="2400" b="1" dirty="0" err="1" smtClean="0"/>
              <a:t>SwA</a:t>
            </a:r>
            <a:r>
              <a:rPr lang="en-US" sz="2400" b="1" dirty="0" smtClean="0"/>
              <a:t> </a:t>
            </a:r>
            <a:r>
              <a:rPr lang="en-US" sz="2400" b="1" dirty="0" smtClean="0"/>
              <a:t>requires multi-disciplinary collaboration</a:t>
            </a:r>
            <a:endParaRPr lang="en-US" sz="2400" b="1" dirty="0"/>
          </a:p>
        </p:txBody>
      </p:sp>
      <p:sp>
        <p:nvSpPr>
          <p:cNvPr id="5" name="Content Placeholder 4"/>
          <p:cNvSpPr>
            <a:spLocks noGrp="1"/>
          </p:cNvSpPr>
          <p:nvPr>
            <p:ph sz="half" idx="4294967295"/>
          </p:nvPr>
        </p:nvSpPr>
        <p:spPr>
          <a:xfrm>
            <a:off x="6323012" y="2514600"/>
            <a:ext cx="1752600" cy="1828800"/>
          </a:xfrm>
        </p:spPr>
        <p:style>
          <a:lnRef idx="1">
            <a:schemeClr val="accent6"/>
          </a:lnRef>
          <a:fillRef idx="2">
            <a:schemeClr val="accent6"/>
          </a:fillRef>
          <a:effectRef idx="1">
            <a:schemeClr val="accent6"/>
          </a:effectRef>
          <a:fontRef idx="minor">
            <a:schemeClr val="dk1"/>
          </a:fontRef>
        </p:style>
        <p:txBody>
          <a:bodyPr/>
          <a:lstStyle/>
          <a:p>
            <a:pPr marL="237744">
              <a:spcBef>
                <a:spcPts val="600"/>
              </a:spcBef>
              <a:spcAft>
                <a:spcPts val="600"/>
              </a:spcAft>
            </a:pPr>
            <a:endParaRPr lang="en-US" sz="1200" b="1" dirty="0" smtClean="0">
              <a:solidFill>
                <a:schemeClr val="accent6">
                  <a:lumMod val="50000"/>
                </a:schemeClr>
              </a:solidFill>
            </a:endParaRPr>
          </a:p>
          <a:p>
            <a:pPr marL="237744">
              <a:spcBef>
                <a:spcPts val="600"/>
              </a:spcBef>
              <a:spcAft>
                <a:spcPts val="600"/>
              </a:spcAft>
            </a:pPr>
            <a:r>
              <a:rPr lang="en-US" sz="1200" b="1" dirty="0" smtClean="0">
                <a:solidFill>
                  <a:schemeClr val="accent6">
                    <a:lumMod val="50000"/>
                  </a:schemeClr>
                </a:solidFill>
              </a:rPr>
              <a:t>Vocabulary</a:t>
            </a:r>
          </a:p>
          <a:p>
            <a:pPr marL="237744">
              <a:spcBef>
                <a:spcPts val="600"/>
              </a:spcBef>
              <a:spcAft>
                <a:spcPts val="600"/>
              </a:spcAft>
            </a:pPr>
            <a:r>
              <a:rPr lang="en-US" sz="1200" b="1" dirty="0" smtClean="0">
                <a:solidFill>
                  <a:schemeClr val="accent6">
                    <a:lumMod val="50000"/>
                  </a:schemeClr>
                </a:solidFill>
              </a:rPr>
              <a:t>Reserved Words</a:t>
            </a:r>
          </a:p>
          <a:p>
            <a:pPr marL="237744">
              <a:spcBef>
                <a:spcPts val="600"/>
              </a:spcBef>
              <a:spcAft>
                <a:spcPts val="600"/>
              </a:spcAft>
            </a:pPr>
            <a:r>
              <a:rPr lang="en-US" sz="1200" b="1" dirty="0" smtClean="0">
                <a:solidFill>
                  <a:schemeClr val="accent6">
                    <a:lumMod val="50000"/>
                  </a:schemeClr>
                </a:solidFill>
              </a:rPr>
              <a:t>Priorities</a:t>
            </a:r>
          </a:p>
          <a:p>
            <a:pPr marL="237744">
              <a:spcBef>
                <a:spcPts val="600"/>
              </a:spcBef>
              <a:spcAft>
                <a:spcPts val="600"/>
              </a:spcAft>
            </a:pPr>
            <a:r>
              <a:rPr lang="en-US" sz="1200" b="1" dirty="0" smtClean="0">
                <a:solidFill>
                  <a:schemeClr val="accent6">
                    <a:lumMod val="50000"/>
                  </a:schemeClr>
                </a:solidFill>
              </a:rPr>
              <a:t>Perspective</a:t>
            </a:r>
          </a:p>
        </p:txBody>
      </p:sp>
      <p:sp>
        <p:nvSpPr>
          <p:cNvPr id="6" name="Rectangle 5"/>
          <p:cNvSpPr/>
          <p:nvPr/>
        </p:nvSpPr>
        <p:spPr>
          <a:xfrm>
            <a:off x="608013" y="5574268"/>
            <a:ext cx="8717148" cy="369332"/>
          </a:xfrm>
          <a:prstGeom prst="rect">
            <a:avLst/>
          </a:prstGeom>
        </p:spPr>
        <p:txBody>
          <a:bodyPr wrap="square">
            <a:spAutoFit/>
          </a:bodyPr>
          <a:lstStyle/>
          <a:p>
            <a:pPr algn="ctr"/>
            <a:r>
              <a:rPr lang="en-US" sz="1800" b="1" dirty="0" smtClean="0"/>
              <a:t>Without a common language we cannot communicate across disciplines</a:t>
            </a:r>
            <a:endParaRPr lang="en-US" sz="1800" b="1" dirty="0"/>
          </a:p>
        </p:txBody>
      </p:sp>
      <p:grpSp>
        <p:nvGrpSpPr>
          <p:cNvPr id="3" name="Group 21"/>
          <p:cNvGrpSpPr/>
          <p:nvPr/>
        </p:nvGrpSpPr>
        <p:grpSpPr>
          <a:xfrm>
            <a:off x="1141412" y="1371600"/>
            <a:ext cx="4367424" cy="3505200"/>
            <a:chOff x="609600" y="2362200"/>
            <a:chExt cx="3886200" cy="2502932"/>
          </a:xfrm>
        </p:grpSpPr>
        <p:sp>
          <p:nvSpPr>
            <p:cNvPr id="7" name="Oval 6"/>
            <p:cNvSpPr/>
            <p:nvPr/>
          </p:nvSpPr>
          <p:spPr>
            <a:xfrm>
              <a:off x="762000" y="3124200"/>
              <a:ext cx="2286000" cy="914400"/>
            </a:xfrm>
            <a:prstGeom prst="ellipse">
              <a:avLst/>
            </a:prstGeom>
            <a:no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2743200"/>
              <a:ext cx="1828800" cy="1066800"/>
            </a:xfrm>
            <a:prstGeom prst="ellipse">
              <a:avLst/>
            </a:prstGeom>
            <a:no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00200" y="3352800"/>
              <a:ext cx="1828800" cy="1143000"/>
            </a:xfrm>
            <a:prstGeom prst="ellipse">
              <a:avLst/>
            </a:prstGeom>
            <a:noFill/>
            <a:ln>
              <a:solidFill>
                <a:srgbClr val="CC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303689">
              <a:off x="1140848" y="3275110"/>
              <a:ext cx="2773103" cy="676433"/>
            </a:xfrm>
            <a:prstGeom prst="ellipse">
              <a:avLst/>
            </a:prstGeom>
            <a:no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81200" y="3048000"/>
              <a:ext cx="2286000" cy="990600"/>
            </a:xfrm>
            <a:prstGeom prst="ellipse">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500479">
              <a:off x="1060356" y="3264960"/>
              <a:ext cx="2770254" cy="699164"/>
            </a:xfrm>
            <a:prstGeom prst="ellipse">
              <a:avLst/>
            </a:prstGeom>
            <a:noFill/>
            <a:ln>
              <a:solidFill>
                <a:srgbClr val="C69E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8200" y="3429000"/>
              <a:ext cx="8382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b="1" dirty="0" smtClean="0">
                  <a:solidFill>
                    <a:srgbClr val="00B050"/>
                  </a:solidFill>
                </a:rPr>
                <a:t>Software Acquisition</a:t>
              </a:r>
              <a:endParaRPr lang="en-US" sz="900" b="1" dirty="0">
                <a:solidFill>
                  <a:srgbClr val="00B050"/>
                </a:solidFill>
              </a:endParaRPr>
            </a:p>
          </p:txBody>
        </p:sp>
        <p:sp>
          <p:nvSpPr>
            <p:cNvPr id="14" name="TextBox 13"/>
            <p:cNvSpPr txBox="1"/>
            <p:nvPr/>
          </p:nvSpPr>
          <p:spPr>
            <a:xfrm>
              <a:off x="609600" y="2667000"/>
              <a:ext cx="8382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b="1" dirty="0" smtClean="0">
                  <a:solidFill>
                    <a:srgbClr val="7030A0"/>
                  </a:solidFill>
                </a:rPr>
                <a:t>Information Assurance</a:t>
              </a:r>
              <a:endParaRPr lang="en-US" sz="900" b="1" dirty="0">
                <a:solidFill>
                  <a:srgbClr val="7030A0"/>
                </a:solidFill>
              </a:endParaRPr>
            </a:p>
          </p:txBody>
        </p:sp>
        <p:sp>
          <p:nvSpPr>
            <p:cNvPr id="15" name="TextBox 14"/>
            <p:cNvSpPr txBox="1"/>
            <p:nvPr/>
          </p:nvSpPr>
          <p:spPr>
            <a:xfrm>
              <a:off x="2057400" y="2362200"/>
              <a:ext cx="9144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b="1" dirty="0" smtClean="0">
                  <a:solidFill>
                    <a:srgbClr val="0070C0"/>
                  </a:solidFill>
                </a:rPr>
                <a:t>Project</a:t>
              </a:r>
            </a:p>
            <a:p>
              <a:pPr algn="ctr"/>
              <a:r>
                <a:rPr lang="en-US" sz="900" b="1" dirty="0" smtClean="0">
                  <a:solidFill>
                    <a:srgbClr val="0070C0"/>
                  </a:solidFill>
                </a:rPr>
                <a:t>Management</a:t>
              </a:r>
              <a:endParaRPr lang="en-US" sz="900" b="1" dirty="0">
                <a:solidFill>
                  <a:srgbClr val="0070C0"/>
                </a:solidFill>
              </a:endParaRPr>
            </a:p>
          </p:txBody>
        </p:sp>
        <p:sp>
          <p:nvSpPr>
            <p:cNvPr id="16" name="TextBox 15"/>
            <p:cNvSpPr txBox="1"/>
            <p:nvPr/>
          </p:nvSpPr>
          <p:spPr>
            <a:xfrm>
              <a:off x="3505200" y="2514600"/>
              <a:ext cx="9144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b="1" dirty="0" smtClean="0">
                  <a:solidFill>
                    <a:srgbClr val="C69E3A"/>
                  </a:solidFill>
                </a:rPr>
                <a:t>System</a:t>
              </a:r>
            </a:p>
            <a:p>
              <a:pPr algn="ctr"/>
              <a:r>
                <a:rPr lang="en-US" sz="900" b="1" dirty="0" smtClean="0">
                  <a:solidFill>
                    <a:srgbClr val="C69E3A"/>
                  </a:solidFill>
                </a:rPr>
                <a:t>Engineering</a:t>
              </a:r>
              <a:endParaRPr lang="en-US" sz="900" b="1" dirty="0">
                <a:solidFill>
                  <a:srgbClr val="C69E3A"/>
                </a:solidFill>
              </a:endParaRPr>
            </a:p>
          </p:txBody>
        </p:sp>
        <p:sp>
          <p:nvSpPr>
            <p:cNvPr id="17" name="TextBox 16"/>
            <p:cNvSpPr txBox="1"/>
            <p:nvPr/>
          </p:nvSpPr>
          <p:spPr>
            <a:xfrm>
              <a:off x="3352800" y="3429000"/>
              <a:ext cx="9144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b="1" dirty="0" smtClean="0">
                  <a:solidFill>
                    <a:srgbClr val="FFC000"/>
                  </a:solidFill>
                </a:rPr>
                <a:t>Software</a:t>
              </a:r>
            </a:p>
            <a:p>
              <a:pPr algn="ctr"/>
              <a:r>
                <a:rPr lang="en-US" sz="900" b="1" dirty="0" smtClean="0">
                  <a:solidFill>
                    <a:srgbClr val="FFC000"/>
                  </a:solidFill>
                </a:rPr>
                <a:t>Engineering</a:t>
              </a:r>
              <a:endParaRPr lang="en-US" sz="900" b="1" dirty="0">
                <a:solidFill>
                  <a:srgbClr val="FFC000"/>
                </a:solidFill>
              </a:endParaRPr>
            </a:p>
          </p:txBody>
        </p:sp>
        <p:sp>
          <p:nvSpPr>
            <p:cNvPr id="18" name="TextBox 17"/>
            <p:cNvSpPr txBox="1"/>
            <p:nvPr/>
          </p:nvSpPr>
          <p:spPr>
            <a:xfrm>
              <a:off x="3581400" y="4191000"/>
              <a:ext cx="91440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900" b="1" dirty="0" smtClean="0">
                  <a:solidFill>
                    <a:srgbClr val="7030A0"/>
                  </a:solidFill>
                </a:rPr>
                <a:t>Information Systems Security Engineering</a:t>
              </a:r>
              <a:endParaRPr lang="en-US" sz="900" b="1" dirty="0">
                <a:solidFill>
                  <a:srgbClr val="7030A0"/>
                </a:solidFill>
              </a:endParaRPr>
            </a:p>
          </p:txBody>
        </p:sp>
        <p:sp>
          <p:nvSpPr>
            <p:cNvPr id="19" name="TextBox 18"/>
            <p:cNvSpPr txBox="1"/>
            <p:nvPr/>
          </p:nvSpPr>
          <p:spPr>
            <a:xfrm>
              <a:off x="2057400" y="4495800"/>
              <a:ext cx="9144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900" b="1" dirty="0" smtClean="0">
                  <a:solidFill>
                    <a:srgbClr val="CC0000"/>
                  </a:solidFill>
                </a:rPr>
                <a:t>Safety and Security</a:t>
              </a:r>
              <a:endParaRPr lang="en-US" sz="900" b="1" dirty="0">
                <a:solidFill>
                  <a:srgbClr val="CC0000"/>
                </a:solidFill>
              </a:endParaRPr>
            </a:p>
          </p:txBody>
        </p:sp>
        <p:sp>
          <p:nvSpPr>
            <p:cNvPr id="20" name="TextBox 19"/>
            <p:cNvSpPr txBox="1"/>
            <p:nvPr/>
          </p:nvSpPr>
          <p:spPr>
            <a:xfrm>
              <a:off x="685800" y="4278868"/>
              <a:ext cx="9144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900" b="1" dirty="0" smtClean="0">
                  <a:solidFill>
                    <a:srgbClr val="C69E3A"/>
                  </a:solidFill>
                </a:rPr>
                <a:t>Test &amp;</a:t>
              </a:r>
            </a:p>
            <a:p>
              <a:r>
                <a:rPr lang="en-US" sz="900" b="1" dirty="0" smtClean="0">
                  <a:solidFill>
                    <a:srgbClr val="C69E3A"/>
                  </a:solidFill>
                </a:rPr>
                <a:t>Evaluation</a:t>
              </a:r>
              <a:endParaRPr lang="en-US" sz="900" b="1" dirty="0">
                <a:solidFill>
                  <a:srgbClr val="C69E3A"/>
                </a:solidFill>
              </a:endParaRPr>
            </a:p>
          </p:txBody>
        </p:sp>
        <p:sp>
          <p:nvSpPr>
            <p:cNvPr id="21" name="TextBox 20"/>
            <p:cNvSpPr txBox="1"/>
            <p:nvPr/>
          </p:nvSpPr>
          <p:spPr>
            <a:xfrm>
              <a:off x="2057400" y="3352800"/>
              <a:ext cx="914400" cy="4154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050" b="1" i="1" dirty="0" smtClean="0"/>
                <a:t>Software</a:t>
              </a:r>
            </a:p>
            <a:p>
              <a:pPr algn="ctr"/>
              <a:r>
                <a:rPr lang="en-US" sz="1050" b="1" i="1" dirty="0" smtClean="0"/>
                <a:t>Assurance</a:t>
              </a:r>
              <a:endParaRPr lang="en-US" sz="1050" b="1" i="1" dirty="0"/>
            </a:p>
          </p:txBody>
        </p:sp>
      </p:grpSp>
      <p:sp>
        <p:nvSpPr>
          <p:cNvPr id="25" name="Rectangle 11"/>
          <p:cNvSpPr>
            <a:spLocks noChangeArrowheads="1"/>
          </p:cNvSpPr>
          <p:nvPr/>
        </p:nvSpPr>
        <p:spPr bwMode="auto">
          <a:xfrm>
            <a:off x="684212" y="4800600"/>
            <a:ext cx="4843101" cy="240066"/>
          </a:xfrm>
          <a:prstGeom prst="rect">
            <a:avLst/>
          </a:prstGeom>
          <a:noFill/>
          <a:ln w="9525" algn="ctr">
            <a:noFill/>
            <a:miter lim="800000"/>
            <a:headEnd/>
            <a:tailEnd/>
          </a:ln>
        </p:spPr>
        <p:txBody>
          <a:bodyPr wrap="square">
            <a:spAutoFit/>
          </a:bodyPr>
          <a:lstStyle/>
          <a:p>
            <a:pPr>
              <a:lnSpc>
                <a:spcPct val="80000"/>
              </a:lnSpc>
              <a:spcBef>
                <a:spcPct val="20000"/>
              </a:spcBef>
            </a:pPr>
            <a:r>
              <a:rPr lang="en-US" sz="1200" dirty="0" smtClean="0"/>
              <a:t>Source: </a:t>
            </a:r>
            <a:r>
              <a:rPr lang="en-US" sz="1200" dirty="0" smtClean="0">
                <a:hlinkClick r:id="rId2"/>
              </a:rPr>
              <a:t>https</a:t>
            </a:r>
            <a:r>
              <a:rPr lang="en-US" sz="1200" dirty="0">
                <a:hlinkClick r:id="rId2"/>
              </a:rPr>
              <a:t>://</a:t>
            </a:r>
            <a:r>
              <a:rPr lang="en-US" sz="1200" dirty="0" smtClean="0">
                <a:hlinkClick r:id="rId2"/>
              </a:rPr>
              <a:t>buildsecurityin.us-cert.gov/swa/procresrc.html</a:t>
            </a:r>
            <a:endParaRPr lang="en-US" sz="1200" dirty="0"/>
          </a:p>
        </p:txBody>
      </p:sp>
      <p:sp>
        <p:nvSpPr>
          <p:cNvPr id="24" name="Rectangle 23"/>
          <p:cNvSpPr/>
          <p:nvPr/>
        </p:nvSpPr>
        <p:spPr>
          <a:xfrm>
            <a:off x="6323012" y="1791325"/>
            <a:ext cx="3429000" cy="723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34950" lvl="0" indent="-234950" algn="ctr" eaLnBrk="0" hangingPunct="0">
              <a:spcBef>
                <a:spcPts val="600"/>
              </a:spcBef>
              <a:buClr>
                <a:srgbClr val="0B1F65"/>
              </a:buClr>
            </a:pPr>
            <a:r>
              <a:rPr lang="en-US" sz="1800" b="1" kern="0" dirty="0" smtClean="0">
                <a:solidFill>
                  <a:schemeClr val="accent6">
                    <a:lumMod val="50000"/>
                  </a:schemeClr>
                </a:solidFill>
                <a:effectLst>
                  <a:outerShdw blurRad="38100" dist="38100" dir="2700000" algn="tl">
                    <a:srgbClr val="000000">
                      <a:alpha val="43137"/>
                    </a:srgbClr>
                  </a:outerShdw>
                </a:effectLst>
                <a:latin typeface="Arial"/>
              </a:rPr>
              <a:t>Communication</a:t>
            </a:r>
          </a:p>
          <a:p>
            <a:pPr marL="234950" lvl="0" indent="-234950" algn="ctr" eaLnBrk="0" hangingPunct="0">
              <a:spcBef>
                <a:spcPts val="600"/>
              </a:spcBef>
              <a:buClr>
                <a:srgbClr val="0B1F65"/>
              </a:buClr>
            </a:pPr>
            <a:r>
              <a:rPr lang="en-US" sz="1800" b="1" kern="0" dirty="0" smtClean="0">
                <a:solidFill>
                  <a:schemeClr val="accent6">
                    <a:lumMod val="50000"/>
                  </a:schemeClr>
                </a:solidFill>
                <a:effectLst>
                  <a:outerShdw blurRad="38100" dist="38100" dir="2700000" algn="tl">
                    <a:srgbClr val="000000">
                      <a:alpha val="43137"/>
                    </a:srgbClr>
                  </a:outerShdw>
                </a:effectLst>
                <a:latin typeface="Arial"/>
              </a:rPr>
              <a:t>Challenges</a:t>
            </a:r>
            <a:endParaRPr lang="en-US" sz="1800" kern="0" dirty="0" smtClean="0">
              <a:solidFill>
                <a:schemeClr val="accent6">
                  <a:lumMod val="50000"/>
                </a:schemeClr>
              </a:solidFill>
              <a:effectLst>
                <a:outerShdw blurRad="38100" dist="38100" dir="2700000" algn="tl">
                  <a:srgbClr val="000000">
                    <a:alpha val="43137"/>
                  </a:srgbClr>
                </a:outerShdw>
              </a:effectLst>
              <a:latin typeface="Arial"/>
            </a:endParaRPr>
          </a:p>
        </p:txBody>
      </p:sp>
      <p:sp>
        <p:nvSpPr>
          <p:cNvPr id="22" name="Oval 21"/>
          <p:cNvSpPr/>
          <p:nvPr/>
        </p:nvSpPr>
        <p:spPr bwMode="auto">
          <a:xfrm>
            <a:off x="1648628" y="1455637"/>
            <a:ext cx="1085332" cy="373163"/>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r>
              <a:rPr lang="en-GB" sz="1050" dirty="0"/>
              <a:t>ISO/IEC </a:t>
            </a:r>
            <a:r>
              <a:rPr lang="en-GB" sz="1050" dirty="0" smtClean="0"/>
              <a:t>27000</a:t>
            </a:r>
            <a:endParaRPr lang="en-GB" sz="1050" dirty="0"/>
          </a:p>
        </p:txBody>
      </p:sp>
      <p:sp>
        <p:nvSpPr>
          <p:cNvPr id="34" name="Oval 33"/>
          <p:cNvSpPr/>
          <p:nvPr/>
        </p:nvSpPr>
        <p:spPr bwMode="auto">
          <a:xfrm>
            <a:off x="360880" y="2266848"/>
            <a:ext cx="1085332" cy="373163"/>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r>
              <a:rPr lang="en-GB" sz="1050" dirty="0" smtClean="0"/>
              <a:t>Common Criteria</a:t>
            </a:r>
            <a:endParaRPr lang="en-GB" sz="1050" dirty="0"/>
          </a:p>
        </p:txBody>
      </p:sp>
      <p:sp>
        <p:nvSpPr>
          <p:cNvPr id="35" name="Oval 34"/>
          <p:cNvSpPr/>
          <p:nvPr/>
        </p:nvSpPr>
        <p:spPr bwMode="auto">
          <a:xfrm>
            <a:off x="3637480" y="1295400"/>
            <a:ext cx="1085332" cy="373163"/>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r>
              <a:rPr lang="en-GB" sz="1050" dirty="0" smtClean="0"/>
              <a:t>ISO/IEEE 15288</a:t>
            </a:r>
            <a:endParaRPr lang="en-GB" sz="1050" dirty="0"/>
          </a:p>
        </p:txBody>
      </p:sp>
      <p:sp>
        <p:nvSpPr>
          <p:cNvPr id="36" name="Oval 35"/>
          <p:cNvSpPr/>
          <p:nvPr/>
        </p:nvSpPr>
        <p:spPr bwMode="auto">
          <a:xfrm>
            <a:off x="4951412" y="2057400"/>
            <a:ext cx="1085332" cy="373163"/>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r>
              <a:rPr lang="en-GB" sz="1050" dirty="0" smtClean="0"/>
              <a:t>CMMI</a:t>
            </a:r>
            <a:endParaRPr lang="en-GB" sz="1050" dirty="0"/>
          </a:p>
        </p:txBody>
      </p:sp>
      <p:sp>
        <p:nvSpPr>
          <p:cNvPr id="37" name="Oval 36"/>
          <p:cNvSpPr/>
          <p:nvPr/>
        </p:nvSpPr>
        <p:spPr bwMode="auto">
          <a:xfrm>
            <a:off x="4820508" y="3490360"/>
            <a:ext cx="1085332" cy="373163"/>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r>
              <a:rPr lang="en-GB" sz="1050" dirty="0" smtClean="0"/>
              <a:t>ISO/IEEE 12207</a:t>
            </a:r>
            <a:endParaRPr lang="en-GB" sz="1050" dirty="0"/>
          </a:p>
        </p:txBody>
      </p:sp>
    </p:spTree>
    <p:extLst>
      <p:ext uri="{BB962C8B-B14F-4D97-AF65-F5344CB8AC3E}">
        <p14:creationId xmlns:p14="http://schemas.microsoft.com/office/powerpoint/2010/main" val="2839257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Acquirers of IT products and services trust that suppliers are addressing cyber security  without validating </a:t>
            </a:r>
          </a:p>
        </p:txBody>
      </p:sp>
      <p:grpSp>
        <p:nvGrpSpPr>
          <p:cNvPr id="5" name="Group 4"/>
          <p:cNvGrpSpPr>
            <a:grpSpLocks/>
          </p:cNvGrpSpPr>
          <p:nvPr/>
        </p:nvGrpSpPr>
        <p:grpSpPr bwMode="auto">
          <a:xfrm>
            <a:off x="488249" y="1676400"/>
            <a:ext cx="8305651" cy="1600200"/>
            <a:chOff x="457200" y="1828800"/>
            <a:chExt cx="8305800" cy="1600201"/>
          </a:xfrm>
        </p:grpSpPr>
        <p:sp>
          <p:nvSpPr>
            <p:cNvPr id="6" name="Rounded Rectangle 5"/>
            <p:cNvSpPr/>
            <p:nvPr/>
          </p:nvSpPr>
          <p:spPr>
            <a:xfrm>
              <a:off x="457200" y="1828800"/>
              <a:ext cx="1600642" cy="1600201"/>
            </a:xfrm>
            <a:prstGeom prst="roundRect">
              <a:avLst>
                <a:gd name="adj" fmla="val 8264"/>
              </a:avLst>
            </a:prstGeom>
            <a:gradFill>
              <a:gsLst>
                <a:gs pos="0">
                  <a:schemeClr val="bg1">
                    <a:lumMod val="85000"/>
                  </a:schemeClr>
                </a:gs>
                <a:gs pos="50000">
                  <a:schemeClr val="bg1"/>
                </a:gs>
                <a:gs pos="100000">
                  <a:schemeClr val="bg1">
                    <a:lumMod val="85000"/>
                  </a:schemeClr>
                </a:gs>
              </a:gsLst>
              <a:lin ang="7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ounded Rectangle 6"/>
            <p:cNvSpPr/>
            <p:nvPr/>
          </p:nvSpPr>
          <p:spPr>
            <a:xfrm>
              <a:off x="2133490" y="1828800"/>
              <a:ext cx="1600641" cy="1600201"/>
            </a:xfrm>
            <a:prstGeom prst="roundRect">
              <a:avLst>
                <a:gd name="adj" fmla="val 8264"/>
              </a:avLst>
            </a:prstGeom>
            <a:gradFill>
              <a:gsLst>
                <a:gs pos="0">
                  <a:schemeClr val="bg1">
                    <a:lumMod val="85000"/>
                  </a:schemeClr>
                </a:gs>
                <a:gs pos="50000">
                  <a:schemeClr val="bg1"/>
                </a:gs>
                <a:gs pos="100000">
                  <a:schemeClr val="bg1">
                    <a:lumMod val="85000"/>
                  </a:schemeClr>
                </a:gs>
              </a:gsLst>
              <a:lin ang="7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ounded Rectangle 7"/>
            <p:cNvSpPr/>
            <p:nvPr/>
          </p:nvSpPr>
          <p:spPr>
            <a:xfrm>
              <a:off x="3809779" y="1828800"/>
              <a:ext cx="1600642" cy="1600201"/>
            </a:xfrm>
            <a:prstGeom prst="roundRect">
              <a:avLst>
                <a:gd name="adj" fmla="val 6023"/>
              </a:avLst>
            </a:prstGeom>
            <a:gradFill>
              <a:gsLst>
                <a:gs pos="0">
                  <a:schemeClr val="bg1">
                    <a:lumMod val="85000"/>
                  </a:schemeClr>
                </a:gs>
                <a:gs pos="50000">
                  <a:schemeClr val="bg1"/>
                </a:gs>
                <a:gs pos="100000">
                  <a:schemeClr val="bg1">
                    <a:lumMod val="85000"/>
                  </a:schemeClr>
                </a:gs>
              </a:gsLst>
              <a:lin ang="7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Rounded Rectangle 8"/>
            <p:cNvSpPr/>
            <p:nvPr/>
          </p:nvSpPr>
          <p:spPr>
            <a:xfrm>
              <a:off x="5486069" y="1828800"/>
              <a:ext cx="1600641" cy="1600201"/>
            </a:xfrm>
            <a:prstGeom prst="roundRect">
              <a:avLst>
                <a:gd name="adj" fmla="val 6583"/>
              </a:avLst>
            </a:prstGeom>
            <a:gradFill>
              <a:gsLst>
                <a:gs pos="0">
                  <a:schemeClr val="bg1">
                    <a:lumMod val="85000"/>
                  </a:schemeClr>
                </a:gs>
                <a:gs pos="50000">
                  <a:schemeClr val="bg1"/>
                </a:gs>
                <a:gs pos="100000">
                  <a:schemeClr val="bg1">
                    <a:lumMod val="85000"/>
                  </a:schemeClr>
                </a:gs>
              </a:gsLst>
              <a:lin ang="7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Rounded Rectangle 9"/>
            <p:cNvSpPr/>
            <p:nvPr/>
          </p:nvSpPr>
          <p:spPr>
            <a:xfrm>
              <a:off x="7162358" y="1828800"/>
              <a:ext cx="1600642" cy="1600201"/>
            </a:xfrm>
            <a:prstGeom prst="roundRect">
              <a:avLst>
                <a:gd name="adj" fmla="val 4342"/>
              </a:avLst>
            </a:prstGeom>
            <a:gradFill>
              <a:gsLst>
                <a:gs pos="0">
                  <a:schemeClr val="bg1">
                    <a:lumMod val="85000"/>
                  </a:schemeClr>
                </a:gs>
                <a:gs pos="50000">
                  <a:schemeClr val="bg1"/>
                </a:gs>
                <a:gs pos="100000">
                  <a:schemeClr val="bg1">
                    <a:lumMod val="85000"/>
                  </a:schemeClr>
                </a:gs>
              </a:gsLst>
              <a:lin ang="7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1" name="Round Same Side Corner Rectangle 10"/>
            <p:cNvSpPr/>
            <p:nvPr/>
          </p:nvSpPr>
          <p:spPr>
            <a:xfrm>
              <a:off x="457200" y="1828800"/>
              <a:ext cx="1600642" cy="609600"/>
            </a:xfrm>
            <a:prstGeom prst="round2SameRect">
              <a:avLst/>
            </a:prstGeom>
            <a:gradFill flip="none" rotWithShape="1">
              <a:gsLst>
                <a:gs pos="0">
                  <a:schemeClr val="accent1">
                    <a:lumMod val="50000"/>
                  </a:schemeClr>
                </a:gs>
                <a:gs pos="50000">
                  <a:schemeClr val="accent1">
                    <a:lumMod val="7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 name="Round Same Side Corner Rectangle 11"/>
            <p:cNvSpPr/>
            <p:nvPr/>
          </p:nvSpPr>
          <p:spPr>
            <a:xfrm>
              <a:off x="2133490" y="1828800"/>
              <a:ext cx="1600641" cy="609600"/>
            </a:xfrm>
            <a:prstGeom prst="round2SameRect">
              <a:avLst/>
            </a:prstGeom>
            <a:gradFill flip="none" rotWithShape="1">
              <a:gsLst>
                <a:gs pos="0">
                  <a:schemeClr val="accent1">
                    <a:lumMod val="50000"/>
                  </a:schemeClr>
                </a:gs>
                <a:gs pos="50000">
                  <a:schemeClr val="accent1">
                    <a:lumMod val="7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3" name="Round Same Side Corner Rectangle 12"/>
            <p:cNvSpPr/>
            <p:nvPr/>
          </p:nvSpPr>
          <p:spPr>
            <a:xfrm>
              <a:off x="3809779" y="1828800"/>
              <a:ext cx="1600642" cy="609600"/>
            </a:xfrm>
            <a:prstGeom prst="round2SameRect">
              <a:avLst/>
            </a:prstGeom>
            <a:gradFill flip="none" rotWithShape="1">
              <a:gsLst>
                <a:gs pos="0">
                  <a:schemeClr val="accent1">
                    <a:lumMod val="50000"/>
                  </a:schemeClr>
                </a:gs>
                <a:gs pos="50000">
                  <a:schemeClr val="accent1">
                    <a:lumMod val="7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4" name="Round Same Side Corner Rectangle 13"/>
            <p:cNvSpPr/>
            <p:nvPr/>
          </p:nvSpPr>
          <p:spPr>
            <a:xfrm>
              <a:off x="5486069" y="1828800"/>
              <a:ext cx="1600641" cy="609600"/>
            </a:xfrm>
            <a:prstGeom prst="round2SameRect">
              <a:avLst/>
            </a:prstGeom>
            <a:gradFill flip="none" rotWithShape="1">
              <a:gsLst>
                <a:gs pos="0">
                  <a:schemeClr val="accent1">
                    <a:lumMod val="50000"/>
                  </a:schemeClr>
                </a:gs>
                <a:gs pos="50000">
                  <a:schemeClr val="accent1">
                    <a:lumMod val="7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Round Same Side Corner Rectangle 14"/>
            <p:cNvSpPr/>
            <p:nvPr/>
          </p:nvSpPr>
          <p:spPr>
            <a:xfrm>
              <a:off x="7162358" y="1828800"/>
              <a:ext cx="1600642" cy="609600"/>
            </a:xfrm>
            <a:prstGeom prst="round2SameRect">
              <a:avLst/>
            </a:prstGeom>
            <a:gradFill flip="none" rotWithShape="1">
              <a:gsLst>
                <a:gs pos="0">
                  <a:schemeClr val="accent1">
                    <a:lumMod val="50000"/>
                  </a:schemeClr>
                </a:gs>
                <a:gs pos="50000">
                  <a:schemeClr val="accent1">
                    <a:lumMod val="7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 name="TextBox 15"/>
            <p:cNvSpPr txBox="1">
              <a:spLocks noChangeArrowheads="1"/>
            </p:cNvSpPr>
            <p:nvPr/>
          </p:nvSpPr>
          <p:spPr bwMode="auto">
            <a:xfrm>
              <a:off x="457200" y="1828800"/>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algn="ctr" eaLnBrk="0" fontAlgn="base" hangingPunct="0">
                <a:spcBef>
                  <a:spcPct val="0"/>
                </a:spcBef>
                <a:spcAft>
                  <a:spcPct val="0"/>
                </a:spcAft>
                <a:defRPr sz="1600" b="1">
                  <a:solidFill>
                    <a:schemeClr val="tx1"/>
                  </a:solidFill>
                  <a:latin typeface="Arial" charset="0"/>
                  <a:cs typeface="Arial" charset="0"/>
                </a:defRPr>
              </a:lvl6pPr>
              <a:lvl7pPr marL="2971800" indent="-228600" algn="ctr" eaLnBrk="0" fontAlgn="base" hangingPunct="0">
                <a:spcBef>
                  <a:spcPct val="0"/>
                </a:spcBef>
                <a:spcAft>
                  <a:spcPct val="0"/>
                </a:spcAft>
                <a:defRPr sz="1600" b="1">
                  <a:solidFill>
                    <a:schemeClr val="tx1"/>
                  </a:solidFill>
                  <a:latin typeface="Arial" charset="0"/>
                  <a:cs typeface="Arial" charset="0"/>
                </a:defRPr>
              </a:lvl7pPr>
              <a:lvl8pPr marL="3429000" indent="-228600" algn="ctr" eaLnBrk="0" fontAlgn="base" hangingPunct="0">
                <a:spcBef>
                  <a:spcPct val="0"/>
                </a:spcBef>
                <a:spcAft>
                  <a:spcPct val="0"/>
                </a:spcAft>
                <a:defRPr sz="1600" b="1">
                  <a:solidFill>
                    <a:schemeClr val="tx1"/>
                  </a:solidFill>
                  <a:latin typeface="Arial" charset="0"/>
                  <a:cs typeface="Arial" charset="0"/>
                </a:defRPr>
              </a:lvl8pPr>
              <a:lvl9pPr marL="3886200" indent="-228600" algn="ctr" eaLnBrk="0" fontAlgn="base" hangingPunct="0">
                <a:spcBef>
                  <a:spcPct val="0"/>
                </a:spcBef>
                <a:spcAft>
                  <a:spcPct val="0"/>
                </a:spcAft>
                <a:defRPr sz="1600" b="1">
                  <a:solidFill>
                    <a:schemeClr val="tx1"/>
                  </a:solidFill>
                  <a:latin typeface="Arial" charset="0"/>
                  <a:cs typeface="Arial" charset="0"/>
                </a:defRPr>
              </a:lvl9pPr>
            </a:lstStyle>
            <a:p>
              <a:pPr eaLnBrk="1" hangingPunct="1"/>
              <a:r>
                <a:rPr lang="en-US" sz="1200">
                  <a:solidFill>
                    <a:schemeClr val="bg1"/>
                  </a:solidFill>
                </a:rPr>
                <a:t>Prepare for the acquisition</a:t>
              </a:r>
            </a:p>
          </p:txBody>
        </p:sp>
        <p:sp>
          <p:nvSpPr>
            <p:cNvPr id="17" name="TextBox 16"/>
            <p:cNvSpPr txBox="1">
              <a:spLocks noChangeArrowheads="1"/>
            </p:cNvSpPr>
            <p:nvPr/>
          </p:nvSpPr>
          <p:spPr bwMode="auto">
            <a:xfrm>
              <a:off x="2133600" y="1828800"/>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algn="ctr" eaLnBrk="0" fontAlgn="base" hangingPunct="0">
                <a:spcBef>
                  <a:spcPct val="0"/>
                </a:spcBef>
                <a:spcAft>
                  <a:spcPct val="0"/>
                </a:spcAft>
                <a:defRPr sz="1600" b="1">
                  <a:solidFill>
                    <a:schemeClr val="tx1"/>
                  </a:solidFill>
                  <a:latin typeface="Arial" charset="0"/>
                  <a:cs typeface="Arial" charset="0"/>
                </a:defRPr>
              </a:lvl6pPr>
              <a:lvl7pPr marL="2971800" indent="-228600" algn="ctr" eaLnBrk="0" fontAlgn="base" hangingPunct="0">
                <a:spcBef>
                  <a:spcPct val="0"/>
                </a:spcBef>
                <a:spcAft>
                  <a:spcPct val="0"/>
                </a:spcAft>
                <a:defRPr sz="1600" b="1">
                  <a:solidFill>
                    <a:schemeClr val="tx1"/>
                  </a:solidFill>
                  <a:latin typeface="Arial" charset="0"/>
                  <a:cs typeface="Arial" charset="0"/>
                </a:defRPr>
              </a:lvl7pPr>
              <a:lvl8pPr marL="3429000" indent="-228600" algn="ctr" eaLnBrk="0" fontAlgn="base" hangingPunct="0">
                <a:spcBef>
                  <a:spcPct val="0"/>
                </a:spcBef>
                <a:spcAft>
                  <a:spcPct val="0"/>
                </a:spcAft>
                <a:defRPr sz="1600" b="1">
                  <a:solidFill>
                    <a:schemeClr val="tx1"/>
                  </a:solidFill>
                  <a:latin typeface="Arial" charset="0"/>
                  <a:cs typeface="Arial" charset="0"/>
                </a:defRPr>
              </a:lvl8pPr>
              <a:lvl9pPr marL="3886200" indent="-228600" algn="ctr" eaLnBrk="0" fontAlgn="base" hangingPunct="0">
                <a:spcBef>
                  <a:spcPct val="0"/>
                </a:spcBef>
                <a:spcAft>
                  <a:spcPct val="0"/>
                </a:spcAft>
                <a:defRPr sz="1600" b="1">
                  <a:solidFill>
                    <a:schemeClr val="tx1"/>
                  </a:solidFill>
                  <a:latin typeface="Arial" charset="0"/>
                  <a:cs typeface="Arial" charset="0"/>
                </a:defRPr>
              </a:lvl9pPr>
            </a:lstStyle>
            <a:p>
              <a:pPr eaLnBrk="1" hangingPunct="1"/>
              <a:r>
                <a:rPr lang="en-US" sz="1200">
                  <a:solidFill>
                    <a:schemeClr val="bg1"/>
                  </a:solidFill>
                </a:rPr>
                <a:t>Advertise the acquisition and select the supplier</a:t>
              </a:r>
            </a:p>
          </p:txBody>
        </p:sp>
        <p:sp>
          <p:nvSpPr>
            <p:cNvPr id="18" name="TextBox 17"/>
            <p:cNvSpPr txBox="1">
              <a:spLocks noChangeArrowheads="1"/>
            </p:cNvSpPr>
            <p:nvPr/>
          </p:nvSpPr>
          <p:spPr bwMode="auto">
            <a:xfrm>
              <a:off x="4114800" y="1828800"/>
              <a:ext cx="106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algn="ctr" eaLnBrk="0" fontAlgn="base" hangingPunct="0">
                <a:spcBef>
                  <a:spcPct val="0"/>
                </a:spcBef>
                <a:spcAft>
                  <a:spcPct val="0"/>
                </a:spcAft>
                <a:defRPr sz="1600" b="1">
                  <a:solidFill>
                    <a:schemeClr val="tx1"/>
                  </a:solidFill>
                  <a:latin typeface="Arial" charset="0"/>
                  <a:cs typeface="Arial" charset="0"/>
                </a:defRPr>
              </a:lvl6pPr>
              <a:lvl7pPr marL="2971800" indent="-228600" algn="ctr" eaLnBrk="0" fontAlgn="base" hangingPunct="0">
                <a:spcBef>
                  <a:spcPct val="0"/>
                </a:spcBef>
                <a:spcAft>
                  <a:spcPct val="0"/>
                </a:spcAft>
                <a:defRPr sz="1600" b="1">
                  <a:solidFill>
                    <a:schemeClr val="tx1"/>
                  </a:solidFill>
                  <a:latin typeface="Arial" charset="0"/>
                  <a:cs typeface="Arial" charset="0"/>
                </a:defRPr>
              </a:lvl7pPr>
              <a:lvl8pPr marL="3429000" indent="-228600" algn="ctr" eaLnBrk="0" fontAlgn="base" hangingPunct="0">
                <a:spcBef>
                  <a:spcPct val="0"/>
                </a:spcBef>
                <a:spcAft>
                  <a:spcPct val="0"/>
                </a:spcAft>
                <a:defRPr sz="1600" b="1">
                  <a:solidFill>
                    <a:schemeClr val="tx1"/>
                  </a:solidFill>
                  <a:latin typeface="Arial" charset="0"/>
                  <a:cs typeface="Arial" charset="0"/>
                </a:defRPr>
              </a:lvl8pPr>
              <a:lvl9pPr marL="3886200" indent="-228600" algn="ctr" eaLnBrk="0" fontAlgn="base" hangingPunct="0">
                <a:spcBef>
                  <a:spcPct val="0"/>
                </a:spcBef>
                <a:spcAft>
                  <a:spcPct val="0"/>
                </a:spcAft>
                <a:defRPr sz="1600" b="1">
                  <a:solidFill>
                    <a:schemeClr val="tx1"/>
                  </a:solidFill>
                  <a:latin typeface="Arial" charset="0"/>
                  <a:cs typeface="Arial" charset="0"/>
                </a:defRPr>
              </a:lvl9pPr>
            </a:lstStyle>
            <a:p>
              <a:pPr eaLnBrk="1" hangingPunct="1"/>
              <a:r>
                <a:rPr lang="en-US" sz="1200">
                  <a:solidFill>
                    <a:schemeClr val="bg1"/>
                  </a:solidFill>
                </a:rPr>
                <a:t>Initiate an agreement</a:t>
              </a:r>
            </a:p>
          </p:txBody>
        </p:sp>
        <p:sp>
          <p:nvSpPr>
            <p:cNvPr id="19" name="TextBox 18"/>
            <p:cNvSpPr txBox="1">
              <a:spLocks noChangeArrowheads="1"/>
            </p:cNvSpPr>
            <p:nvPr/>
          </p:nvSpPr>
          <p:spPr bwMode="auto">
            <a:xfrm>
              <a:off x="5715000" y="1828800"/>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algn="ctr" eaLnBrk="0" fontAlgn="base" hangingPunct="0">
                <a:spcBef>
                  <a:spcPct val="0"/>
                </a:spcBef>
                <a:spcAft>
                  <a:spcPct val="0"/>
                </a:spcAft>
                <a:defRPr sz="1600" b="1">
                  <a:solidFill>
                    <a:schemeClr val="tx1"/>
                  </a:solidFill>
                  <a:latin typeface="Arial" charset="0"/>
                  <a:cs typeface="Arial" charset="0"/>
                </a:defRPr>
              </a:lvl6pPr>
              <a:lvl7pPr marL="2971800" indent="-228600" algn="ctr" eaLnBrk="0" fontAlgn="base" hangingPunct="0">
                <a:spcBef>
                  <a:spcPct val="0"/>
                </a:spcBef>
                <a:spcAft>
                  <a:spcPct val="0"/>
                </a:spcAft>
                <a:defRPr sz="1600" b="1">
                  <a:solidFill>
                    <a:schemeClr val="tx1"/>
                  </a:solidFill>
                  <a:latin typeface="Arial" charset="0"/>
                  <a:cs typeface="Arial" charset="0"/>
                </a:defRPr>
              </a:lvl7pPr>
              <a:lvl8pPr marL="3429000" indent="-228600" algn="ctr" eaLnBrk="0" fontAlgn="base" hangingPunct="0">
                <a:spcBef>
                  <a:spcPct val="0"/>
                </a:spcBef>
                <a:spcAft>
                  <a:spcPct val="0"/>
                </a:spcAft>
                <a:defRPr sz="1600" b="1">
                  <a:solidFill>
                    <a:schemeClr val="tx1"/>
                  </a:solidFill>
                  <a:latin typeface="Arial" charset="0"/>
                  <a:cs typeface="Arial" charset="0"/>
                </a:defRPr>
              </a:lvl8pPr>
              <a:lvl9pPr marL="3886200" indent="-228600" algn="ctr" eaLnBrk="0" fontAlgn="base" hangingPunct="0">
                <a:spcBef>
                  <a:spcPct val="0"/>
                </a:spcBef>
                <a:spcAft>
                  <a:spcPct val="0"/>
                </a:spcAft>
                <a:defRPr sz="1600" b="1">
                  <a:solidFill>
                    <a:schemeClr val="tx1"/>
                  </a:solidFill>
                  <a:latin typeface="Arial" charset="0"/>
                  <a:cs typeface="Arial" charset="0"/>
                </a:defRPr>
              </a:lvl9pPr>
            </a:lstStyle>
            <a:p>
              <a:pPr eaLnBrk="1" hangingPunct="1"/>
              <a:r>
                <a:rPr lang="en-US" sz="1200">
                  <a:solidFill>
                    <a:schemeClr val="bg1"/>
                  </a:solidFill>
                </a:rPr>
                <a:t>Monitor the agreement</a:t>
              </a:r>
            </a:p>
          </p:txBody>
        </p:sp>
        <p:sp>
          <p:nvSpPr>
            <p:cNvPr id="20" name="TextBox 19"/>
            <p:cNvSpPr txBox="1">
              <a:spLocks noChangeArrowheads="1"/>
            </p:cNvSpPr>
            <p:nvPr/>
          </p:nvSpPr>
          <p:spPr bwMode="auto">
            <a:xfrm>
              <a:off x="7315200" y="1828800"/>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algn="ctr" eaLnBrk="0" fontAlgn="base" hangingPunct="0">
                <a:spcBef>
                  <a:spcPct val="0"/>
                </a:spcBef>
                <a:spcAft>
                  <a:spcPct val="0"/>
                </a:spcAft>
                <a:defRPr sz="1600" b="1">
                  <a:solidFill>
                    <a:schemeClr val="tx1"/>
                  </a:solidFill>
                  <a:latin typeface="Arial" charset="0"/>
                  <a:cs typeface="Arial" charset="0"/>
                </a:defRPr>
              </a:lvl6pPr>
              <a:lvl7pPr marL="2971800" indent="-228600" algn="ctr" eaLnBrk="0" fontAlgn="base" hangingPunct="0">
                <a:spcBef>
                  <a:spcPct val="0"/>
                </a:spcBef>
                <a:spcAft>
                  <a:spcPct val="0"/>
                </a:spcAft>
                <a:defRPr sz="1600" b="1">
                  <a:solidFill>
                    <a:schemeClr val="tx1"/>
                  </a:solidFill>
                  <a:latin typeface="Arial" charset="0"/>
                  <a:cs typeface="Arial" charset="0"/>
                </a:defRPr>
              </a:lvl7pPr>
              <a:lvl8pPr marL="3429000" indent="-228600" algn="ctr" eaLnBrk="0" fontAlgn="base" hangingPunct="0">
                <a:spcBef>
                  <a:spcPct val="0"/>
                </a:spcBef>
                <a:spcAft>
                  <a:spcPct val="0"/>
                </a:spcAft>
                <a:defRPr sz="1600" b="1">
                  <a:solidFill>
                    <a:schemeClr val="tx1"/>
                  </a:solidFill>
                  <a:latin typeface="Arial" charset="0"/>
                  <a:cs typeface="Arial" charset="0"/>
                </a:defRPr>
              </a:lvl8pPr>
              <a:lvl9pPr marL="3886200" indent="-228600" algn="ctr" eaLnBrk="0" fontAlgn="base" hangingPunct="0">
                <a:spcBef>
                  <a:spcPct val="0"/>
                </a:spcBef>
                <a:spcAft>
                  <a:spcPct val="0"/>
                </a:spcAft>
                <a:defRPr sz="1600" b="1">
                  <a:solidFill>
                    <a:schemeClr val="tx1"/>
                  </a:solidFill>
                  <a:latin typeface="Arial" charset="0"/>
                  <a:cs typeface="Arial" charset="0"/>
                </a:defRPr>
              </a:lvl9pPr>
            </a:lstStyle>
            <a:p>
              <a:pPr eaLnBrk="1" hangingPunct="1"/>
              <a:r>
                <a:rPr lang="en-US" sz="1200">
                  <a:solidFill>
                    <a:schemeClr val="bg1"/>
                  </a:solidFill>
                </a:rPr>
                <a:t>Accept the product or service</a:t>
              </a:r>
            </a:p>
          </p:txBody>
        </p:sp>
      </p:grpSp>
      <p:sp>
        <p:nvSpPr>
          <p:cNvPr id="21" name="Rectangle 20"/>
          <p:cNvSpPr/>
          <p:nvPr/>
        </p:nvSpPr>
        <p:spPr bwMode="auto">
          <a:xfrm>
            <a:off x="4948034" y="2349500"/>
            <a:ext cx="4275750" cy="838200"/>
          </a:xfrm>
          <a:prstGeom prst="rect">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wrap="none" lIns="45720" rIns="45720"/>
          <a:lstStyle/>
          <a:p>
            <a:pPr algn="l" eaLnBrk="0" hangingPunct="0">
              <a:defRPr/>
            </a:pPr>
            <a:r>
              <a:rPr lang="en-US" sz="1200" b="0" dirty="0">
                <a:solidFill>
                  <a:schemeClr val="bg1"/>
                </a:solidFill>
                <a:latin typeface="Arial" pitchFamily="34" charset="0"/>
              </a:rPr>
              <a:t>Product Development and Maintenance</a:t>
            </a:r>
          </a:p>
        </p:txBody>
      </p:sp>
      <p:sp>
        <p:nvSpPr>
          <p:cNvPr id="22" name="Rectangle 21"/>
          <p:cNvSpPr/>
          <p:nvPr/>
        </p:nvSpPr>
        <p:spPr bwMode="auto">
          <a:xfrm>
            <a:off x="5107848" y="2590800"/>
            <a:ext cx="4002392" cy="21113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lIns="45720" rIns="45720" anchor="ctr"/>
          <a:lstStyle/>
          <a:p>
            <a:pPr eaLnBrk="0" hangingPunct="0">
              <a:defRPr/>
            </a:pPr>
            <a:r>
              <a:rPr lang="en-US" sz="1200" b="0" dirty="0">
                <a:solidFill>
                  <a:schemeClr val="tx1"/>
                </a:solidFill>
              </a:rPr>
              <a:t>Requirements Management</a:t>
            </a:r>
          </a:p>
        </p:txBody>
      </p:sp>
      <p:sp>
        <p:nvSpPr>
          <p:cNvPr id="23" name="Rectangle 22"/>
          <p:cNvSpPr/>
          <p:nvPr/>
        </p:nvSpPr>
        <p:spPr bwMode="auto">
          <a:xfrm>
            <a:off x="6170339" y="2819400"/>
            <a:ext cx="1877411" cy="21113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lIns="45720" rIns="45720" anchor="ctr"/>
          <a:lstStyle/>
          <a:p>
            <a:pPr eaLnBrk="0" hangingPunct="0">
              <a:defRPr/>
            </a:pPr>
            <a:r>
              <a:rPr lang="en-US" sz="1200" b="0" dirty="0">
                <a:solidFill>
                  <a:schemeClr val="tx1"/>
                </a:solidFill>
              </a:rPr>
              <a:t>Design/Develop</a:t>
            </a:r>
          </a:p>
        </p:txBody>
      </p:sp>
      <p:sp>
        <p:nvSpPr>
          <p:cNvPr id="24" name="Rectangle 23"/>
          <p:cNvSpPr/>
          <p:nvPr/>
        </p:nvSpPr>
        <p:spPr bwMode="auto">
          <a:xfrm>
            <a:off x="8011645" y="2976564"/>
            <a:ext cx="722081" cy="21113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lIns="45720" rIns="45720" anchor="ctr"/>
          <a:lstStyle/>
          <a:p>
            <a:pPr eaLnBrk="0" hangingPunct="0">
              <a:defRPr/>
            </a:pPr>
            <a:r>
              <a:rPr lang="en-US" sz="1200" b="0" dirty="0">
                <a:solidFill>
                  <a:schemeClr val="tx1"/>
                </a:solidFill>
              </a:rPr>
              <a:t>Test</a:t>
            </a:r>
          </a:p>
        </p:txBody>
      </p:sp>
      <p:sp>
        <p:nvSpPr>
          <p:cNvPr id="25" name="Rectangle 42"/>
          <p:cNvSpPr>
            <a:spLocks noChangeArrowheads="1"/>
          </p:cNvSpPr>
          <p:nvPr/>
        </p:nvSpPr>
        <p:spPr bwMode="auto">
          <a:xfrm>
            <a:off x="770205" y="3451225"/>
            <a:ext cx="867700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400" b="0"/>
              <a:t>47% </a:t>
            </a:r>
            <a:r>
              <a:rPr lang="en-US" sz="1400" b="0">
                <a:solidFill>
                  <a:srgbClr val="C00000"/>
                </a:solidFill>
              </a:rPr>
              <a:t>do not </a:t>
            </a:r>
            <a:r>
              <a:rPr lang="en-US" sz="1400" b="0"/>
              <a:t>perform acceptance testing of third-party code</a:t>
            </a:r>
          </a:p>
          <a:p>
            <a:pPr algn="l"/>
            <a:r>
              <a:rPr lang="en-US" sz="1400" b="0"/>
              <a:t>30% </a:t>
            </a:r>
            <a:r>
              <a:rPr lang="en-US" sz="1400" b="0">
                <a:solidFill>
                  <a:srgbClr val="C00000"/>
                </a:solidFill>
              </a:rPr>
              <a:t>do not </a:t>
            </a:r>
            <a:r>
              <a:rPr lang="en-US" sz="1400" b="0"/>
              <a:t>use static analysis/manual code</a:t>
            </a:r>
          </a:p>
          <a:p>
            <a:pPr algn="l"/>
            <a:r>
              <a:rPr lang="en-US" sz="1400" b="0"/>
              <a:t>27% </a:t>
            </a:r>
            <a:r>
              <a:rPr lang="en-US" sz="1400" b="0">
                <a:solidFill>
                  <a:srgbClr val="C00000"/>
                </a:solidFill>
              </a:rPr>
              <a:t>do not </a:t>
            </a:r>
            <a:r>
              <a:rPr lang="en-US" sz="1400" b="0"/>
              <a:t>practice secure design</a:t>
            </a:r>
          </a:p>
          <a:p>
            <a:pPr algn="l"/>
            <a:r>
              <a:rPr lang="en-US" sz="1400" b="0"/>
              <a:t>19% </a:t>
            </a:r>
            <a:r>
              <a:rPr lang="en-US" sz="1400" b="0">
                <a:solidFill>
                  <a:srgbClr val="C00000"/>
                </a:solidFill>
              </a:rPr>
              <a:t>do not </a:t>
            </a:r>
            <a:r>
              <a:rPr lang="en-US" sz="1400" b="0"/>
              <a:t>carry out security requirement definition</a:t>
            </a:r>
          </a:p>
          <a:p>
            <a:pPr algn="l"/>
            <a:r>
              <a:rPr lang="en-US" sz="1400"/>
              <a:t>46% use own development method, rather than SDL or CMM/CMMI</a:t>
            </a:r>
          </a:p>
          <a:p>
            <a:pPr algn="l"/>
            <a:r>
              <a:rPr lang="en-US" sz="1400"/>
              <a:t>15% follow SDL</a:t>
            </a:r>
          </a:p>
          <a:p>
            <a:pPr algn="l"/>
            <a:r>
              <a:rPr lang="en-US" sz="1400"/>
              <a:t>20% follow CMM/CMMI</a:t>
            </a:r>
            <a:r>
              <a:rPr lang="en-US" sz="1400" baseline="30000"/>
              <a:t> ®</a:t>
            </a:r>
            <a:endParaRPr lang="en-US" sz="1400"/>
          </a:p>
          <a:p>
            <a:pPr algn="l"/>
            <a:r>
              <a:rPr lang="en-US" sz="1400" b="0"/>
              <a:t>61% had </a:t>
            </a:r>
            <a:r>
              <a:rPr lang="en-US" sz="1400" b="0">
                <a:solidFill>
                  <a:srgbClr val="C00000"/>
                </a:solidFill>
              </a:rPr>
              <a:t>no </a:t>
            </a:r>
            <a:r>
              <a:rPr lang="en-US" sz="1400" b="0"/>
              <a:t>special incentive program to get developers and testers to work together</a:t>
            </a:r>
          </a:p>
          <a:p>
            <a:pPr algn="l"/>
            <a:r>
              <a:rPr lang="en-US" sz="1400" b="0"/>
              <a:t>More than 70% </a:t>
            </a:r>
            <a:r>
              <a:rPr lang="en-US" sz="1400" b="0">
                <a:solidFill>
                  <a:srgbClr val="C00000"/>
                </a:solidFill>
              </a:rPr>
              <a:t>do not </a:t>
            </a:r>
            <a:r>
              <a:rPr lang="en-US" sz="1400" b="0"/>
              <a:t>measure developers with security related metrics</a:t>
            </a:r>
          </a:p>
          <a:p>
            <a:pPr algn="l"/>
            <a:endParaRPr lang="en-US" sz="1400" b="0"/>
          </a:p>
          <a:p>
            <a:pPr marL="0" lvl="1" algn="l"/>
            <a:r>
              <a:rPr lang="en-US"/>
              <a:t>ROI was greater for those who employed a coordinated, prescriptive approach</a:t>
            </a:r>
          </a:p>
          <a:p>
            <a:pPr algn="l"/>
            <a:r>
              <a:rPr lang="en-US" sz="1400" b="0"/>
              <a:t>Source: Forrester, “State of Application Security,” January 2011</a:t>
            </a:r>
          </a:p>
        </p:txBody>
      </p:sp>
    </p:spTree>
    <p:extLst>
      <p:ext uri="{BB962C8B-B14F-4D97-AF65-F5344CB8AC3E}">
        <p14:creationId xmlns:p14="http://schemas.microsoft.com/office/powerpoint/2010/main" val="1729161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79412" y="2570163"/>
            <a:ext cx="7620000" cy="401637"/>
          </a:xfrm>
          <a:prstGeom prst="rect">
            <a:avLst/>
          </a:prstGeom>
          <a:solidFill>
            <a:srgbClr val="F8F8F8"/>
          </a:solidFill>
          <a:ln w="9525" algn="ctr">
            <a:solidFill>
              <a:schemeClr val="hlink"/>
            </a:solidFill>
            <a:miter lim="800000"/>
            <a:headEnd/>
            <a:tailEnd/>
          </a:ln>
        </p:spPr>
        <p:txBody>
          <a:bodyPr wrap="none" anchor="ctr"/>
          <a:lstStyle>
            <a:defPPr>
              <a:defRPr lang="en-US"/>
            </a:defPPr>
            <a:lvl1pPr algn="ctr" rtl="0" fontAlgn="base">
              <a:spcBef>
                <a:spcPct val="0"/>
              </a:spcBef>
              <a:spcAft>
                <a:spcPct val="0"/>
              </a:spcAft>
              <a:defRPr sz="1600" b="1" kern="1200">
                <a:solidFill>
                  <a:schemeClr val="tx1"/>
                </a:solidFill>
                <a:latin typeface="Arial" charset="0"/>
                <a:ea typeface="+mn-ea"/>
                <a:cs typeface="Arial" charset="0"/>
              </a:defRPr>
            </a:lvl1pPr>
            <a:lvl2pPr marL="457200" algn="ctr" rtl="0" fontAlgn="base">
              <a:spcBef>
                <a:spcPct val="0"/>
              </a:spcBef>
              <a:spcAft>
                <a:spcPct val="0"/>
              </a:spcAft>
              <a:defRPr sz="1600" b="1" kern="1200">
                <a:solidFill>
                  <a:schemeClr val="tx1"/>
                </a:solidFill>
                <a:latin typeface="Arial" charset="0"/>
                <a:ea typeface="+mn-ea"/>
                <a:cs typeface="Arial" charset="0"/>
              </a:defRPr>
            </a:lvl2pPr>
            <a:lvl3pPr marL="914400" algn="ctr" rtl="0" fontAlgn="base">
              <a:spcBef>
                <a:spcPct val="0"/>
              </a:spcBef>
              <a:spcAft>
                <a:spcPct val="0"/>
              </a:spcAft>
              <a:defRPr sz="1600" b="1" kern="1200">
                <a:solidFill>
                  <a:schemeClr val="tx1"/>
                </a:solidFill>
                <a:latin typeface="Arial" charset="0"/>
                <a:ea typeface="+mn-ea"/>
                <a:cs typeface="Arial" charset="0"/>
              </a:defRPr>
            </a:lvl3pPr>
            <a:lvl4pPr marL="1371600" algn="ctr" rtl="0" fontAlgn="base">
              <a:spcBef>
                <a:spcPct val="0"/>
              </a:spcBef>
              <a:spcAft>
                <a:spcPct val="0"/>
              </a:spcAft>
              <a:defRPr sz="1600" b="1" kern="1200">
                <a:solidFill>
                  <a:schemeClr val="tx1"/>
                </a:solidFill>
                <a:latin typeface="Arial" charset="0"/>
                <a:ea typeface="+mn-ea"/>
                <a:cs typeface="Arial" charset="0"/>
              </a:defRPr>
            </a:lvl4pPr>
            <a:lvl5pPr marL="1828800" algn="ctr"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a:lstStyle>
          <a:p>
            <a:endParaRPr lang="en-US"/>
          </a:p>
        </p:txBody>
      </p:sp>
      <p:sp>
        <p:nvSpPr>
          <p:cNvPr id="3" name="Title 2"/>
          <p:cNvSpPr>
            <a:spLocks noGrp="1"/>
          </p:cNvSpPr>
          <p:nvPr>
            <p:ph type="title"/>
          </p:nvPr>
        </p:nvSpPr>
        <p:spPr/>
        <p:txBody>
          <a:bodyPr/>
          <a:lstStyle/>
          <a:p>
            <a:r>
              <a:rPr lang="en-US" dirty="0"/>
              <a:t>Key </a:t>
            </a:r>
            <a:r>
              <a:rPr lang="en-US" dirty="0" smtClean="0"/>
              <a:t>questions</a:t>
            </a:r>
            <a:endParaRPr lang="en-US" dirty="0"/>
          </a:p>
        </p:txBody>
      </p:sp>
      <p:sp>
        <p:nvSpPr>
          <p:cNvPr id="4" name="Content Placeholder 3"/>
          <p:cNvSpPr>
            <a:spLocks noGrp="1"/>
          </p:cNvSpPr>
          <p:nvPr>
            <p:ph idx="1"/>
          </p:nvPr>
        </p:nvSpPr>
        <p:spPr/>
        <p:txBody>
          <a:bodyPr/>
          <a:lstStyle/>
          <a:p>
            <a:r>
              <a:rPr lang="en-US" sz="1800" dirty="0" smtClean="0"/>
              <a:t>Who asks developers to develop secure code? </a:t>
            </a:r>
          </a:p>
          <a:p>
            <a:r>
              <a:rPr lang="en-US" sz="1800" dirty="0" smtClean="0"/>
              <a:t>Do developers know why they need to develop secure code? </a:t>
            </a:r>
          </a:p>
          <a:p>
            <a:r>
              <a:rPr lang="en-US" sz="1800" dirty="0" smtClean="0"/>
              <a:t>What should developers do/not do to develop secure code? </a:t>
            </a:r>
          </a:p>
          <a:p>
            <a:r>
              <a:rPr lang="en-US" sz="1800" dirty="0" smtClean="0"/>
              <a:t>Can developers develop secure code by themselves?</a:t>
            </a:r>
          </a:p>
          <a:p>
            <a:r>
              <a:rPr lang="en-US" sz="1800" dirty="0" smtClean="0"/>
              <a:t>How do developers know they have developed secure code? </a:t>
            </a:r>
          </a:p>
          <a:p>
            <a:r>
              <a:rPr lang="en-US" sz="1800" dirty="0" smtClean="0"/>
              <a:t>Why should developers care?</a:t>
            </a:r>
          </a:p>
          <a:p>
            <a:r>
              <a:rPr lang="en-US" sz="1800" dirty="0" smtClean="0"/>
              <a:t>Next </a:t>
            </a:r>
            <a:r>
              <a:rPr lang="en-US" sz="1800" dirty="0" smtClean="0"/>
              <a:t>Steps?</a:t>
            </a:r>
            <a:endParaRPr lang="en-US" sz="1800" dirty="0" smtClean="0"/>
          </a:p>
          <a:p>
            <a:endParaRPr lang="en-US" sz="1800" dirty="0"/>
          </a:p>
        </p:txBody>
      </p:sp>
    </p:spTree>
    <p:extLst>
      <p:ext uri="{BB962C8B-B14F-4D97-AF65-F5344CB8AC3E}">
        <p14:creationId xmlns:p14="http://schemas.microsoft.com/office/powerpoint/2010/main" val="187618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xplosion 2 18"/>
          <p:cNvSpPr/>
          <p:nvPr/>
        </p:nvSpPr>
        <p:spPr bwMode="auto">
          <a:xfrm>
            <a:off x="6170612" y="3200400"/>
            <a:ext cx="3200400" cy="2743200"/>
          </a:xfrm>
          <a:prstGeom prst="irregularSeal2">
            <a:avLst/>
          </a:prstGeom>
          <a:solidFill>
            <a:srgbClr val="EEF8E4"/>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 name="Explosion 2 17"/>
          <p:cNvSpPr/>
          <p:nvPr/>
        </p:nvSpPr>
        <p:spPr bwMode="auto">
          <a:xfrm>
            <a:off x="4570412" y="3886200"/>
            <a:ext cx="3200400" cy="1524000"/>
          </a:xfrm>
          <a:prstGeom prst="irregularSeal2">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Explosion 2 16"/>
          <p:cNvSpPr/>
          <p:nvPr/>
        </p:nvSpPr>
        <p:spPr bwMode="auto">
          <a:xfrm>
            <a:off x="2208212" y="2438400"/>
            <a:ext cx="3200400" cy="1524000"/>
          </a:xfrm>
          <a:prstGeom prst="irregularSeal2">
            <a:avLst/>
          </a:prstGeom>
          <a:solidFill>
            <a:srgbClr val="FEF8DE"/>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Explosion 2 15"/>
          <p:cNvSpPr/>
          <p:nvPr/>
        </p:nvSpPr>
        <p:spPr bwMode="auto">
          <a:xfrm>
            <a:off x="227012" y="1066800"/>
            <a:ext cx="3200400" cy="1066800"/>
          </a:xfrm>
          <a:prstGeom prst="irregularSeal2">
            <a:avLst/>
          </a:prstGeom>
          <a:solidFill>
            <a:srgbClr val="FFFFE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457200" y="381000"/>
            <a:ext cx="8985250" cy="609600"/>
          </a:xfrm>
        </p:spPr>
        <p:txBody>
          <a:bodyPr/>
          <a:lstStyle/>
          <a:p>
            <a:r>
              <a:rPr lang="en-US" sz="2400" dirty="0" smtClean="0"/>
              <a:t>Communication across organizational stakeholders is critical to addressing </a:t>
            </a:r>
            <a:r>
              <a:rPr lang="en-US" sz="2400" dirty="0" err="1" smtClean="0"/>
              <a:t>S</a:t>
            </a:r>
            <a:r>
              <a:rPr lang="en-US" sz="2400" dirty="0" err="1" smtClean="0"/>
              <a:t>wA</a:t>
            </a:r>
            <a:r>
              <a:rPr lang="en-US" sz="2400" dirty="0" smtClean="0"/>
              <a:t> challenges</a:t>
            </a:r>
            <a:endParaRPr lang="en-US" sz="2400" dirty="0"/>
          </a:p>
        </p:txBody>
      </p:sp>
      <p:sp>
        <p:nvSpPr>
          <p:cNvPr id="15" name="Rectangle 14"/>
          <p:cNvSpPr/>
          <p:nvPr/>
        </p:nvSpPr>
        <p:spPr>
          <a:xfrm>
            <a:off x="227012" y="5562605"/>
            <a:ext cx="9267931" cy="307777"/>
          </a:xfrm>
          <a:prstGeom prst="rect">
            <a:avLst/>
          </a:prstGeom>
        </p:spPr>
        <p:txBody>
          <a:bodyPr wrap="square">
            <a:spAutoFit/>
          </a:bodyPr>
          <a:lstStyle/>
          <a:p>
            <a:pPr algn="ctr"/>
            <a:r>
              <a:rPr lang="en-US" sz="1400" dirty="0" smtClean="0"/>
              <a:t>The Assurance PRM Is A Holistic Framework that connects CMMI and RMM to facilitate communication </a:t>
            </a:r>
            <a:endParaRPr lang="en-US" sz="1400" b="1" i="1" dirty="0"/>
          </a:p>
        </p:txBody>
      </p:sp>
      <p:sp>
        <p:nvSpPr>
          <p:cNvPr id="21" name="Rectangle 11"/>
          <p:cNvSpPr>
            <a:spLocks noChangeArrowheads="1"/>
          </p:cNvSpPr>
          <p:nvPr/>
        </p:nvSpPr>
        <p:spPr bwMode="auto">
          <a:xfrm>
            <a:off x="1820254" y="5932134"/>
            <a:ext cx="5859171" cy="240066"/>
          </a:xfrm>
          <a:prstGeom prst="rect">
            <a:avLst/>
          </a:prstGeom>
          <a:noFill/>
          <a:ln w="9525" algn="ctr">
            <a:noFill/>
            <a:miter lim="800000"/>
            <a:headEnd/>
            <a:tailEnd/>
          </a:ln>
        </p:spPr>
        <p:txBody>
          <a:bodyPr wrap="square">
            <a:spAutoFit/>
          </a:bodyPr>
          <a:lstStyle/>
          <a:p>
            <a:pPr algn="ctr">
              <a:lnSpc>
                <a:spcPct val="80000"/>
              </a:lnSpc>
              <a:spcBef>
                <a:spcPct val="20000"/>
              </a:spcBef>
            </a:pPr>
            <a:r>
              <a:rPr lang="en-US" sz="1200" dirty="0" smtClean="0">
                <a:hlinkClick r:id="rId3"/>
              </a:rPr>
              <a:t>https://buildsecurityin.us-cert.gov/swa/proself_assm.html</a:t>
            </a:r>
            <a:endParaRPr lang="en-US" sz="1200" dirty="0"/>
          </a:p>
        </p:txBody>
      </p:sp>
      <p:sp>
        <p:nvSpPr>
          <p:cNvPr id="28" name="Left-Right Arrow 27"/>
          <p:cNvSpPr/>
          <p:nvPr/>
        </p:nvSpPr>
        <p:spPr>
          <a:xfrm rot="1937008">
            <a:off x="2209746" y="2696247"/>
            <a:ext cx="5143241" cy="632368"/>
          </a:xfrm>
          <a:prstGeom prst="leftRightArrow">
            <a:avLst>
              <a:gd name="adj1" fmla="val 48261"/>
              <a:gd name="adj2" fmla="val 88994"/>
            </a:avLst>
          </a:prstGeom>
          <a:gradFill>
            <a:gsLst>
              <a:gs pos="0">
                <a:srgbClr val="C00000"/>
              </a:gs>
              <a:gs pos="50000">
                <a:srgbClr val="FF0000"/>
              </a:gs>
              <a:gs pos="99000">
                <a:srgbClr val="C00000"/>
              </a:gs>
            </a:gsLst>
            <a:lin ang="6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
          <p:cNvSpPr>
            <a:spLocks noChangeArrowheads="1"/>
          </p:cNvSpPr>
          <p:nvPr/>
        </p:nvSpPr>
        <p:spPr bwMode="auto">
          <a:xfrm>
            <a:off x="6324600" y="1219200"/>
            <a:ext cx="2438400" cy="2514600"/>
          </a:xfrm>
          <a:prstGeom prst="rect">
            <a:avLst/>
          </a:prstGeom>
          <a:gradFill>
            <a:gsLst>
              <a:gs pos="0">
                <a:srgbClr val="92D050"/>
              </a:gs>
              <a:gs pos="50000">
                <a:srgbClr val="BCE292"/>
              </a:gs>
              <a:gs pos="100000">
                <a:srgbClr val="92D050"/>
              </a:gs>
            </a:gsLst>
            <a:lin ang="6600000" scaled="0"/>
          </a:gradFill>
          <a:ln w="9525">
            <a:noFill/>
            <a:miter lim="800000"/>
            <a:headEnd/>
            <a:tailEnd/>
          </a:ln>
          <a:effectLst>
            <a:outerShdw blurRad="50800" dist="38100" dir="2700000" algn="tl" rotWithShape="0">
              <a:prstClr val="black">
                <a:alpha val="40000"/>
              </a:prstClr>
            </a:outerShdw>
          </a:effectLst>
        </p:spPr>
        <p:txBody>
          <a:bodyPr/>
          <a:lstStyle/>
          <a:p>
            <a:pPr marL="457200" indent="-457200">
              <a:lnSpc>
                <a:spcPct val="70000"/>
              </a:lnSpc>
              <a:spcBef>
                <a:spcPts val="300"/>
              </a:spcBef>
              <a:buClr>
                <a:srgbClr val="000099"/>
              </a:buClr>
              <a:buFont typeface="Webdings" pitchFamily="18" charset="2"/>
              <a:buNone/>
              <a:defRPr/>
            </a:pPr>
            <a:r>
              <a:rPr lang="en-US" sz="1400" b="1" dirty="0" smtClean="0">
                <a:latin typeface="Arial" pitchFamily="34" charset="0"/>
                <a:cs typeface="Arial" pitchFamily="34" charset="0"/>
              </a:rPr>
              <a:t>Enterprise Assurance Support</a:t>
            </a:r>
          </a:p>
          <a:p>
            <a:pPr marL="457200" indent="-457200">
              <a:lnSpc>
                <a:spcPct val="70000"/>
              </a:lnSpc>
              <a:spcBef>
                <a:spcPts val="300"/>
              </a:spcBef>
              <a:buClr>
                <a:srgbClr val="000099"/>
              </a:buClr>
              <a:buFont typeface="Webdings" pitchFamily="18" charset="2"/>
              <a:buNone/>
              <a:defRPr/>
            </a:pPr>
            <a:endParaRPr lang="en-US" sz="1400" b="1" dirty="0" smtClean="0">
              <a:latin typeface="Arial" pitchFamily="34" charset="0"/>
              <a:cs typeface="Arial" pitchFamily="34" charset="0"/>
            </a:endParaRPr>
          </a:p>
          <a:p>
            <a:pPr marL="457200" indent="-457200">
              <a:lnSpc>
                <a:spcPct val="70000"/>
              </a:lnSpc>
              <a:spcBef>
                <a:spcPts val="300"/>
              </a:spcBef>
              <a:buClr>
                <a:srgbClr val="000099"/>
              </a:buClr>
              <a:defRPr/>
            </a:pPr>
            <a:r>
              <a:rPr lang="en-US" sz="1200" dirty="0" smtClean="0"/>
              <a:t>ES 1 Establish and maintain organizational culture where assurance is an integral part of achieving the mission</a:t>
            </a:r>
          </a:p>
          <a:p>
            <a:pPr marL="457200" indent="-457200">
              <a:lnSpc>
                <a:spcPct val="70000"/>
              </a:lnSpc>
              <a:spcBef>
                <a:spcPts val="300"/>
              </a:spcBef>
              <a:buClr>
                <a:srgbClr val="000099"/>
              </a:buClr>
              <a:buFont typeface="Webdings" pitchFamily="18" charset="2"/>
              <a:buNone/>
              <a:defRPr/>
            </a:pPr>
            <a:endParaRPr lang="en-US" sz="1200" dirty="0" smtClean="0">
              <a:latin typeface="Arial" pitchFamily="34" charset="0"/>
              <a:cs typeface="Arial" pitchFamily="34" charset="0"/>
            </a:endParaRPr>
          </a:p>
          <a:p>
            <a:pPr marL="457200" indent="-457200">
              <a:lnSpc>
                <a:spcPct val="70000"/>
              </a:lnSpc>
              <a:spcBef>
                <a:spcPts val="300"/>
              </a:spcBef>
              <a:buClr>
                <a:srgbClr val="000099"/>
              </a:buClr>
              <a:buFont typeface="Webdings" pitchFamily="18" charset="2"/>
              <a:buNone/>
              <a:defRPr/>
            </a:pPr>
            <a:r>
              <a:rPr lang="en-US" sz="1200" dirty="0" smtClean="0">
                <a:latin typeface="Arial" pitchFamily="34" charset="0"/>
                <a:cs typeface="Arial" pitchFamily="34" charset="0"/>
              </a:rPr>
              <a:t>ES </a:t>
            </a:r>
            <a:r>
              <a:rPr lang="en-US" sz="1200" dirty="0">
                <a:latin typeface="Arial" pitchFamily="34" charset="0"/>
                <a:cs typeface="Arial" pitchFamily="34" charset="0"/>
              </a:rPr>
              <a:t>2 Establish and maintain the ability to support continued delivery of </a:t>
            </a:r>
            <a:r>
              <a:rPr lang="en-US" sz="1200" dirty="0" smtClean="0">
                <a:latin typeface="Arial" pitchFamily="34" charset="0"/>
                <a:cs typeface="Arial" pitchFamily="34" charset="0"/>
              </a:rPr>
              <a:t>assurance </a:t>
            </a:r>
            <a:r>
              <a:rPr lang="en-US" sz="1200" dirty="0">
                <a:latin typeface="Arial" pitchFamily="34" charset="0"/>
                <a:cs typeface="Arial" pitchFamily="34" charset="0"/>
              </a:rPr>
              <a:t>capabilities</a:t>
            </a:r>
          </a:p>
          <a:p>
            <a:pPr marL="457200" indent="-457200">
              <a:lnSpc>
                <a:spcPct val="70000"/>
              </a:lnSpc>
              <a:spcBef>
                <a:spcPts val="300"/>
              </a:spcBef>
              <a:buClr>
                <a:srgbClr val="000099"/>
              </a:buClr>
              <a:defRPr/>
            </a:pPr>
            <a:r>
              <a:rPr lang="en-US" sz="1200" dirty="0">
                <a:latin typeface="Arial" pitchFamily="34" charset="0"/>
                <a:cs typeface="Arial" pitchFamily="34" charset="0"/>
              </a:rPr>
              <a:t>ES 3 Monitor and improve enterprise support to IT assets</a:t>
            </a:r>
          </a:p>
        </p:txBody>
      </p:sp>
      <p:sp>
        <p:nvSpPr>
          <p:cNvPr id="30" name="Rectangle 9"/>
          <p:cNvSpPr>
            <a:spLocks noChangeArrowheads="1"/>
          </p:cNvSpPr>
          <p:nvPr/>
        </p:nvSpPr>
        <p:spPr bwMode="auto">
          <a:xfrm>
            <a:off x="3124200" y="3810000"/>
            <a:ext cx="2560313" cy="1524000"/>
          </a:xfrm>
          <a:prstGeom prst="rect">
            <a:avLst/>
          </a:prstGeom>
          <a:gradFill>
            <a:gsLst>
              <a:gs pos="0">
                <a:schemeClr val="accent6">
                  <a:lumMod val="40000"/>
                  <a:lumOff val="60000"/>
                </a:schemeClr>
              </a:gs>
              <a:gs pos="50000">
                <a:schemeClr val="accent6">
                  <a:lumMod val="20000"/>
                  <a:lumOff val="80000"/>
                </a:schemeClr>
              </a:gs>
              <a:gs pos="100000">
                <a:schemeClr val="accent6">
                  <a:lumMod val="40000"/>
                  <a:lumOff val="60000"/>
                </a:schemeClr>
              </a:gs>
            </a:gsLst>
            <a:lin ang="6600000" scaled="0"/>
          </a:gradFill>
          <a:ln w="9525">
            <a:noFill/>
            <a:miter lim="800000"/>
            <a:headEnd/>
            <a:tailEnd/>
          </a:ln>
          <a:effectLst>
            <a:outerShdw blurRad="50800" dist="38100" dir="2700000" algn="tl" rotWithShape="0">
              <a:prstClr val="black">
                <a:alpha val="40000"/>
              </a:prstClr>
            </a:outerShdw>
          </a:effectLst>
        </p:spPr>
        <p:txBody>
          <a:bodyPr/>
          <a:lstStyle/>
          <a:p>
            <a:pPr marL="457200" indent="-457200">
              <a:lnSpc>
                <a:spcPct val="70000"/>
              </a:lnSpc>
              <a:spcBef>
                <a:spcPts val="300"/>
              </a:spcBef>
              <a:buClr>
                <a:srgbClr val="000099"/>
              </a:buClr>
              <a:defRPr/>
            </a:pPr>
            <a:r>
              <a:rPr lang="en-US" sz="1400" b="1" dirty="0" smtClean="0">
                <a:latin typeface="Arial" pitchFamily="34" charset="0"/>
                <a:cs typeface="Arial" pitchFamily="34" charset="0"/>
              </a:rPr>
              <a:t>Development Engineering </a:t>
            </a:r>
          </a:p>
          <a:p>
            <a:pPr marL="457200" indent="-457200">
              <a:lnSpc>
                <a:spcPct val="70000"/>
              </a:lnSpc>
              <a:spcBef>
                <a:spcPts val="300"/>
              </a:spcBef>
              <a:buClr>
                <a:srgbClr val="000099"/>
              </a:buClr>
              <a:defRPr/>
            </a:pPr>
            <a:endParaRPr lang="en-US" sz="1400" b="1" dirty="0" smtClean="0">
              <a:latin typeface="Arial" pitchFamily="34" charset="0"/>
              <a:cs typeface="Arial" pitchFamily="34" charset="0"/>
            </a:endParaRPr>
          </a:p>
          <a:p>
            <a:pPr marL="457200" indent="-457200">
              <a:lnSpc>
                <a:spcPct val="70000"/>
              </a:lnSpc>
              <a:spcBef>
                <a:spcPts val="300"/>
              </a:spcBef>
              <a:buClr>
                <a:srgbClr val="000099"/>
              </a:buClr>
              <a:defRPr/>
            </a:pPr>
            <a:r>
              <a:rPr lang="en-US" sz="1200" dirty="0" smtClean="0">
                <a:latin typeface="Arial" pitchFamily="34" charset="0"/>
                <a:cs typeface="Arial" pitchFamily="34" charset="0"/>
              </a:rPr>
              <a:t>DE 1 </a:t>
            </a:r>
            <a:r>
              <a:rPr lang="en-US" sz="1200" dirty="0">
                <a:latin typeface="Arial" pitchFamily="34" charset="0"/>
                <a:cs typeface="Arial" pitchFamily="34" charset="0"/>
              </a:rPr>
              <a:t>Establish </a:t>
            </a:r>
            <a:r>
              <a:rPr lang="en-US" sz="1200" dirty="0" smtClean="0">
                <a:latin typeface="Arial" pitchFamily="34" charset="0"/>
                <a:cs typeface="Arial" pitchFamily="34" charset="0"/>
              </a:rPr>
              <a:t>assurance </a:t>
            </a:r>
            <a:r>
              <a:rPr lang="en-US" sz="1200" dirty="0">
                <a:latin typeface="Arial" pitchFamily="34" charset="0"/>
                <a:cs typeface="Arial" pitchFamily="34" charset="0"/>
              </a:rPr>
              <a:t>requirements</a:t>
            </a:r>
          </a:p>
          <a:p>
            <a:pPr marL="457200" indent="-457200">
              <a:lnSpc>
                <a:spcPct val="70000"/>
              </a:lnSpc>
              <a:spcBef>
                <a:spcPts val="300"/>
              </a:spcBef>
              <a:buClr>
                <a:srgbClr val="000099"/>
              </a:buClr>
              <a:defRPr/>
            </a:pPr>
            <a:r>
              <a:rPr lang="en-US" sz="1200" dirty="0">
                <a:latin typeface="Arial" pitchFamily="34" charset="0"/>
                <a:cs typeface="Arial" pitchFamily="34" charset="0"/>
              </a:rPr>
              <a:t>DE 2 </a:t>
            </a:r>
            <a:r>
              <a:rPr lang="en-US" sz="1200" dirty="0" smtClean="0">
                <a:latin typeface="Arial" pitchFamily="34" charset="0"/>
                <a:cs typeface="Arial" pitchFamily="34" charset="0"/>
              </a:rPr>
              <a:t>Create IT solutions with integrated business objectives and  assurance</a:t>
            </a:r>
            <a:endParaRPr lang="en-US" sz="1200" dirty="0">
              <a:latin typeface="Arial" pitchFamily="34" charset="0"/>
              <a:cs typeface="Arial" pitchFamily="34" charset="0"/>
            </a:endParaRPr>
          </a:p>
          <a:p>
            <a:pPr marL="457200" indent="-457200">
              <a:lnSpc>
                <a:spcPct val="70000"/>
              </a:lnSpc>
              <a:spcBef>
                <a:spcPts val="300"/>
              </a:spcBef>
              <a:buClr>
                <a:srgbClr val="000099"/>
              </a:buClr>
              <a:defRPr/>
            </a:pPr>
            <a:r>
              <a:rPr lang="en-US" sz="1200" dirty="0">
                <a:solidFill>
                  <a:srgbClr val="000000"/>
                </a:solidFill>
                <a:latin typeface="Arial" pitchFamily="34" charset="0"/>
                <a:cs typeface="Arial" pitchFamily="34" charset="0"/>
              </a:rPr>
              <a:t>DE 3 Verify and Validate an implementation for </a:t>
            </a:r>
            <a:r>
              <a:rPr lang="en-US" sz="1200" dirty="0" smtClean="0">
                <a:solidFill>
                  <a:srgbClr val="000000"/>
                </a:solidFill>
                <a:latin typeface="Arial" pitchFamily="34" charset="0"/>
                <a:cs typeface="Arial" pitchFamily="34" charset="0"/>
              </a:rPr>
              <a:t>assurance</a:t>
            </a:r>
          </a:p>
          <a:p>
            <a:pPr marL="457200" indent="-457200">
              <a:lnSpc>
                <a:spcPct val="70000"/>
              </a:lnSpc>
              <a:spcBef>
                <a:spcPts val="300"/>
              </a:spcBef>
              <a:buClr>
                <a:srgbClr val="000099"/>
              </a:buClr>
              <a:defRPr/>
            </a:pPr>
            <a:endParaRPr lang="en-US" sz="1200" b="1" dirty="0" smtClean="0"/>
          </a:p>
        </p:txBody>
      </p:sp>
      <p:sp>
        <p:nvSpPr>
          <p:cNvPr id="31" name="Rectangle 11"/>
          <p:cNvSpPr>
            <a:spLocks noChangeArrowheads="1"/>
          </p:cNvSpPr>
          <p:nvPr/>
        </p:nvSpPr>
        <p:spPr bwMode="auto">
          <a:xfrm>
            <a:off x="304800" y="2133600"/>
            <a:ext cx="2547257" cy="1447799"/>
          </a:xfrm>
          <a:prstGeom prst="rect">
            <a:avLst/>
          </a:prstGeom>
          <a:gradFill>
            <a:gsLst>
              <a:gs pos="0">
                <a:srgbClr val="FFFF99"/>
              </a:gs>
              <a:gs pos="50000">
                <a:srgbClr val="FFFFCC"/>
              </a:gs>
              <a:gs pos="100000">
                <a:srgbClr val="FFFF99"/>
              </a:gs>
            </a:gsLst>
            <a:lin ang="6600000" scaled="0"/>
          </a:gradFill>
          <a:ln w="9525">
            <a:noFill/>
            <a:miter lim="800000"/>
            <a:headEnd/>
            <a:tailEnd/>
          </a:ln>
          <a:effectLst>
            <a:outerShdw blurRad="50800" dist="38100" dir="2700000" algn="tl" rotWithShape="0">
              <a:prstClr val="black">
                <a:alpha val="40000"/>
              </a:prstClr>
            </a:outerShdw>
          </a:effectLst>
        </p:spPr>
        <p:txBody>
          <a:bodyPr/>
          <a:lstStyle/>
          <a:p>
            <a:pPr marL="457200" indent="-457200">
              <a:lnSpc>
                <a:spcPct val="70000"/>
              </a:lnSpc>
              <a:spcBef>
                <a:spcPts val="300"/>
              </a:spcBef>
              <a:buClr>
                <a:srgbClr val="000099"/>
              </a:buClr>
              <a:defRPr/>
            </a:pPr>
            <a:r>
              <a:rPr lang="en-US" sz="1400" b="1" dirty="0" smtClean="0">
                <a:latin typeface="Arial" pitchFamily="34" charset="0"/>
                <a:cs typeface="Arial" pitchFamily="34" charset="0"/>
              </a:rPr>
              <a:t>Development Organization </a:t>
            </a:r>
          </a:p>
          <a:p>
            <a:pPr marL="457200" indent="-457200">
              <a:lnSpc>
                <a:spcPct val="70000"/>
              </a:lnSpc>
              <a:spcBef>
                <a:spcPts val="300"/>
              </a:spcBef>
              <a:buClr>
                <a:srgbClr val="000099"/>
              </a:buClr>
              <a:defRPr/>
            </a:pPr>
            <a:endParaRPr lang="en-US" sz="1200" dirty="0">
              <a:latin typeface="Arial" pitchFamily="34" charset="0"/>
              <a:cs typeface="Arial" pitchFamily="34" charset="0"/>
            </a:endParaRPr>
          </a:p>
          <a:p>
            <a:pPr marL="457200" indent="-457200">
              <a:lnSpc>
                <a:spcPct val="70000"/>
              </a:lnSpc>
              <a:spcBef>
                <a:spcPts val="300"/>
              </a:spcBef>
              <a:buClr>
                <a:srgbClr val="000099"/>
              </a:buClr>
              <a:defRPr/>
            </a:pPr>
            <a:r>
              <a:rPr lang="en-US" sz="1200" dirty="0" smtClean="0">
                <a:latin typeface="Arial" pitchFamily="34" charset="0"/>
                <a:cs typeface="Arial" pitchFamily="34" charset="0"/>
              </a:rPr>
              <a:t>DO </a:t>
            </a:r>
            <a:r>
              <a:rPr lang="en-US" sz="1200" dirty="0">
                <a:latin typeface="Arial" pitchFamily="34" charset="0"/>
                <a:cs typeface="Arial" pitchFamily="34" charset="0"/>
              </a:rPr>
              <a:t>1 Establish the </a:t>
            </a:r>
            <a:r>
              <a:rPr lang="en-US" sz="1200" dirty="0" smtClean="0">
                <a:latin typeface="Arial" pitchFamily="34" charset="0"/>
                <a:cs typeface="Arial" pitchFamily="34" charset="0"/>
              </a:rPr>
              <a:t>assurance </a:t>
            </a:r>
            <a:r>
              <a:rPr lang="en-US" sz="1200" dirty="0">
                <a:latin typeface="Arial" pitchFamily="34" charset="0"/>
                <a:cs typeface="Arial" pitchFamily="34" charset="0"/>
              </a:rPr>
              <a:t>resources to achieve key business objectives</a:t>
            </a:r>
          </a:p>
          <a:p>
            <a:pPr marL="457200" indent="-457200">
              <a:lnSpc>
                <a:spcPct val="70000"/>
              </a:lnSpc>
              <a:spcBef>
                <a:spcPts val="300"/>
              </a:spcBef>
              <a:buClr>
                <a:srgbClr val="000099"/>
              </a:buClr>
              <a:defRPr/>
            </a:pPr>
            <a:r>
              <a:rPr lang="en-US" sz="1200" dirty="0">
                <a:latin typeface="Arial" pitchFamily="34" charset="0"/>
                <a:cs typeface="Arial" pitchFamily="34" charset="0"/>
              </a:rPr>
              <a:t>DO 2 Establish the environment to sustain the </a:t>
            </a:r>
            <a:r>
              <a:rPr lang="en-US" sz="1200" dirty="0" smtClean="0">
                <a:latin typeface="Arial" pitchFamily="34" charset="0"/>
                <a:cs typeface="Arial" pitchFamily="34" charset="0"/>
              </a:rPr>
              <a:t>assurance </a:t>
            </a:r>
            <a:r>
              <a:rPr lang="en-US" sz="1200" dirty="0">
                <a:latin typeface="Arial" pitchFamily="34" charset="0"/>
                <a:cs typeface="Arial" pitchFamily="34" charset="0"/>
              </a:rPr>
              <a:t>program within the organization</a:t>
            </a:r>
          </a:p>
          <a:p>
            <a:pPr marL="457200" indent="-457200">
              <a:lnSpc>
                <a:spcPct val="70000"/>
              </a:lnSpc>
              <a:spcBef>
                <a:spcPts val="300"/>
              </a:spcBef>
              <a:buClr>
                <a:srgbClr val="000099"/>
              </a:buClr>
              <a:defRPr/>
            </a:pPr>
            <a:endParaRPr lang="en-US" sz="1200" dirty="0">
              <a:latin typeface="Arial" pitchFamily="34" charset="0"/>
              <a:cs typeface="Arial" pitchFamily="34" charset="0"/>
            </a:endParaRPr>
          </a:p>
        </p:txBody>
      </p:sp>
      <p:sp>
        <p:nvSpPr>
          <p:cNvPr id="32" name="Rectangle 9"/>
          <p:cNvSpPr>
            <a:spLocks noChangeArrowheads="1"/>
          </p:cNvSpPr>
          <p:nvPr/>
        </p:nvSpPr>
        <p:spPr bwMode="auto">
          <a:xfrm>
            <a:off x="3352800" y="1219200"/>
            <a:ext cx="2560313" cy="1524000"/>
          </a:xfrm>
          <a:prstGeom prst="rect">
            <a:avLst/>
          </a:prstGeom>
          <a:gradFill>
            <a:gsLst>
              <a:gs pos="0">
                <a:srgbClr val="D2BE74"/>
              </a:gs>
              <a:gs pos="50000">
                <a:srgbClr val="F0E5D2"/>
              </a:gs>
              <a:gs pos="100000">
                <a:srgbClr val="D0BF76"/>
              </a:gs>
            </a:gsLst>
            <a:lin ang="6600000" scaled="0"/>
          </a:gradFill>
          <a:ln w="9525">
            <a:noFill/>
            <a:miter lim="800000"/>
            <a:headEnd/>
            <a:tailEnd/>
          </a:ln>
          <a:effectLst>
            <a:outerShdw blurRad="50800" dist="38100" dir="2700000" algn="tl" rotWithShape="0">
              <a:prstClr val="black">
                <a:alpha val="40000"/>
              </a:prstClr>
            </a:outerShdw>
          </a:effectLst>
        </p:spPr>
        <p:txBody>
          <a:bodyPr/>
          <a:lstStyle/>
          <a:p>
            <a:pPr marL="457200" indent="-457200">
              <a:lnSpc>
                <a:spcPct val="70000"/>
              </a:lnSpc>
              <a:spcBef>
                <a:spcPts val="300"/>
              </a:spcBef>
              <a:buClr>
                <a:srgbClr val="000099"/>
              </a:buClr>
              <a:defRPr/>
            </a:pPr>
            <a:r>
              <a:rPr lang="en-US" sz="1400" b="1" dirty="0" smtClean="0"/>
              <a:t>Development Project </a:t>
            </a:r>
            <a:endParaRPr lang="en-US" sz="1400" dirty="0">
              <a:solidFill>
                <a:srgbClr val="000000"/>
              </a:solidFill>
              <a:latin typeface="Arial" pitchFamily="34" charset="0"/>
              <a:cs typeface="Arial" pitchFamily="34" charset="0"/>
            </a:endParaRPr>
          </a:p>
          <a:p>
            <a:pPr marL="457200" indent="-457200">
              <a:lnSpc>
                <a:spcPct val="70000"/>
              </a:lnSpc>
              <a:spcBef>
                <a:spcPts val="300"/>
              </a:spcBef>
              <a:buClr>
                <a:srgbClr val="000099"/>
              </a:buClr>
              <a:defRPr/>
            </a:pPr>
            <a:r>
              <a:rPr lang="en-US" sz="1200" dirty="0">
                <a:solidFill>
                  <a:srgbClr val="000000"/>
                </a:solidFill>
                <a:latin typeface="Arial" pitchFamily="34" charset="0"/>
                <a:cs typeface="Arial" pitchFamily="34" charset="0"/>
              </a:rPr>
              <a:t>DP 1 Identify and </a:t>
            </a:r>
            <a:r>
              <a:rPr lang="en-US" sz="1200" dirty="0" smtClean="0">
                <a:solidFill>
                  <a:srgbClr val="000000"/>
                </a:solidFill>
                <a:latin typeface="Arial" pitchFamily="34" charset="0"/>
                <a:cs typeface="Arial" pitchFamily="34" charset="0"/>
              </a:rPr>
              <a:t>manage risks </a:t>
            </a:r>
            <a:r>
              <a:rPr lang="en-US" sz="1200" dirty="0">
                <a:solidFill>
                  <a:srgbClr val="000000"/>
                </a:solidFill>
                <a:latin typeface="Arial" pitchFamily="34" charset="0"/>
                <a:cs typeface="Arial" pitchFamily="34" charset="0"/>
              </a:rPr>
              <a:t>due to vulnerabilities throughout the product and system lifecycle</a:t>
            </a:r>
          </a:p>
          <a:p>
            <a:pPr marL="457200" indent="-457200">
              <a:lnSpc>
                <a:spcPct val="70000"/>
              </a:lnSpc>
              <a:spcBef>
                <a:spcPts val="300"/>
              </a:spcBef>
              <a:buClr>
                <a:srgbClr val="000099"/>
              </a:buClr>
              <a:defRPr/>
            </a:pPr>
            <a:r>
              <a:rPr lang="en-US" sz="1200" dirty="0">
                <a:solidFill>
                  <a:srgbClr val="000000"/>
                </a:solidFill>
                <a:latin typeface="Arial" pitchFamily="34" charset="0"/>
                <a:cs typeface="Arial" pitchFamily="34" charset="0"/>
              </a:rPr>
              <a:t>DP 2 Establish and maintain </a:t>
            </a:r>
            <a:r>
              <a:rPr lang="en-US" sz="1200" dirty="0" smtClean="0">
                <a:solidFill>
                  <a:srgbClr val="000000"/>
                </a:solidFill>
                <a:latin typeface="Arial" pitchFamily="34" charset="0"/>
                <a:cs typeface="Arial" pitchFamily="34" charset="0"/>
              </a:rPr>
              <a:t>assurance </a:t>
            </a:r>
            <a:r>
              <a:rPr lang="en-US" sz="1200" dirty="0">
                <a:solidFill>
                  <a:srgbClr val="000000"/>
                </a:solidFill>
                <a:latin typeface="Arial" pitchFamily="34" charset="0"/>
                <a:cs typeface="Arial" pitchFamily="34" charset="0"/>
              </a:rPr>
              <a:t>support from the project</a:t>
            </a:r>
          </a:p>
          <a:p>
            <a:pPr marL="457200" indent="-457200">
              <a:lnSpc>
                <a:spcPct val="70000"/>
              </a:lnSpc>
              <a:spcBef>
                <a:spcPts val="300"/>
              </a:spcBef>
              <a:buClr>
                <a:srgbClr val="000099"/>
              </a:buClr>
              <a:defRPr/>
            </a:pPr>
            <a:r>
              <a:rPr lang="en-US" sz="1200" dirty="0">
                <a:solidFill>
                  <a:srgbClr val="000000"/>
                </a:solidFill>
                <a:latin typeface="Arial" pitchFamily="34" charset="0"/>
                <a:cs typeface="Arial" pitchFamily="34" charset="0"/>
              </a:rPr>
              <a:t>DP 3 Protect project and organizational </a:t>
            </a:r>
            <a:r>
              <a:rPr lang="en-US" sz="1200" dirty="0" smtClean="0">
                <a:solidFill>
                  <a:srgbClr val="000000"/>
                </a:solidFill>
                <a:latin typeface="Arial" pitchFamily="34" charset="0"/>
                <a:cs typeface="Arial" pitchFamily="34" charset="0"/>
              </a:rPr>
              <a:t>assets</a:t>
            </a:r>
            <a:endParaRPr lang="en-US" sz="1200" dirty="0">
              <a:solidFill>
                <a:srgbClr val="000000"/>
              </a:solidFill>
              <a:latin typeface="Arial" pitchFamily="34" charset="0"/>
              <a:cs typeface="Arial" pitchFamily="34" charset="0"/>
            </a:endParaRPr>
          </a:p>
        </p:txBody>
      </p:sp>
      <p:sp>
        <p:nvSpPr>
          <p:cNvPr id="33" name="Rectangle 11"/>
          <p:cNvSpPr>
            <a:spLocks noChangeArrowheads="1"/>
          </p:cNvSpPr>
          <p:nvPr/>
        </p:nvSpPr>
        <p:spPr bwMode="auto">
          <a:xfrm>
            <a:off x="457200" y="3810000"/>
            <a:ext cx="2438400" cy="1295400"/>
          </a:xfrm>
          <a:prstGeom prst="rect">
            <a:avLst/>
          </a:prstGeom>
          <a:gradFill>
            <a:gsLst>
              <a:gs pos="0">
                <a:srgbClr val="FFCC66"/>
              </a:gs>
              <a:gs pos="50000">
                <a:srgbClr val="FFE3AB"/>
              </a:gs>
              <a:gs pos="99000">
                <a:srgbClr val="FFCC66"/>
              </a:gs>
            </a:gsLst>
            <a:lin ang="6600000" scaled="0"/>
          </a:gradFill>
          <a:ln w="9525">
            <a:noFill/>
            <a:miter lim="800000"/>
            <a:headEnd/>
            <a:tailEnd/>
          </a:ln>
          <a:effectLst>
            <a:outerShdw blurRad="50800" dist="38100" dir="2700000" algn="tl" rotWithShape="0">
              <a:prstClr val="black">
                <a:alpha val="40000"/>
              </a:prstClr>
            </a:outerShdw>
          </a:effectLst>
        </p:spPr>
        <p:txBody>
          <a:bodyPr/>
          <a:lstStyle/>
          <a:p>
            <a:pPr marL="457200" indent="-457200">
              <a:lnSpc>
                <a:spcPct val="70000"/>
              </a:lnSpc>
              <a:spcBef>
                <a:spcPts val="300"/>
              </a:spcBef>
              <a:buClr>
                <a:srgbClr val="000099"/>
              </a:buClr>
              <a:defRPr/>
            </a:pPr>
            <a:r>
              <a:rPr lang="en-US" sz="1400" b="1" dirty="0" smtClean="0">
                <a:latin typeface="Arial" pitchFamily="34" charset="0"/>
                <a:cs typeface="Arial" pitchFamily="34" charset="0"/>
              </a:rPr>
              <a:t>Acquisition and Supplier  Management</a:t>
            </a:r>
          </a:p>
          <a:p>
            <a:pPr marL="457200" indent="-457200">
              <a:lnSpc>
                <a:spcPct val="70000"/>
              </a:lnSpc>
              <a:spcBef>
                <a:spcPts val="300"/>
              </a:spcBef>
              <a:buClr>
                <a:srgbClr val="000099"/>
              </a:buClr>
              <a:defRPr/>
            </a:pPr>
            <a:endParaRPr lang="en-US" sz="1200" dirty="0">
              <a:latin typeface="Arial" pitchFamily="34" charset="0"/>
              <a:cs typeface="Arial" pitchFamily="34" charset="0"/>
            </a:endParaRPr>
          </a:p>
          <a:p>
            <a:pPr marL="457200" indent="-457200">
              <a:lnSpc>
                <a:spcPct val="70000"/>
              </a:lnSpc>
              <a:spcBef>
                <a:spcPts val="300"/>
              </a:spcBef>
              <a:buClr>
                <a:srgbClr val="000099"/>
              </a:buClr>
              <a:defRPr/>
            </a:pPr>
            <a:r>
              <a:rPr lang="en-US" sz="1200" dirty="0" smtClean="0">
                <a:latin typeface="Arial" pitchFamily="34" charset="0"/>
                <a:cs typeface="Arial" pitchFamily="34" charset="0"/>
              </a:rPr>
              <a:t>AM 1 </a:t>
            </a:r>
            <a:r>
              <a:rPr lang="en-US" sz="1200" dirty="0" smtClean="0">
                <a:solidFill>
                  <a:srgbClr val="000000"/>
                </a:solidFill>
                <a:latin typeface="Arial"/>
                <a:ea typeface="Times New Roman"/>
                <a:cs typeface="Times New Roman"/>
              </a:rPr>
              <a:t>Select, manage, and use effective suppliers and third party applications based upon their assurance capabilities.</a:t>
            </a:r>
            <a:endParaRPr lang="en-US" sz="1200" dirty="0">
              <a:latin typeface="Arial" pitchFamily="34" charset="0"/>
              <a:cs typeface="Arial" pitchFamily="34" charset="0"/>
            </a:endParaRPr>
          </a:p>
        </p:txBody>
      </p:sp>
      <p:sp>
        <p:nvSpPr>
          <p:cNvPr id="34" name="TextBox 14"/>
          <p:cNvSpPr txBox="1">
            <a:spLocks noChangeArrowheads="1"/>
          </p:cNvSpPr>
          <p:nvPr/>
        </p:nvSpPr>
        <p:spPr bwMode="auto">
          <a:xfrm>
            <a:off x="5715000" y="4267200"/>
            <a:ext cx="1201738" cy="738664"/>
          </a:xfrm>
          <a:prstGeom prst="rect">
            <a:avLst/>
          </a:prstGeom>
          <a:noFill/>
          <a:ln w="9525">
            <a:noFill/>
            <a:miter lim="800000"/>
            <a:headEnd/>
            <a:tailEnd/>
          </a:ln>
        </p:spPr>
        <p:txBody>
          <a:bodyPr>
            <a:spAutoFit/>
          </a:bodyPr>
          <a:lstStyle/>
          <a:p>
            <a:r>
              <a:rPr lang="en-US" sz="1400" b="1" dirty="0" smtClean="0"/>
              <a:t>Enable</a:t>
            </a:r>
          </a:p>
          <a:p>
            <a:r>
              <a:rPr lang="en-US" sz="1400" b="1" dirty="0" smtClean="0"/>
              <a:t>Resilient Technology</a:t>
            </a:r>
          </a:p>
        </p:txBody>
      </p:sp>
      <p:sp>
        <p:nvSpPr>
          <p:cNvPr id="35" name="TextBox 34"/>
          <p:cNvSpPr txBox="1">
            <a:spLocks noChangeArrowheads="1"/>
          </p:cNvSpPr>
          <p:nvPr/>
        </p:nvSpPr>
        <p:spPr bwMode="auto">
          <a:xfrm>
            <a:off x="609600" y="1447800"/>
            <a:ext cx="2116137" cy="307777"/>
          </a:xfrm>
          <a:prstGeom prst="rect">
            <a:avLst/>
          </a:prstGeom>
          <a:noFill/>
          <a:ln w="9525">
            <a:noFill/>
            <a:miter lim="800000"/>
            <a:headEnd/>
            <a:tailEnd/>
          </a:ln>
        </p:spPr>
        <p:txBody>
          <a:bodyPr wrap="square">
            <a:spAutoFit/>
          </a:bodyPr>
          <a:lstStyle/>
          <a:p>
            <a:r>
              <a:rPr lang="en-US" sz="1400" b="1" dirty="0"/>
              <a:t>Define Business Goals</a:t>
            </a:r>
          </a:p>
        </p:txBody>
      </p:sp>
      <p:sp>
        <p:nvSpPr>
          <p:cNvPr id="36" name="TextBox 35"/>
          <p:cNvSpPr txBox="1">
            <a:spLocks noChangeArrowheads="1"/>
          </p:cNvSpPr>
          <p:nvPr/>
        </p:nvSpPr>
        <p:spPr bwMode="auto">
          <a:xfrm>
            <a:off x="7010400" y="3962400"/>
            <a:ext cx="1600200" cy="1384995"/>
          </a:xfrm>
          <a:prstGeom prst="rect">
            <a:avLst/>
          </a:prstGeom>
          <a:noFill/>
          <a:ln w="9525">
            <a:noFill/>
            <a:miter lim="800000"/>
            <a:headEnd/>
            <a:tailEnd/>
          </a:ln>
        </p:spPr>
        <p:txBody>
          <a:bodyPr wrap="square">
            <a:spAutoFit/>
          </a:bodyPr>
          <a:lstStyle/>
          <a:p>
            <a:r>
              <a:rPr lang="en-US" sz="1400" b="1" dirty="0" smtClean="0"/>
              <a:t>Sustained environment to </a:t>
            </a:r>
            <a:r>
              <a:rPr lang="en-US" sz="1400" b="1" dirty="0"/>
              <a:t>achieve business goals through technology</a:t>
            </a:r>
          </a:p>
        </p:txBody>
      </p:sp>
      <p:sp>
        <p:nvSpPr>
          <p:cNvPr id="37" name="TextBox 14"/>
          <p:cNvSpPr txBox="1">
            <a:spLocks noChangeArrowheads="1"/>
          </p:cNvSpPr>
          <p:nvPr/>
        </p:nvSpPr>
        <p:spPr bwMode="auto">
          <a:xfrm>
            <a:off x="3124200" y="2895600"/>
            <a:ext cx="1354138" cy="954107"/>
          </a:xfrm>
          <a:prstGeom prst="rect">
            <a:avLst/>
          </a:prstGeom>
          <a:noFill/>
          <a:ln w="9525">
            <a:noFill/>
            <a:miter lim="800000"/>
            <a:headEnd/>
            <a:tailEnd/>
          </a:ln>
        </p:spPr>
        <p:txBody>
          <a:bodyPr wrap="square">
            <a:spAutoFit/>
          </a:bodyPr>
          <a:lstStyle/>
          <a:p>
            <a:r>
              <a:rPr lang="en-US" sz="1400" b="1" dirty="0" smtClean="0"/>
              <a:t>Prioritize funds and manage risks</a:t>
            </a:r>
          </a:p>
          <a:p>
            <a:endParaRPr lang="en-US"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34" y="260351"/>
            <a:ext cx="8977874" cy="563563"/>
          </a:xfrm>
        </p:spPr>
        <p:txBody>
          <a:bodyPr/>
          <a:lstStyle/>
          <a:p>
            <a:r>
              <a:rPr lang="en-US" sz="2400" dirty="0" smtClean="0"/>
              <a:t>A majority of </a:t>
            </a:r>
            <a:r>
              <a:rPr lang="en-US" sz="2400" dirty="0" err="1" smtClean="0"/>
              <a:t>SwA</a:t>
            </a:r>
            <a:r>
              <a:rPr lang="en-US" sz="2400" dirty="0" smtClean="0"/>
              <a:t> best practices focus on developer-centric audiences from a security point of view</a:t>
            </a:r>
            <a:endParaRPr lang="en-US" sz="2400" dirty="0"/>
          </a:p>
        </p:txBody>
      </p:sp>
      <p:pic>
        <p:nvPicPr>
          <p:cNvPr id="6" name="Picture 4" descr="security-touchpoints"/>
          <p:cNvPicPr>
            <a:picLocks noChangeAspect="1" noChangeArrowheads="1"/>
          </p:cNvPicPr>
          <p:nvPr/>
        </p:nvPicPr>
        <p:blipFill>
          <a:blip r:embed="rId3" cstate="print"/>
          <a:srcRect/>
          <a:stretch>
            <a:fillRect/>
          </a:stretch>
        </p:blipFill>
        <p:spPr bwMode="auto">
          <a:xfrm>
            <a:off x="548630" y="4267200"/>
            <a:ext cx="3457645" cy="1860140"/>
          </a:xfrm>
          <a:prstGeom prst="rect">
            <a:avLst/>
          </a:prstGeom>
          <a:noFill/>
          <a:ln w="9525">
            <a:noFill/>
            <a:miter lim="800000"/>
            <a:headEnd/>
            <a:tailEnd/>
          </a:ln>
        </p:spPr>
      </p:pic>
      <p:grpSp>
        <p:nvGrpSpPr>
          <p:cNvPr id="3" name="Group 6"/>
          <p:cNvGrpSpPr>
            <a:grpSpLocks/>
          </p:cNvGrpSpPr>
          <p:nvPr/>
        </p:nvGrpSpPr>
        <p:grpSpPr bwMode="auto">
          <a:xfrm>
            <a:off x="548630" y="2683806"/>
            <a:ext cx="1593241" cy="1517572"/>
            <a:chOff x="3342" y="728"/>
            <a:chExt cx="2330" cy="3032"/>
          </a:xfrm>
          <a:effectLst>
            <a:outerShdw blurRad="50800" dist="38100" dir="2700000" algn="tl" rotWithShape="0">
              <a:prstClr val="black">
                <a:alpha val="40000"/>
              </a:prstClr>
            </a:outerShdw>
          </a:effectLst>
        </p:grpSpPr>
        <p:sp>
          <p:nvSpPr>
            <p:cNvPr id="8" name="Rectangle 7"/>
            <p:cNvSpPr>
              <a:spLocks noChangeArrowheads="1"/>
            </p:cNvSpPr>
            <p:nvPr/>
          </p:nvSpPr>
          <p:spPr bwMode="auto">
            <a:xfrm>
              <a:off x="3416" y="736"/>
              <a:ext cx="2256" cy="3016"/>
            </a:xfrm>
            <a:prstGeom prst="rect">
              <a:avLst/>
            </a:prstGeom>
            <a:noFill/>
            <a:ln w="47625">
              <a:solidFill>
                <a:schemeClr val="bg1"/>
              </a:solidFill>
              <a:miter lim="800000"/>
              <a:headEnd/>
              <a:tailEnd/>
            </a:ln>
          </p:spPr>
          <p:txBody>
            <a:bodyPr wrap="none" anchor="ctr"/>
            <a:lstStyle/>
            <a:p>
              <a:pPr algn="ctr" eaLnBrk="0" fontAlgn="base" hangingPunct="0">
                <a:spcBef>
                  <a:spcPct val="0"/>
                </a:spcBef>
                <a:spcAft>
                  <a:spcPct val="0"/>
                </a:spcAft>
              </a:pPr>
              <a:endParaRPr lang="en-US" sz="1200" u="sng">
                <a:solidFill>
                  <a:srgbClr val="000000"/>
                </a:solidFill>
              </a:endParaRPr>
            </a:p>
          </p:txBody>
        </p:sp>
        <p:grpSp>
          <p:nvGrpSpPr>
            <p:cNvPr id="4" name="Group 8"/>
            <p:cNvGrpSpPr>
              <a:grpSpLocks/>
            </p:cNvGrpSpPr>
            <p:nvPr/>
          </p:nvGrpSpPr>
          <p:grpSpPr bwMode="auto">
            <a:xfrm>
              <a:off x="3342" y="808"/>
              <a:ext cx="2274" cy="2952"/>
              <a:chOff x="1641" y="192"/>
              <a:chExt cx="2777" cy="3552"/>
            </a:xfrm>
          </p:grpSpPr>
          <p:pic>
            <p:nvPicPr>
              <p:cNvPr id="11" name="Picture 9"/>
              <p:cNvPicPr>
                <a:picLocks noChangeAspect="1" noChangeArrowheads="1"/>
              </p:cNvPicPr>
              <p:nvPr/>
            </p:nvPicPr>
            <p:blipFill>
              <a:blip r:embed="rId4" cstate="print"/>
              <a:srcRect/>
              <a:stretch>
                <a:fillRect/>
              </a:stretch>
            </p:blipFill>
            <p:spPr bwMode="auto">
              <a:xfrm>
                <a:off x="1641" y="192"/>
                <a:ext cx="2777" cy="3552"/>
              </a:xfrm>
              <a:prstGeom prst="rect">
                <a:avLst/>
              </a:prstGeom>
              <a:noFill/>
              <a:ln w="25400">
                <a:solidFill>
                  <a:schemeClr val="accent2"/>
                </a:solidFill>
                <a:miter lim="800000"/>
                <a:headEnd/>
                <a:tailEnd/>
              </a:ln>
            </p:spPr>
          </p:pic>
          <p:pic>
            <p:nvPicPr>
              <p:cNvPr id="12" name="Picture 10"/>
              <p:cNvPicPr>
                <a:picLocks noChangeAspect="1" noChangeArrowheads="1"/>
              </p:cNvPicPr>
              <p:nvPr/>
            </p:nvPicPr>
            <p:blipFill>
              <a:blip r:embed="rId5" cstate="print"/>
              <a:srcRect/>
              <a:stretch>
                <a:fillRect/>
              </a:stretch>
            </p:blipFill>
            <p:spPr bwMode="auto">
              <a:xfrm>
                <a:off x="1680" y="912"/>
                <a:ext cx="2688" cy="1276"/>
              </a:xfrm>
              <a:prstGeom prst="rect">
                <a:avLst/>
              </a:prstGeom>
              <a:noFill/>
              <a:ln w="15875">
                <a:noFill/>
                <a:miter lim="800000"/>
                <a:headEnd/>
                <a:tailEnd/>
              </a:ln>
            </p:spPr>
          </p:pic>
        </p:grpSp>
        <p:sp>
          <p:nvSpPr>
            <p:cNvPr id="10" name="Line 11"/>
            <p:cNvSpPr>
              <a:spLocks noChangeShapeType="1"/>
            </p:cNvSpPr>
            <p:nvPr/>
          </p:nvSpPr>
          <p:spPr bwMode="auto">
            <a:xfrm flipV="1">
              <a:off x="3352" y="728"/>
              <a:ext cx="64" cy="72"/>
            </a:xfrm>
            <a:prstGeom prst="line">
              <a:avLst/>
            </a:prstGeom>
            <a:noFill/>
            <a:ln w="50800">
              <a:solidFill>
                <a:schemeClr val="bg1"/>
              </a:solidFill>
              <a:round/>
              <a:headEnd/>
              <a:tailEnd/>
            </a:ln>
          </p:spPr>
          <p:txBody>
            <a:bodyPr/>
            <a:lstStyle/>
            <a:p>
              <a:pPr algn="ctr" eaLnBrk="0" fontAlgn="base" hangingPunct="0">
                <a:spcBef>
                  <a:spcPct val="0"/>
                </a:spcBef>
                <a:spcAft>
                  <a:spcPct val="0"/>
                </a:spcAft>
              </a:pPr>
              <a:endParaRPr lang="en-US" sz="1200" u="sng">
                <a:solidFill>
                  <a:srgbClr val="000000"/>
                </a:solidFill>
              </a:endParaRPr>
            </a:p>
          </p:txBody>
        </p:sp>
      </p:grpSp>
      <p:pic>
        <p:nvPicPr>
          <p:cNvPr id="13" name="Picture 6"/>
          <p:cNvPicPr>
            <a:picLocks noChangeAspect="1" noChangeArrowheads="1"/>
          </p:cNvPicPr>
          <p:nvPr/>
        </p:nvPicPr>
        <p:blipFill>
          <a:blip r:embed="rId6" cstate="print"/>
          <a:srcRect/>
          <a:stretch>
            <a:fillRect/>
          </a:stretch>
        </p:blipFill>
        <p:spPr bwMode="auto">
          <a:xfrm>
            <a:off x="7935479" y="3048000"/>
            <a:ext cx="1127902" cy="1355530"/>
          </a:xfrm>
          <a:prstGeom prst="rect">
            <a:avLst/>
          </a:prstGeom>
          <a:noFill/>
          <a:ln w="9525" algn="ctr">
            <a:solidFill>
              <a:schemeClr val="bg2"/>
            </a:solidFill>
            <a:miter lim="800000"/>
            <a:headEnd/>
            <a:tailEnd/>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7" cstate="print"/>
          <a:srcRect/>
          <a:stretch>
            <a:fillRect/>
          </a:stretch>
        </p:blipFill>
        <p:spPr bwMode="auto">
          <a:xfrm>
            <a:off x="4724863" y="2660241"/>
            <a:ext cx="2774615" cy="1352628"/>
          </a:xfrm>
          <a:prstGeom prst="rect">
            <a:avLst/>
          </a:prstGeom>
          <a:noFill/>
          <a:ln w="9525">
            <a:noFill/>
            <a:miter lim="800000"/>
            <a:headEnd/>
            <a:tailEnd/>
          </a:ln>
        </p:spPr>
      </p:pic>
      <p:sp>
        <p:nvSpPr>
          <p:cNvPr id="14" name="Rectangle 13"/>
          <p:cNvSpPr/>
          <p:nvPr/>
        </p:nvSpPr>
        <p:spPr>
          <a:xfrm>
            <a:off x="5484812" y="4267200"/>
            <a:ext cx="1786066" cy="276999"/>
          </a:xfrm>
          <a:prstGeom prst="rect">
            <a:avLst/>
          </a:prstGeom>
          <a:gradFill>
            <a:gsLst>
              <a:gs pos="0">
                <a:srgbClr val="FFCC66"/>
              </a:gs>
              <a:gs pos="50000">
                <a:srgbClr val="FFFFCC"/>
              </a:gs>
              <a:gs pos="99000">
                <a:srgbClr val="FFCC66"/>
              </a:gs>
            </a:gsLst>
            <a:lin ang="6600000" scaled="0"/>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spAutoFit/>
          </a:bodyPr>
          <a:lstStyle/>
          <a:p>
            <a:pPr algn="ctr" eaLnBrk="0" fontAlgn="base" hangingPunct="0">
              <a:spcBef>
                <a:spcPct val="0"/>
              </a:spcBef>
              <a:spcAft>
                <a:spcPct val="0"/>
              </a:spcAft>
            </a:pPr>
            <a:r>
              <a:rPr lang="en-US" sz="1200" u="sng" dirty="0" smtClean="0">
                <a:solidFill>
                  <a:srgbClr val="000000"/>
                </a:solidFill>
              </a:rPr>
              <a:t>Assurance for CMMI ® </a:t>
            </a:r>
            <a:endParaRPr lang="en-US" sz="1200" u="sng" dirty="0">
              <a:solidFill>
                <a:srgbClr val="000000"/>
              </a:solidFill>
            </a:endParaRPr>
          </a:p>
        </p:txBody>
      </p:sp>
      <p:pic>
        <p:nvPicPr>
          <p:cNvPr id="15" name="Picture 4"/>
          <p:cNvPicPr>
            <a:picLocks noChangeAspect="1" noChangeArrowheads="1"/>
          </p:cNvPicPr>
          <p:nvPr/>
        </p:nvPicPr>
        <p:blipFill>
          <a:blip r:embed="rId8" cstate="print"/>
          <a:srcRect/>
          <a:stretch>
            <a:fillRect/>
          </a:stretch>
        </p:blipFill>
        <p:spPr bwMode="auto">
          <a:xfrm>
            <a:off x="6024219" y="5060158"/>
            <a:ext cx="3351214" cy="100488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 name="Picture 5"/>
          <p:cNvPicPr>
            <a:picLocks noChangeAspect="1" noChangeArrowheads="1"/>
          </p:cNvPicPr>
          <p:nvPr/>
        </p:nvPicPr>
        <p:blipFill>
          <a:blip r:embed="rId9" cstate="print"/>
          <a:srcRect/>
          <a:stretch>
            <a:fillRect/>
          </a:stretch>
        </p:blipFill>
        <p:spPr bwMode="auto">
          <a:xfrm>
            <a:off x="2691978" y="2705079"/>
            <a:ext cx="1312709" cy="1395258"/>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18" name="Rectangle 9"/>
          <p:cNvSpPr>
            <a:spLocks noChangeArrowheads="1"/>
          </p:cNvSpPr>
          <p:nvPr/>
        </p:nvSpPr>
        <p:spPr bwMode="auto">
          <a:xfrm>
            <a:off x="6340309" y="1066801"/>
            <a:ext cx="2560313" cy="1219199"/>
          </a:xfrm>
          <a:prstGeom prst="rect">
            <a:avLst/>
          </a:prstGeom>
          <a:gradFill>
            <a:gsLst>
              <a:gs pos="0">
                <a:schemeClr val="accent6">
                  <a:lumMod val="40000"/>
                  <a:lumOff val="60000"/>
                </a:schemeClr>
              </a:gs>
              <a:gs pos="50000">
                <a:schemeClr val="accent6">
                  <a:lumMod val="20000"/>
                  <a:lumOff val="80000"/>
                </a:schemeClr>
              </a:gs>
              <a:gs pos="100000">
                <a:schemeClr val="accent6">
                  <a:lumMod val="40000"/>
                  <a:lumOff val="60000"/>
                </a:schemeClr>
              </a:gs>
            </a:gsLst>
            <a:lin ang="6600000" scaled="0"/>
          </a:gradFill>
          <a:ln w="9525">
            <a:noFill/>
            <a:miter lim="800000"/>
            <a:headEnd/>
            <a:tailEnd/>
          </a:ln>
          <a:effectLst>
            <a:outerShdw blurRad="50800" dist="38100" dir="2700000" algn="tl" rotWithShape="0">
              <a:prstClr val="black">
                <a:alpha val="40000"/>
              </a:prstClr>
            </a:outerShdw>
          </a:effectLst>
        </p:spPr>
        <p:txBody>
          <a:bodyPr/>
          <a:lstStyle/>
          <a:p>
            <a:pPr marL="457200" indent="-457200">
              <a:lnSpc>
                <a:spcPct val="70000"/>
              </a:lnSpc>
              <a:spcBef>
                <a:spcPts val="300"/>
              </a:spcBef>
              <a:buClr>
                <a:srgbClr val="000099"/>
              </a:buClr>
              <a:defRPr/>
            </a:pPr>
            <a:r>
              <a:rPr lang="en-US" b="1" dirty="0" smtClean="0">
                <a:latin typeface="Arial" pitchFamily="34" charset="0"/>
                <a:cs typeface="Arial" pitchFamily="34" charset="0"/>
              </a:rPr>
              <a:t>Development Engineering </a:t>
            </a:r>
          </a:p>
          <a:p>
            <a:pPr marL="457200" indent="-457200">
              <a:lnSpc>
                <a:spcPct val="70000"/>
              </a:lnSpc>
              <a:spcBef>
                <a:spcPts val="300"/>
              </a:spcBef>
              <a:buClr>
                <a:srgbClr val="000099"/>
              </a:buClr>
              <a:defRPr/>
            </a:pPr>
            <a:r>
              <a:rPr lang="en-US" sz="1100" dirty="0" smtClean="0">
                <a:latin typeface="Arial" pitchFamily="34" charset="0"/>
                <a:cs typeface="Arial" pitchFamily="34" charset="0"/>
              </a:rPr>
              <a:t>DE 1 </a:t>
            </a:r>
            <a:r>
              <a:rPr lang="en-US" sz="1100" dirty="0">
                <a:latin typeface="Arial" pitchFamily="34" charset="0"/>
                <a:cs typeface="Arial" pitchFamily="34" charset="0"/>
              </a:rPr>
              <a:t>Establish </a:t>
            </a:r>
            <a:r>
              <a:rPr lang="en-US" sz="1100" dirty="0" smtClean="0">
                <a:latin typeface="Arial" pitchFamily="34" charset="0"/>
                <a:cs typeface="Arial" pitchFamily="34" charset="0"/>
              </a:rPr>
              <a:t>assurance </a:t>
            </a:r>
            <a:r>
              <a:rPr lang="en-US" sz="1100" dirty="0">
                <a:latin typeface="Arial" pitchFamily="34" charset="0"/>
                <a:cs typeface="Arial" pitchFamily="34" charset="0"/>
              </a:rPr>
              <a:t>requirements</a:t>
            </a:r>
          </a:p>
          <a:p>
            <a:pPr marL="457200" indent="-457200">
              <a:lnSpc>
                <a:spcPct val="70000"/>
              </a:lnSpc>
              <a:spcBef>
                <a:spcPts val="300"/>
              </a:spcBef>
              <a:buClr>
                <a:srgbClr val="000099"/>
              </a:buClr>
              <a:defRPr/>
            </a:pPr>
            <a:r>
              <a:rPr lang="en-US" sz="1100" dirty="0">
                <a:latin typeface="Arial" pitchFamily="34" charset="0"/>
                <a:cs typeface="Arial" pitchFamily="34" charset="0"/>
              </a:rPr>
              <a:t>DE 2 </a:t>
            </a:r>
            <a:r>
              <a:rPr lang="en-US" sz="1100" dirty="0" smtClean="0">
                <a:latin typeface="Arial" pitchFamily="34" charset="0"/>
                <a:cs typeface="Arial" pitchFamily="34" charset="0"/>
              </a:rPr>
              <a:t>Create IT solutions with integrated business objectives and  assurance</a:t>
            </a:r>
            <a:endParaRPr lang="en-US" sz="1100" dirty="0">
              <a:latin typeface="Arial" pitchFamily="34" charset="0"/>
              <a:cs typeface="Arial" pitchFamily="34" charset="0"/>
            </a:endParaRPr>
          </a:p>
          <a:p>
            <a:pPr marL="457200" indent="-457200">
              <a:lnSpc>
                <a:spcPct val="70000"/>
              </a:lnSpc>
              <a:spcBef>
                <a:spcPts val="300"/>
              </a:spcBef>
              <a:buClr>
                <a:srgbClr val="000099"/>
              </a:buClr>
              <a:defRPr/>
            </a:pPr>
            <a:r>
              <a:rPr lang="en-US" sz="1100" dirty="0">
                <a:solidFill>
                  <a:srgbClr val="000000"/>
                </a:solidFill>
                <a:latin typeface="Arial" pitchFamily="34" charset="0"/>
                <a:cs typeface="Arial" pitchFamily="34" charset="0"/>
              </a:rPr>
              <a:t>DE 3 Verify and Validate an implementation for </a:t>
            </a:r>
            <a:r>
              <a:rPr lang="en-US" sz="1100" dirty="0" smtClean="0">
                <a:solidFill>
                  <a:srgbClr val="000000"/>
                </a:solidFill>
                <a:latin typeface="Arial" pitchFamily="34" charset="0"/>
                <a:cs typeface="Arial" pitchFamily="34" charset="0"/>
              </a:rPr>
              <a:t>assurance</a:t>
            </a:r>
          </a:p>
          <a:p>
            <a:pPr marL="457200" indent="-457200">
              <a:lnSpc>
                <a:spcPct val="70000"/>
              </a:lnSpc>
              <a:spcBef>
                <a:spcPts val="300"/>
              </a:spcBef>
              <a:buClr>
                <a:srgbClr val="000099"/>
              </a:buClr>
              <a:defRPr/>
            </a:pPr>
            <a:endParaRPr lang="en-US" sz="1100" b="1" dirty="0" smtClean="0"/>
          </a:p>
        </p:txBody>
      </p:sp>
      <p:sp>
        <p:nvSpPr>
          <p:cNvPr id="19" name="Rectangle 11"/>
          <p:cNvSpPr>
            <a:spLocks noChangeArrowheads="1"/>
          </p:cNvSpPr>
          <p:nvPr/>
        </p:nvSpPr>
        <p:spPr bwMode="auto">
          <a:xfrm>
            <a:off x="1065212" y="1215844"/>
            <a:ext cx="2547257" cy="1066798"/>
          </a:xfrm>
          <a:prstGeom prst="rect">
            <a:avLst/>
          </a:prstGeom>
          <a:gradFill>
            <a:gsLst>
              <a:gs pos="0">
                <a:srgbClr val="FFFF99"/>
              </a:gs>
              <a:gs pos="50000">
                <a:srgbClr val="FFFFCC"/>
              </a:gs>
              <a:gs pos="100000">
                <a:srgbClr val="FFFF99"/>
              </a:gs>
            </a:gsLst>
            <a:lin ang="6600000" scaled="0"/>
          </a:gradFill>
          <a:ln w="9525">
            <a:noFill/>
            <a:miter lim="800000"/>
            <a:headEnd/>
            <a:tailEnd/>
          </a:ln>
          <a:effectLst>
            <a:outerShdw blurRad="50800" dist="38100" dir="2700000" algn="tl" rotWithShape="0">
              <a:prstClr val="black">
                <a:alpha val="40000"/>
              </a:prstClr>
            </a:outerShdw>
          </a:effectLst>
        </p:spPr>
        <p:txBody>
          <a:bodyPr/>
          <a:lstStyle/>
          <a:p>
            <a:pPr marL="457200" indent="-457200">
              <a:lnSpc>
                <a:spcPct val="70000"/>
              </a:lnSpc>
              <a:spcBef>
                <a:spcPts val="300"/>
              </a:spcBef>
              <a:buClr>
                <a:srgbClr val="000099"/>
              </a:buClr>
              <a:defRPr/>
            </a:pPr>
            <a:r>
              <a:rPr lang="en-US" b="1" dirty="0" smtClean="0">
                <a:latin typeface="Arial" pitchFamily="34" charset="0"/>
                <a:cs typeface="Arial" pitchFamily="34" charset="0"/>
              </a:rPr>
              <a:t>Development Organization </a:t>
            </a:r>
          </a:p>
          <a:p>
            <a:pPr marL="457200" indent="-457200">
              <a:lnSpc>
                <a:spcPct val="70000"/>
              </a:lnSpc>
              <a:spcBef>
                <a:spcPts val="300"/>
              </a:spcBef>
              <a:buClr>
                <a:srgbClr val="000099"/>
              </a:buClr>
              <a:defRPr/>
            </a:pPr>
            <a:r>
              <a:rPr lang="en-US" sz="1100" dirty="0" smtClean="0">
                <a:latin typeface="Arial" pitchFamily="34" charset="0"/>
                <a:cs typeface="Arial" pitchFamily="34" charset="0"/>
              </a:rPr>
              <a:t>DO </a:t>
            </a:r>
            <a:r>
              <a:rPr lang="en-US" sz="1100" dirty="0">
                <a:latin typeface="Arial" pitchFamily="34" charset="0"/>
                <a:cs typeface="Arial" pitchFamily="34" charset="0"/>
              </a:rPr>
              <a:t>1 Establish the </a:t>
            </a:r>
            <a:r>
              <a:rPr lang="en-US" sz="1100" dirty="0" smtClean="0">
                <a:latin typeface="Arial" pitchFamily="34" charset="0"/>
                <a:cs typeface="Arial" pitchFamily="34" charset="0"/>
              </a:rPr>
              <a:t>assurance </a:t>
            </a:r>
            <a:r>
              <a:rPr lang="en-US" sz="1100" dirty="0">
                <a:latin typeface="Arial" pitchFamily="34" charset="0"/>
                <a:cs typeface="Arial" pitchFamily="34" charset="0"/>
              </a:rPr>
              <a:t>resources to achieve key business objectives</a:t>
            </a:r>
          </a:p>
          <a:p>
            <a:pPr marL="457200" indent="-457200">
              <a:lnSpc>
                <a:spcPct val="70000"/>
              </a:lnSpc>
              <a:spcBef>
                <a:spcPts val="300"/>
              </a:spcBef>
              <a:buClr>
                <a:srgbClr val="000099"/>
              </a:buClr>
              <a:defRPr/>
            </a:pPr>
            <a:r>
              <a:rPr lang="en-US" sz="1100" dirty="0">
                <a:latin typeface="Arial" pitchFamily="34" charset="0"/>
                <a:cs typeface="Arial" pitchFamily="34" charset="0"/>
              </a:rPr>
              <a:t>DO 2 Establish the environment to sustain the </a:t>
            </a:r>
            <a:r>
              <a:rPr lang="en-US" sz="1100" dirty="0" smtClean="0">
                <a:latin typeface="Arial" pitchFamily="34" charset="0"/>
                <a:cs typeface="Arial" pitchFamily="34" charset="0"/>
              </a:rPr>
              <a:t>assurance </a:t>
            </a:r>
            <a:r>
              <a:rPr lang="en-US" sz="1100" dirty="0">
                <a:latin typeface="Arial" pitchFamily="34" charset="0"/>
                <a:cs typeface="Arial" pitchFamily="34" charset="0"/>
              </a:rPr>
              <a:t>program within the </a:t>
            </a:r>
            <a:r>
              <a:rPr lang="en-US" sz="1100" dirty="0" smtClean="0">
                <a:latin typeface="Arial" pitchFamily="34" charset="0"/>
                <a:cs typeface="Arial" pitchFamily="34" charset="0"/>
              </a:rPr>
              <a:t>organization</a:t>
            </a:r>
            <a:endParaRPr lang="en-US" sz="1100" dirty="0">
              <a:latin typeface="Arial" pitchFamily="34" charset="0"/>
              <a:cs typeface="Arial" pitchFamily="34" charset="0"/>
            </a:endParaRPr>
          </a:p>
        </p:txBody>
      </p:sp>
      <p:sp>
        <p:nvSpPr>
          <p:cNvPr id="20" name="Rectangle 9"/>
          <p:cNvSpPr>
            <a:spLocks noChangeArrowheads="1"/>
          </p:cNvSpPr>
          <p:nvPr/>
        </p:nvSpPr>
        <p:spPr bwMode="auto">
          <a:xfrm>
            <a:off x="3672295" y="1075387"/>
            <a:ext cx="2560313" cy="1210613"/>
          </a:xfrm>
          <a:prstGeom prst="rect">
            <a:avLst/>
          </a:prstGeom>
          <a:gradFill>
            <a:gsLst>
              <a:gs pos="0">
                <a:srgbClr val="D2BE74"/>
              </a:gs>
              <a:gs pos="50000">
                <a:srgbClr val="F0E5D2"/>
              </a:gs>
              <a:gs pos="100000">
                <a:srgbClr val="D0BF76"/>
              </a:gs>
            </a:gsLst>
            <a:lin ang="6600000" scaled="0"/>
          </a:gradFill>
          <a:ln w="9525">
            <a:noFill/>
            <a:miter lim="800000"/>
            <a:headEnd/>
            <a:tailEnd/>
          </a:ln>
          <a:effectLst>
            <a:outerShdw blurRad="50800" dist="38100" dir="2700000" algn="tl" rotWithShape="0">
              <a:prstClr val="black">
                <a:alpha val="40000"/>
              </a:prstClr>
            </a:outerShdw>
          </a:effectLst>
        </p:spPr>
        <p:txBody>
          <a:bodyPr/>
          <a:lstStyle/>
          <a:p>
            <a:pPr marL="457200" indent="-457200">
              <a:lnSpc>
                <a:spcPct val="70000"/>
              </a:lnSpc>
              <a:spcBef>
                <a:spcPts val="300"/>
              </a:spcBef>
              <a:buClr>
                <a:srgbClr val="000099"/>
              </a:buClr>
              <a:defRPr/>
            </a:pPr>
            <a:r>
              <a:rPr lang="en-US" b="1" dirty="0" smtClean="0"/>
              <a:t>Development Project </a:t>
            </a:r>
            <a:endParaRPr lang="en-US" dirty="0">
              <a:solidFill>
                <a:srgbClr val="000000"/>
              </a:solidFill>
              <a:latin typeface="Arial" pitchFamily="34" charset="0"/>
              <a:cs typeface="Arial" pitchFamily="34" charset="0"/>
            </a:endParaRPr>
          </a:p>
          <a:p>
            <a:pPr marL="457200" indent="-457200">
              <a:lnSpc>
                <a:spcPct val="70000"/>
              </a:lnSpc>
              <a:spcBef>
                <a:spcPts val="300"/>
              </a:spcBef>
              <a:buClr>
                <a:srgbClr val="000099"/>
              </a:buClr>
              <a:defRPr/>
            </a:pPr>
            <a:r>
              <a:rPr lang="en-US" sz="1100" dirty="0">
                <a:solidFill>
                  <a:srgbClr val="000000"/>
                </a:solidFill>
                <a:latin typeface="Arial" pitchFamily="34" charset="0"/>
                <a:cs typeface="Arial" pitchFamily="34" charset="0"/>
              </a:rPr>
              <a:t>DP 1 Identify and </a:t>
            </a:r>
            <a:r>
              <a:rPr lang="en-US" sz="1100" dirty="0" smtClean="0">
                <a:solidFill>
                  <a:srgbClr val="000000"/>
                </a:solidFill>
                <a:latin typeface="Arial" pitchFamily="34" charset="0"/>
                <a:cs typeface="Arial" pitchFamily="34" charset="0"/>
              </a:rPr>
              <a:t>manage risks </a:t>
            </a:r>
            <a:r>
              <a:rPr lang="en-US" sz="1100" dirty="0">
                <a:solidFill>
                  <a:srgbClr val="000000"/>
                </a:solidFill>
                <a:latin typeface="Arial" pitchFamily="34" charset="0"/>
                <a:cs typeface="Arial" pitchFamily="34" charset="0"/>
              </a:rPr>
              <a:t>due to vulnerabilities throughout the product and system lifecycle</a:t>
            </a:r>
          </a:p>
          <a:p>
            <a:pPr marL="457200" indent="-457200">
              <a:lnSpc>
                <a:spcPct val="70000"/>
              </a:lnSpc>
              <a:spcBef>
                <a:spcPts val="300"/>
              </a:spcBef>
              <a:buClr>
                <a:srgbClr val="000099"/>
              </a:buClr>
              <a:defRPr/>
            </a:pPr>
            <a:r>
              <a:rPr lang="en-US" sz="1100" dirty="0">
                <a:solidFill>
                  <a:srgbClr val="000000"/>
                </a:solidFill>
                <a:latin typeface="Arial" pitchFamily="34" charset="0"/>
                <a:cs typeface="Arial" pitchFamily="34" charset="0"/>
              </a:rPr>
              <a:t>DP 2 Establish and maintain </a:t>
            </a:r>
            <a:r>
              <a:rPr lang="en-US" sz="1100" dirty="0" smtClean="0">
                <a:solidFill>
                  <a:srgbClr val="000000"/>
                </a:solidFill>
                <a:latin typeface="Arial" pitchFamily="34" charset="0"/>
                <a:cs typeface="Arial" pitchFamily="34" charset="0"/>
              </a:rPr>
              <a:t>assurance </a:t>
            </a:r>
            <a:r>
              <a:rPr lang="en-US" sz="1100" dirty="0">
                <a:solidFill>
                  <a:srgbClr val="000000"/>
                </a:solidFill>
                <a:latin typeface="Arial" pitchFamily="34" charset="0"/>
                <a:cs typeface="Arial" pitchFamily="34" charset="0"/>
              </a:rPr>
              <a:t>support from the project</a:t>
            </a:r>
          </a:p>
          <a:p>
            <a:pPr marL="457200" indent="-457200">
              <a:lnSpc>
                <a:spcPct val="70000"/>
              </a:lnSpc>
              <a:spcBef>
                <a:spcPts val="300"/>
              </a:spcBef>
              <a:buClr>
                <a:srgbClr val="000099"/>
              </a:buClr>
              <a:defRPr/>
            </a:pPr>
            <a:r>
              <a:rPr lang="en-US" sz="1100" dirty="0">
                <a:solidFill>
                  <a:srgbClr val="000000"/>
                </a:solidFill>
                <a:latin typeface="Arial" pitchFamily="34" charset="0"/>
                <a:cs typeface="Arial" pitchFamily="34" charset="0"/>
              </a:rPr>
              <a:t>DP 3 Protect project and organizational </a:t>
            </a:r>
            <a:r>
              <a:rPr lang="en-US" sz="1100" dirty="0" smtClean="0">
                <a:solidFill>
                  <a:srgbClr val="000000"/>
                </a:solidFill>
                <a:latin typeface="Arial" pitchFamily="34" charset="0"/>
                <a:cs typeface="Arial" pitchFamily="34" charset="0"/>
              </a:rPr>
              <a:t>assets</a:t>
            </a:r>
            <a:endParaRPr lang="en-US" sz="1100" dirty="0">
              <a:solidFill>
                <a:srgbClr val="000000"/>
              </a:solidFill>
              <a:latin typeface="Arial" pitchFamily="34" charset="0"/>
              <a:cs typeface="Arial" pitchFamily="34" charset="0"/>
            </a:endParaRPr>
          </a:p>
        </p:txBody>
      </p:sp>
      <p:pic>
        <p:nvPicPr>
          <p:cNvPr id="16" name="Picture 7" descr="dozer-yinyang.png"/>
          <p:cNvPicPr>
            <a:picLocks noChangeAspect="1"/>
          </p:cNvPicPr>
          <p:nvPr/>
        </p:nvPicPr>
        <p:blipFill>
          <a:blip r:embed="rId10" cstate="print"/>
          <a:srcRect/>
          <a:stretch>
            <a:fillRect/>
          </a:stretch>
        </p:blipFill>
        <p:spPr bwMode="auto">
          <a:xfrm>
            <a:off x="4594419" y="4812738"/>
            <a:ext cx="934975" cy="933602"/>
          </a:xfrm>
          <a:prstGeom prst="rect">
            <a:avLst/>
          </a:prstGeom>
          <a:noFill/>
          <a:ln w="9525">
            <a:noFill/>
            <a:miter lim="800000"/>
            <a:headEnd/>
            <a:tailEnd/>
          </a:ln>
        </p:spPr>
      </p:pic>
    </p:spTree>
    <p:extLst>
      <p:ext uri="{BB962C8B-B14F-4D97-AF65-F5344CB8AC3E}">
        <p14:creationId xmlns:p14="http://schemas.microsoft.com/office/powerpoint/2010/main" val="1266575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79412" y="3124200"/>
            <a:ext cx="7620000" cy="401637"/>
          </a:xfrm>
          <a:prstGeom prst="rect">
            <a:avLst/>
          </a:prstGeom>
          <a:solidFill>
            <a:srgbClr val="F8F8F8"/>
          </a:solidFill>
          <a:ln w="9525" algn="ctr">
            <a:solidFill>
              <a:schemeClr val="hlink"/>
            </a:solidFill>
            <a:miter lim="800000"/>
            <a:headEnd/>
            <a:tailEnd/>
          </a:ln>
        </p:spPr>
        <p:txBody>
          <a:bodyPr wrap="none" anchor="ctr"/>
          <a:lstStyle>
            <a:defPPr>
              <a:defRPr lang="en-US"/>
            </a:defPPr>
            <a:lvl1pPr algn="ctr" rtl="0" fontAlgn="base">
              <a:spcBef>
                <a:spcPct val="0"/>
              </a:spcBef>
              <a:spcAft>
                <a:spcPct val="0"/>
              </a:spcAft>
              <a:defRPr sz="1600" b="1" kern="1200">
                <a:solidFill>
                  <a:schemeClr val="tx1"/>
                </a:solidFill>
                <a:latin typeface="Arial" charset="0"/>
                <a:ea typeface="+mn-ea"/>
                <a:cs typeface="Arial" charset="0"/>
              </a:defRPr>
            </a:lvl1pPr>
            <a:lvl2pPr marL="457200" algn="ctr" rtl="0" fontAlgn="base">
              <a:spcBef>
                <a:spcPct val="0"/>
              </a:spcBef>
              <a:spcAft>
                <a:spcPct val="0"/>
              </a:spcAft>
              <a:defRPr sz="1600" b="1" kern="1200">
                <a:solidFill>
                  <a:schemeClr val="tx1"/>
                </a:solidFill>
                <a:latin typeface="Arial" charset="0"/>
                <a:ea typeface="+mn-ea"/>
                <a:cs typeface="Arial" charset="0"/>
              </a:defRPr>
            </a:lvl2pPr>
            <a:lvl3pPr marL="914400" algn="ctr" rtl="0" fontAlgn="base">
              <a:spcBef>
                <a:spcPct val="0"/>
              </a:spcBef>
              <a:spcAft>
                <a:spcPct val="0"/>
              </a:spcAft>
              <a:defRPr sz="1600" b="1" kern="1200">
                <a:solidFill>
                  <a:schemeClr val="tx1"/>
                </a:solidFill>
                <a:latin typeface="Arial" charset="0"/>
                <a:ea typeface="+mn-ea"/>
                <a:cs typeface="Arial" charset="0"/>
              </a:defRPr>
            </a:lvl3pPr>
            <a:lvl4pPr marL="1371600" algn="ctr" rtl="0" fontAlgn="base">
              <a:spcBef>
                <a:spcPct val="0"/>
              </a:spcBef>
              <a:spcAft>
                <a:spcPct val="0"/>
              </a:spcAft>
              <a:defRPr sz="1600" b="1" kern="1200">
                <a:solidFill>
                  <a:schemeClr val="tx1"/>
                </a:solidFill>
                <a:latin typeface="Arial" charset="0"/>
                <a:ea typeface="+mn-ea"/>
                <a:cs typeface="Arial" charset="0"/>
              </a:defRPr>
            </a:lvl4pPr>
            <a:lvl5pPr marL="1828800" algn="ctr"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a:lstStyle>
          <a:p>
            <a:endParaRPr lang="en-US"/>
          </a:p>
        </p:txBody>
      </p:sp>
      <p:sp>
        <p:nvSpPr>
          <p:cNvPr id="3" name="Title 2"/>
          <p:cNvSpPr>
            <a:spLocks noGrp="1"/>
          </p:cNvSpPr>
          <p:nvPr>
            <p:ph type="title"/>
          </p:nvPr>
        </p:nvSpPr>
        <p:spPr/>
        <p:txBody>
          <a:bodyPr/>
          <a:lstStyle/>
          <a:p>
            <a:r>
              <a:rPr lang="en-US" dirty="0"/>
              <a:t>Key </a:t>
            </a:r>
            <a:r>
              <a:rPr lang="en-US" dirty="0" smtClean="0"/>
              <a:t>questions</a:t>
            </a:r>
            <a:endParaRPr lang="en-US" dirty="0"/>
          </a:p>
        </p:txBody>
      </p:sp>
      <p:sp>
        <p:nvSpPr>
          <p:cNvPr id="4" name="Content Placeholder 3"/>
          <p:cNvSpPr>
            <a:spLocks noGrp="1"/>
          </p:cNvSpPr>
          <p:nvPr>
            <p:ph idx="1"/>
          </p:nvPr>
        </p:nvSpPr>
        <p:spPr/>
        <p:txBody>
          <a:bodyPr/>
          <a:lstStyle/>
          <a:p>
            <a:r>
              <a:rPr lang="en-US" sz="1800" dirty="0" smtClean="0"/>
              <a:t>Who asks developers to develop secure code? </a:t>
            </a:r>
          </a:p>
          <a:p>
            <a:r>
              <a:rPr lang="en-US" sz="1800" dirty="0" smtClean="0"/>
              <a:t>Do developers know why they need to develop secure code? </a:t>
            </a:r>
          </a:p>
          <a:p>
            <a:r>
              <a:rPr lang="en-US" sz="1800" dirty="0" smtClean="0"/>
              <a:t>What should developers do/not do to develop secure code? </a:t>
            </a:r>
          </a:p>
          <a:p>
            <a:r>
              <a:rPr lang="en-US" sz="1800" dirty="0" smtClean="0"/>
              <a:t>Can developers develop secure code by themselves?</a:t>
            </a:r>
          </a:p>
          <a:p>
            <a:r>
              <a:rPr lang="en-US" sz="1800" dirty="0" smtClean="0"/>
              <a:t>How do developers know they have developed secure code? </a:t>
            </a:r>
          </a:p>
          <a:p>
            <a:r>
              <a:rPr lang="en-US" sz="1800" dirty="0" smtClean="0"/>
              <a:t>Why should developers care?</a:t>
            </a:r>
          </a:p>
          <a:p>
            <a:r>
              <a:rPr lang="en-US" sz="1800" dirty="0" smtClean="0"/>
              <a:t>Next </a:t>
            </a:r>
            <a:r>
              <a:rPr lang="en-US" sz="1800" dirty="0" smtClean="0"/>
              <a:t>Steps?</a:t>
            </a:r>
            <a:endParaRPr lang="en-US" sz="1800" dirty="0" smtClean="0"/>
          </a:p>
          <a:p>
            <a:endParaRPr lang="en-US" sz="1800" dirty="0"/>
          </a:p>
        </p:txBody>
      </p:sp>
    </p:spTree>
    <p:extLst>
      <p:ext uri="{BB962C8B-B14F-4D97-AF65-F5344CB8AC3E}">
        <p14:creationId xmlns:p14="http://schemas.microsoft.com/office/powerpoint/2010/main" val="187618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3" y="274639"/>
            <a:ext cx="8912225" cy="509133"/>
          </a:xfrm>
        </p:spPr>
        <p:txBody>
          <a:bodyPr/>
          <a:lstStyle/>
          <a:p>
            <a:pPr lvl="0"/>
            <a:r>
              <a:rPr lang="en-US" sz="2400" dirty="0" smtClean="0"/>
              <a:t>100 </a:t>
            </a:r>
            <a:r>
              <a:rPr lang="en-US" sz="2400" dirty="0" smtClean="0"/>
              <a:t>apps written by </a:t>
            </a:r>
            <a:r>
              <a:rPr lang="en-US" sz="2400" dirty="0" smtClean="0"/>
              <a:t>100 </a:t>
            </a:r>
            <a:r>
              <a:rPr lang="en-US" sz="2400" dirty="0" smtClean="0"/>
              <a:t>developers at </a:t>
            </a:r>
            <a:r>
              <a:rPr lang="en-US" sz="2400" dirty="0" smtClean="0"/>
              <a:t>100 </a:t>
            </a:r>
            <a:r>
              <a:rPr lang="en-US" sz="2400" dirty="0" smtClean="0"/>
              <a:t>companies</a:t>
            </a:r>
            <a:endParaRPr lang="en-US" sz="2000" dirty="0"/>
          </a:p>
        </p:txBody>
      </p:sp>
      <p:sp>
        <p:nvSpPr>
          <p:cNvPr id="6" name="Content Placeholder 5"/>
          <p:cNvSpPr>
            <a:spLocks noGrp="1"/>
          </p:cNvSpPr>
          <p:nvPr>
            <p:ph sz="half" idx="2"/>
          </p:nvPr>
        </p:nvSpPr>
        <p:spPr>
          <a:xfrm>
            <a:off x="495301" y="1524001"/>
            <a:ext cx="4375150" cy="3962400"/>
          </a:xfrm>
        </p:spPr>
        <p:style>
          <a:lnRef idx="1">
            <a:schemeClr val="accent6"/>
          </a:lnRef>
          <a:fillRef idx="2">
            <a:schemeClr val="accent6"/>
          </a:fillRef>
          <a:effectRef idx="1">
            <a:schemeClr val="accent6"/>
          </a:effectRef>
          <a:fontRef idx="minor">
            <a:schemeClr val="dk1"/>
          </a:fontRef>
        </p:style>
        <p:txBody>
          <a:bodyPr/>
          <a:lstStyle/>
          <a:p>
            <a:pPr>
              <a:spcBef>
                <a:spcPts val="600"/>
              </a:spcBef>
            </a:pPr>
            <a:r>
              <a:rPr lang="en-US" sz="1800" b="0" dirty="0" smtClean="0"/>
              <a:t>83 apps have serious vulnerabilities</a:t>
            </a:r>
          </a:p>
          <a:p>
            <a:pPr>
              <a:spcBef>
                <a:spcPts val="600"/>
              </a:spcBef>
            </a:pPr>
            <a:r>
              <a:rPr lang="en-US" sz="1800" b="0" dirty="0" smtClean="0"/>
              <a:t>72 apps have cross site scripting</a:t>
            </a:r>
          </a:p>
          <a:p>
            <a:pPr>
              <a:spcBef>
                <a:spcPts val="600"/>
              </a:spcBef>
            </a:pPr>
            <a:r>
              <a:rPr lang="en-US" sz="1800" b="0" dirty="0" smtClean="0"/>
              <a:t>40 apps have SQL Injection</a:t>
            </a:r>
          </a:p>
          <a:p>
            <a:pPr>
              <a:spcBef>
                <a:spcPts val="600"/>
              </a:spcBef>
            </a:pPr>
            <a:r>
              <a:rPr lang="en-US" sz="1800" b="0" dirty="0" smtClean="0"/>
              <a:t>100 apps contain code of unknown origin</a:t>
            </a:r>
          </a:p>
          <a:p>
            <a:pPr>
              <a:spcBef>
                <a:spcPts val="600"/>
              </a:spcBef>
            </a:pPr>
            <a:r>
              <a:rPr lang="en-US" sz="1800" b="0" dirty="0" smtClean="0"/>
              <a:t>90 apps use un-patched libraries with known flaws</a:t>
            </a:r>
          </a:p>
          <a:p>
            <a:pPr>
              <a:spcBef>
                <a:spcPts val="600"/>
              </a:spcBef>
            </a:pPr>
            <a:r>
              <a:rPr lang="en-US" sz="1800" b="0" dirty="0" smtClean="0"/>
              <a:t>5 apps have had a scan or </a:t>
            </a:r>
            <a:r>
              <a:rPr lang="en-US" sz="1800" b="0" dirty="0" err="1" smtClean="0"/>
              <a:t>pentest</a:t>
            </a:r>
            <a:endParaRPr lang="en-US" sz="1800" b="0" dirty="0" smtClean="0"/>
          </a:p>
          <a:p>
            <a:pPr>
              <a:spcBef>
                <a:spcPts val="600"/>
              </a:spcBef>
            </a:pPr>
            <a:r>
              <a:rPr lang="en-US" sz="1800" b="0" dirty="0" smtClean="0"/>
              <a:t>1 app has had a manual security code review</a:t>
            </a:r>
          </a:p>
          <a:p>
            <a:pPr>
              <a:spcBef>
                <a:spcPts val="600"/>
              </a:spcBef>
            </a:pPr>
            <a:r>
              <a:rPr lang="en-US" sz="1800" b="0" dirty="0" smtClean="0"/>
              <a:t>0 apps provide any visibility into security</a:t>
            </a:r>
            <a:endParaRPr lang="en-US" sz="1800" b="0" dirty="0"/>
          </a:p>
        </p:txBody>
      </p:sp>
      <p:sp>
        <p:nvSpPr>
          <p:cNvPr id="7" name="Text Placeholder 6"/>
          <p:cNvSpPr>
            <a:spLocks noGrp="1"/>
          </p:cNvSpPr>
          <p:nvPr>
            <p:ph type="body" sz="quarter" idx="3"/>
          </p:nvPr>
        </p:nvSpPr>
        <p:spPr>
          <a:xfrm>
            <a:off x="5180012" y="3814178"/>
            <a:ext cx="4376737" cy="639762"/>
          </a:xfrm>
        </p:spPr>
        <p:txBody>
          <a:bodyPr/>
          <a:lstStyle/>
          <a:p>
            <a:pPr algn="ctr"/>
            <a:r>
              <a:rPr lang="en-US" dirty="0" smtClean="0">
                <a:solidFill>
                  <a:schemeClr val="accent6">
                    <a:lumMod val="50000"/>
                  </a:schemeClr>
                </a:solidFill>
              </a:rPr>
              <a:t>Why</a:t>
            </a:r>
            <a:endParaRPr lang="en-US" dirty="0">
              <a:solidFill>
                <a:schemeClr val="accent6">
                  <a:lumMod val="50000"/>
                </a:schemeClr>
              </a:solidFill>
            </a:endParaRPr>
          </a:p>
        </p:txBody>
      </p:sp>
      <p:sp>
        <p:nvSpPr>
          <p:cNvPr id="8" name="Content Placeholder 7"/>
          <p:cNvSpPr>
            <a:spLocks noGrp="1"/>
          </p:cNvSpPr>
          <p:nvPr>
            <p:ph sz="quarter" idx="4"/>
          </p:nvPr>
        </p:nvSpPr>
        <p:spPr>
          <a:xfrm>
            <a:off x="5030790" y="4499978"/>
            <a:ext cx="4645022" cy="1062622"/>
          </a:xfrm>
        </p:spPr>
        <p:style>
          <a:lnRef idx="1">
            <a:schemeClr val="accent6"/>
          </a:lnRef>
          <a:fillRef idx="2">
            <a:schemeClr val="accent6"/>
          </a:fillRef>
          <a:effectRef idx="1">
            <a:schemeClr val="accent6"/>
          </a:effectRef>
          <a:fontRef idx="minor">
            <a:schemeClr val="dk1"/>
          </a:fontRef>
        </p:style>
        <p:txBody>
          <a:bodyPr/>
          <a:lstStyle/>
          <a:p>
            <a:pPr>
              <a:spcBef>
                <a:spcPts val="600"/>
              </a:spcBef>
            </a:pPr>
            <a:r>
              <a:rPr lang="en-US" sz="1800" b="1" dirty="0" smtClean="0"/>
              <a:t>1 company has a responsible </a:t>
            </a:r>
            <a:r>
              <a:rPr lang="en-US" sz="1800" b="1" dirty="0" err="1" smtClean="0"/>
              <a:t>appsec</a:t>
            </a:r>
            <a:r>
              <a:rPr lang="en-US" sz="1800" b="1" dirty="0" smtClean="0"/>
              <a:t> program</a:t>
            </a:r>
          </a:p>
          <a:p>
            <a:pPr>
              <a:spcBef>
                <a:spcPts val="600"/>
              </a:spcBef>
            </a:pPr>
            <a:r>
              <a:rPr lang="en-US" sz="1800" b="1" dirty="0" smtClean="0"/>
              <a:t>1 developer has any security training</a:t>
            </a:r>
          </a:p>
        </p:txBody>
      </p:sp>
      <p:sp>
        <p:nvSpPr>
          <p:cNvPr id="4" name="Text Box 8"/>
          <p:cNvSpPr txBox="1">
            <a:spLocks noChangeArrowheads="1"/>
          </p:cNvSpPr>
          <p:nvPr/>
        </p:nvSpPr>
        <p:spPr bwMode="auto">
          <a:xfrm>
            <a:off x="531813" y="5925979"/>
            <a:ext cx="7162800" cy="246221"/>
          </a:xfrm>
          <a:prstGeom prst="rect">
            <a:avLst/>
          </a:prstGeom>
          <a:noFill/>
          <a:ln w="6350" algn="ctr">
            <a:noFill/>
            <a:miter lim="800000"/>
            <a:headEnd/>
            <a:tailEnd/>
          </a:ln>
          <a:effectLst>
            <a:prstShdw prst="shdw17" dist="17961" dir="2700000">
              <a:srgbClr val="99CC00">
                <a:gamma/>
                <a:shade val="60000"/>
                <a:invGamma/>
                <a:alpha val="74998"/>
              </a:srgbClr>
            </a:prstShdw>
          </a:effectLst>
        </p:spPr>
        <p:txBody>
          <a:bodyPr wrap="square">
            <a:spAutoFit/>
          </a:bodyPr>
          <a:lstStyle/>
          <a:p>
            <a:pPr>
              <a:spcBef>
                <a:spcPct val="50000"/>
              </a:spcBef>
            </a:pPr>
            <a:r>
              <a:rPr lang="en-US" sz="1000" i="1" dirty="0" smtClean="0">
                <a:ea typeface="ＭＳ Ｐゴシック" charset="-128"/>
              </a:rPr>
              <a:t>Adapted from: The Open Web Application Security Project ,Jeff Williams, Aspect Security, SWA Forum Sept 2010</a:t>
            </a:r>
          </a:p>
        </p:txBody>
      </p:sp>
      <p:graphicFrame>
        <p:nvGraphicFramePr>
          <p:cNvPr id="9" name="Diagram 8"/>
          <p:cNvGraphicFramePr/>
          <p:nvPr>
            <p:extLst>
              <p:ext uri="{D42A27DB-BD31-4B8C-83A1-F6EECF244321}">
                <p14:modId xmlns:p14="http://schemas.microsoft.com/office/powerpoint/2010/main" val="490403982"/>
              </p:ext>
            </p:extLst>
          </p:nvPr>
        </p:nvGraphicFramePr>
        <p:xfrm>
          <a:off x="5637212" y="1189648"/>
          <a:ext cx="3657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648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026024" y="3581400"/>
            <a:ext cx="4038600" cy="304800"/>
          </a:xfrm>
          <a:prstGeom prst="roundRect">
            <a:avLst>
              <a:gd name="adj" fmla="val 34577"/>
            </a:avLst>
          </a:prstGeom>
          <a:gradFill flip="none" rotWithShape="1">
            <a:gsLst>
              <a:gs pos="0">
                <a:srgbClr val="00C85A">
                  <a:tint val="66000"/>
                  <a:satMod val="160000"/>
                </a:srgbClr>
              </a:gs>
              <a:gs pos="50000">
                <a:srgbClr val="00C85A">
                  <a:tint val="44500"/>
                  <a:satMod val="160000"/>
                </a:srgbClr>
              </a:gs>
              <a:gs pos="100000">
                <a:srgbClr val="00C85A">
                  <a:tint val="23500"/>
                  <a:satMod val="160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77824" y="3352800"/>
            <a:ext cx="4038600" cy="304800"/>
          </a:xfrm>
          <a:prstGeom prst="roundRect">
            <a:avLst>
              <a:gd name="adj" fmla="val 34577"/>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77824" y="4495800"/>
            <a:ext cx="4038600" cy="304800"/>
          </a:xfrm>
          <a:prstGeom prst="roundRect">
            <a:avLst>
              <a:gd name="adj" fmla="val 34577"/>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026024" y="1371600"/>
            <a:ext cx="4038600" cy="304800"/>
          </a:xfrm>
          <a:prstGeom prst="roundRect">
            <a:avLst>
              <a:gd name="adj" fmla="val 34577"/>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026024" y="2286000"/>
            <a:ext cx="4038600" cy="304800"/>
          </a:xfrm>
          <a:prstGeom prst="roundRect">
            <a:avLst>
              <a:gd name="adj" fmla="val 34577"/>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77824" y="2286000"/>
            <a:ext cx="4038600" cy="304800"/>
          </a:xfrm>
          <a:prstGeom prst="roundRect">
            <a:avLst>
              <a:gd name="adj" fmla="val 34577"/>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77824" y="1371600"/>
            <a:ext cx="4038600" cy="304800"/>
          </a:xfrm>
          <a:prstGeom prst="roundRect">
            <a:avLst>
              <a:gd name="adj" fmla="val 34577"/>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612" y="304800"/>
            <a:ext cx="8985250" cy="838200"/>
          </a:xfrm>
        </p:spPr>
        <p:txBody>
          <a:bodyPr/>
          <a:lstStyle/>
          <a:p>
            <a:r>
              <a:rPr lang="en-US" sz="2400" dirty="0" smtClean="0"/>
              <a:t>Implementation </a:t>
            </a:r>
            <a:r>
              <a:rPr lang="en-US" sz="2400" dirty="0" smtClean="0"/>
              <a:t>lessons learned </a:t>
            </a:r>
            <a:r>
              <a:rPr lang="en-US" sz="2400" dirty="0" smtClean="0"/>
              <a:t>from some of the 1/100 companies that implement </a:t>
            </a:r>
            <a:r>
              <a:rPr lang="en-US" sz="2400" dirty="0" err="1" smtClean="0"/>
              <a:t>SwA</a:t>
            </a:r>
            <a:r>
              <a:rPr lang="en-US" sz="2400" dirty="0" smtClean="0"/>
              <a:t> successfully</a:t>
            </a:r>
            <a:endParaRPr lang="en-US" sz="2400" dirty="0"/>
          </a:p>
        </p:txBody>
      </p:sp>
      <p:sp>
        <p:nvSpPr>
          <p:cNvPr id="3" name="Content Placeholder 2"/>
          <p:cNvSpPr>
            <a:spLocks noGrp="1"/>
          </p:cNvSpPr>
          <p:nvPr>
            <p:ph idx="1"/>
          </p:nvPr>
        </p:nvSpPr>
        <p:spPr>
          <a:xfrm>
            <a:off x="530224" y="1447800"/>
            <a:ext cx="4038599" cy="4191000"/>
          </a:xfrm>
        </p:spPr>
        <p:txBody>
          <a:bodyPr/>
          <a:lstStyle/>
          <a:p>
            <a:r>
              <a:rPr lang="en-US" sz="1400" b="1" dirty="0" smtClean="0">
                <a:effectLst>
                  <a:outerShdw blurRad="38100" dist="38100" dir="2700000" algn="tl">
                    <a:srgbClr val="000000">
                      <a:alpha val="43137"/>
                    </a:srgbClr>
                  </a:outerShdw>
                </a:effectLst>
              </a:rPr>
              <a:t>Who</a:t>
            </a:r>
          </a:p>
          <a:p>
            <a:pPr lvl="1"/>
            <a:r>
              <a:rPr lang="en-US" sz="1200" b="1" dirty="0" smtClean="0"/>
              <a:t>Secure development SMEs</a:t>
            </a:r>
          </a:p>
          <a:p>
            <a:pPr lvl="1"/>
            <a:r>
              <a:rPr lang="en-US" sz="1200" b="1" dirty="0" smtClean="0"/>
              <a:t>Developers </a:t>
            </a:r>
          </a:p>
          <a:p>
            <a:r>
              <a:rPr lang="en-US" sz="1400" b="1" dirty="0" smtClean="0">
                <a:effectLst>
                  <a:outerShdw blurRad="38100" dist="38100" dir="2700000" algn="tl">
                    <a:srgbClr val="000000">
                      <a:alpha val="43137"/>
                    </a:srgbClr>
                  </a:outerShdw>
                </a:effectLst>
              </a:rPr>
              <a:t>What</a:t>
            </a:r>
          </a:p>
          <a:p>
            <a:pPr lvl="1"/>
            <a:r>
              <a:rPr lang="en-US" sz="1200" b="1" dirty="0" smtClean="0"/>
              <a:t>Measure progress (training, secure code reviews, security change requests)</a:t>
            </a:r>
          </a:p>
          <a:p>
            <a:pPr lvl="1"/>
            <a:r>
              <a:rPr lang="en-US" sz="1200" b="1" dirty="0" smtClean="0"/>
              <a:t>Internal policy</a:t>
            </a:r>
          </a:p>
          <a:p>
            <a:r>
              <a:rPr lang="en-US" sz="1400" b="1" dirty="0" smtClean="0">
                <a:effectLst>
                  <a:outerShdw blurRad="38100" dist="38100" dir="2700000" algn="tl">
                    <a:srgbClr val="000000">
                      <a:alpha val="43137"/>
                    </a:srgbClr>
                  </a:outerShdw>
                </a:effectLst>
              </a:rPr>
              <a:t>When</a:t>
            </a:r>
          </a:p>
          <a:p>
            <a:pPr lvl="1"/>
            <a:r>
              <a:rPr lang="en-US" sz="1200" b="1" dirty="0" smtClean="0"/>
              <a:t>During product development process</a:t>
            </a:r>
          </a:p>
          <a:p>
            <a:pPr lvl="1"/>
            <a:r>
              <a:rPr lang="en-US" sz="1200" b="1" dirty="0" smtClean="0"/>
              <a:t>During Leadership discussions </a:t>
            </a:r>
          </a:p>
          <a:p>
            <a:pPr lvl="1"/>
            <a:r>
              <a:rPr lang="en-US" sz="1200" b="1" dirty="0" smtClean="0"/>
              <a:t>As part of development and acquisition reviews </a:t>
            </a:r>
          </a:p>
          <a:p>
            <a:r>
              <a:rPr lang="en-US" sz="1400" b="1" dirty="0" smtClean="0">
                <a:effectLst>
                  <a:outerShdw blurRad="38100" dist="38100" dir="2700000" algn="tl">
                    <a:srgbClr val="000000">
                      <a:alpha val="43137"/>
                    </a:srgbClr>
                  </a:outerShdw>
                </a:effectLst>
              </a:rPr>
              <a:t>Where</a:t>
            </a:r>
          </a:p>
          <a:p>
            <a:pPr lvl="1"/>
            <a:r>
              <a:rPr lang="en-US" sz="1200" b="1" dirty="0" smtClean="0"/>
              <a:t>IT Development Organizations</a:t>
            </a:r>
          </a:p>
          <a:p>
            <a:pPr lvl="1"/>
            <a:r>
              <a:rPr lang="en-US" sz="1200" b="1" dirty="0" smtClean="0"/>
              <a:t>IT Acquisition Organizations </a:t>
            </a:r>
          </a:p>
          <a:p>
            <a:pPr lvl="1"/>
            <a:r>
              <a:rPr lang="en-US" sz="1200" b="1" dirty="0" smtClean="0"/>
              <a:t>IT Integrator Organizations</a:t>
            </a:r>
          </a:p>
          <a:p>
            <a:pPr lvl="1"/>
            <a:endParaRPr lang="en-US" sz="1200" dirty="0" smtClean="0"/>
          </a:p>
          <a:p>
            <a:pPr lvl="1"/>
            <a:endParaRPr lang="en-US" sz="1200" dirty="0" smtClean="0"/>
          </a:p>
          <a:p>
            <a:endParaRPr lang="en-US" sz="2000" dirty="0" smtClean="0"/>
          </a:p>
          <a:p>
            <a:pPr lvl="1"/>
            <a:endParaRPr lang="en-US" sz="1400" dirty="0" smtClean="0"/>
          </a:p>
        </p:txBody>
      </p:sp>
      <p:sp>
        <p:nvSpPr>
          <p:cNvPr id="4" name="Content Placeholder 3"/>
          <p:cNvSpPr>
            <a:spLocks noGrp="1"/>
          </p:cNvSpPr>
          <p:nvPr>
            <p:ph sz="half" idx="4294967295"/>
          </p:nvPr>
        </p:nvSpPr>
        <p:spPr>
          <a:xfrm>
            <a:off x="5102224" y="1447800"/>
            <a:ext cx="3810000" cy="4191000"/>
          </a:xfrm>
        </p:spPr>
        <p:txBody>
          <a:bodyPr/>
          <a:lstStyle/>
          <a:p>
            <a:r>
              <a:rPr lang="en-US" sz="1400" b="1" dirty="0" smtClean="0">
                <a:effectLst>
                  <a:outerShdw blurRad="38100" dist="38100" dir="2700000" algn="tl">
                    <a:srgbClr val="000000">
                      <a:alpha val="43137"/>
                    </a:srgbClr>
                  </a:outerShdw>
                </a:effectLst>
              </a:rPr>
              <a:t>Why</a:t>
            </a:r>
          </a:p>
          <a:p>
            <a:pPr lvl="1"/>
            <a:r>
              <a:rPr lang="en-US" sz="1200" b="1" dirty="0" smtClean="0"/>
              <a:t>Customer pressure</a:t>
            </a:r>
          </a:p>
          <a:p>
            <a:pPr lvl="1"/>
            <a:r>
              <a:rPr lang="en-US" sz="1200" b="1" dirty="0" smtClean="0"/>
              <a:t>Reaction to an  incident</a:t>
            </a:r>
          </a:p>
          <a:p>
            <a:r>
              <a:rPr lang="en-US" sz="1400" b="1" dirty="0" smtClean="0">
                <a:effectLst>
                  <a:outerShdw blurRad="38100" dist="38100" dir="2700000" algn="tl">
                    <a:srgbClr val="000000">
                      <a:alpha val="43137"/>
                    </a:srgbClr>
                  </a:outerShdw>
                </a:effectLst>
              </a:rPr>
              <a:t>Why Not</a:t>
            </a:r>
          </a:p>
          <a:p>
            <a:pPr lvl="1"/>
            <a:r>
              <a:rPr lang="en-US" sz="1200" b="1" dirty="0" smtClean="0"/>
              <a:t>Compliance drivers don’t exist</a:t>
            </a:r>
          </a:p>
          <a:p>
            <a:pPr lvl="1"/>
            <a:r>
              <a:rPr lang="en-US" sz="1200" b="1" dirty="0" smtClean="0"/>
              <a:t>Focus is on systems and networks </a:t>
            </a:r>
          </a:p>
          <a:p>
            <a:pPr lvl="1"/>
            <a:r>
              <a:rPr lang="en-US" sz="1200" b="1" dirty="0" smtClean="0"/>
              <a:t>Secure software training is not given to developers and architects</a:t>
            </a:r>
          </a:p>
          <a:p>
            <a:r>
              <a:rPr lang="en-US" sz="1400" b="1" dirty="0" smtClean="0">
                <a:effectLst>
                  <a:outerShdw blurRad="38100" dist="38100" dir="2700000" algn="tl">
                    <a:srgbClr val="000000">
                      <a:alpha val="43137"/>
                    </a:srgbClr>
                  </a:outerShdw>
                </a:effectLst>
              </a:rPr>
              <a:t>How</a:t>
            </a:r>
          </a:p>
          <a:p>
            <a:pPr lvl="1"/>
            <a:r>
              <a:rPr lang="en-US" sz="1200" b="1" i="1" dirty="0" smtClean="0">
                <a:solidFill>
                  <a:srgbClr val="C00000"/>
                </a:solidFill>
              </a:rPr>
              <a:t>Executive leadership commitment</a:t>
            </a:r>
          </a:p>
          <a:p>
            <a:pPr lvl="1"/>
            <a:r>
              <a:rPr lang="en-US" sz="1200" b="1" dirty="0" smtClean="0"/>
              <a:t>Translate ROI to project manager vocabulary (cost, schedule, quality) </a:t>
            </a:r>
          </a:p>
          <a:p>
            <a:pPr lvl="1"/>
            <a:r>
              <a:rPr lang="en-US" sz="1200" b="1" dirty="0" smtClean="0"/>
              <a:t>Start small and build </a:t>
            </a:r>
          </a:p>
          <a:p>
            <a:pPr lvl="1"/>
            <a:r>
              <a:rPr lang="en-US" sz="1200" b="1" dirty="0" smtClean="0"/>
              <a:t>Use coding standards</a:t>
            </a:r>
          </a:p>
          <a:p>
            <a:pPr lvl="1"/>
            <a:r>
              <a:rPr lang="en-US" sz="1200" b="1" dirty="0" smtClean="0"/>
              <a:t>Empower secure development to prevent a product from moving to the next milestone</a:t>
            </a:r>
          </a:p>
          <a:p>
            <a:pPr lvl="1"/>
            <a:r>
              <a:rPr lang="en-US" sz="1200" b="1" dirty="0" smtClean="0"/>
              <a:t>Avoid creating a new language </a:t>
            </a:r>
          </a:p>
          <a:p>
            <a:pPr lvl="1"/>
            <a:r>
              <a:rPr lang="en-US" sz="1200" b="1" dirty="0" smtClean="0"/>
              <a:t>Leverage what is already known</a:t>
            </a:r>
          </a:p>
          <a:p>
            <a:pPr lvl="1"/>
            <a:r>
              <a:rPr lang="en-US" sz="1200" b="1" dirty="0" smtClean="0"/>
              <a:t>Increase automation of menial tasks</a:t>
            </a:r>
          </a:p>
        </p:txBody>
      </p:sp>
      <p:sp>
        <p:nvSpPr>
          <p:cNvPr id="5" name="TextBox 4"/>
          <p:cNvSpPr txBox="1"/>
          <p:nvPr/>
        </p:nvSpPr>
        <p:spPr>
          <a:xfrm>
            <a:off x="606424" y="5638800"/>
            <a:ext cx="3351212" cy="369332"/>
          </a:xfrm>
          <a:prstGeom prst="rect">
            <a:avLst/>
          </a:prstGeom>
          <a:noFill/>
        </p:spPr>
        <p:txBody>
          <a:bodyPr wrap="square" rtlCol="0">
            <a:spAutoFit/>
          </a:bodyPr>
          <a:lstStyle/>
          <a:p>
            <a:r>
              <a:rPr lang="en-US" sz="900" dirty="0" smtClean="0"/>
              <a:t>Courtesy of  September 2010 SwA Panel SwA Practices </a:t>
            </a:r>
          </a:p>
          <a:p>
            <a:r>
              <a:rPr lang="en-US" sz="900" dirty="0" smtClean="0"/>
              <a:t>– Getting to Effectiveness in Implementation </a:t>
            </a:r>
            <a:endParaRPr lang="en-US" sz="9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79412" y="3657600"/>
            <a:ext cx="7620000" cy="401637"/>
          </a:xfrm>
          <a:prstGeom prst="rect">
            <a:avLst/>
          </a:prstGeom>
          <a:solidFill>
            <a:srgbClr val="F8F8F8"/>
          </a:solidFill>
          <a:ln w="9525" algn="ctr">
            <a:solidFill>
              <a:schemeClr val="hlink"/>
            </a:solidFill>
            <a:miter lim="800000"/>
            <a:headEnd/>
            <a:tailEnd/>
          </a:ln>
        </p:spPr>
        <p:txBody>
          <a:bodyPr wrap="none" anchor="ctr"/>
          <a:lstStyle>
            <a:defPPr>
              <a:defRPr lang="en-US"/>
            </a:defPPr>
            <a:lvl1pPr algn="ctr" rtl="0" fontAlgn="base">
              <a:spcBef>
                <a:spcPct val="0"/>
              </a:spcBef>
              <a:spcAft>
                <a:spcPct val="0"/>
              </a:spcAft>
              <a:defRPr sz="1600" b="1" kern="1200">
                <a:solidFill>
                  <a:schemeClr val="tx1"/>
                </a:solidFill>
                <a:latin typeface="Arial" charset="0"/>
                <a:ea typeface="+mn-ea"/>
                <a:cs typeface="Arial" charset="0"/>
              </a:defRPr>
            </a:lvl1pPr>
            <a:lvl2pPr marL="457200" algn="ctr" rtl="0" fontAlgn="base">
              <a:spcBef>
                <a:spcPct val="0"/>
              </a:spcBef>
              <a:spcAft>
                <a:spcPct val="0"/>
              </a:spcAft>
              <a:defRPr sz="1600" b="1" kern="1200">
                <a:solidFill>
                  <a:schemeClr val="tx1"/>
                </a:solidFill>
                <a:latin typeface="Arial" charset="0"/>
                <a:ea typeface="+mn-ea"/>
                <a:cs typeface="Arial" charset="0"/>
              </a:defRPr>
            </a:lvl2pPr>
            <a:lvl3pPr marL="914400" algn="ctr" rtl="0" fontAlgn="base">
              <a:spcBef>
                <a:spcPct val="0"/>
              </a:spcBef>
              <a:spcAft>
                <a:spcPct val="0"/>
              </a:spcAft>
              <a:defRPr sz="1600" b="1" kern="1200">
                <a:solidFill>
                  <a:schemeClr val="tx1"/>
                </a:solidFill>
                <a:latin typeface="Arial" charset="0"/>
                <a:ea typeface="+mn-ea"/>
                <a:cs typeface="Arial" charset="0"/>
              </a:defRPr>
            </a:lvl3pPr>
            <a:lvl4pPr marL="1371600" algn="ctr" rtl="0" fontAlgn="base">
              <a:spcBef>
                <a:spcPct val="0"/>
              </a:spcBef>
              <a:spcAft>
                <a:spcPct val="0"/>
              </a:spcAft>
              <a:defRPr sz="1600" b="1" kern="1200">
                <a:solidFill>
                  <a:schemeClr val="tx1"/>
                </a:solidFill>
                <a:latin typeface="Arial" charset="0"/>
                <a:ea typeface="+mn-ea"/>
                <a:cs typeface="Arial" charset="0"/>
              </a:defRPr>
            </a:lvl4pPr>
            <a:lvl5pPr marL="1828800" algn="ctr"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a:lstStyle>
          <a:p>
            <a:endParaRPr lang="en-US"/>
          </a:p>
        </p:txBody>
      </p:sp>
      <p:sp>
        <p:nvSpPr>
          <p:cNvPr id="3" name="Title 2"/>
          <p:cNvSpPr>
            <a:spLocks noGrp="1"/>
          </p:cNvSpPr>
          <p:nvPr>
            <p:ph type="title"/>
          </p:nvPr>
        </p:nvSpPr>
        <p:spPr/>
        <p:txBody>
          <a:bodyPr/>
          <a:lstStyle/>
          <a:p>
            <a:r>
              <a:rPr lang="en-US" dirty="0"/>
              <a:t>Key q</a:t>
            </a:r>
            <a:r>
              <a:rPr lang="en-US" dirty="0" smtClean="0"/>
              <a:t>uestions</a:t>
            </a:r>
            <a:endParaRPr lang="en-US" dirty="0"/>
          </a:p>
        </p:txBody>
      </p:sp>
      <p:sp>
        <p:nvSpPr>
          <p:cNvPr id="4" name="Content Placeholder 3"/>
          <p:cNvSpPr>
            <a:spLocks noGrp="1"/>
          </p:cNvSpPr>
          <p:nvPr>
            <p:ph idx="1"/>
          </p:nvPr>
        </p:nvSpPr>
        <p:spPr/>
        <p:txBody>
          <a:bodyPr/>
          <a:lstStyle/>
          <a:p>
            <a:r>
              <a:rPr lang="en-US" sz="1800" dirty="0" smtClean="0"/>
              <a:t>Who asks developers to develop secure code? </a:t>
            </a:r>
          </a:p>
          <a:p>
            <a:r>
              <a:rPr lang="en-US" sz="1800" dirty="0" smtClean="0"/>
              <a:t>Do developers know why they need to develop secure code? </a:t>
            </a:r>
          </a:p>
          <a:p>
            <a:r>
              <a:rPr lang="en-US" sz="1800" dirty="0" smtClean="0"/>
              <a:t>What should developers do/not do to develop secure code? </a:t>
            </a:r>
          </a:p>
          <a:p>
            <a:r>
              <a:rPr lang="en-US" sz="1800" dirty="0" smtClean="0"/>
              <a:t>Can developers develop secure code by themselves?</a:t>
            </a:r>
          </a:p>
          <a:p>
            <a:r>
              <a:rPr lang="en-US" sz="1800" dirty="0" smtClean="0"/>
              <a:t>How do developers know they have developed secure code? </a:t>
            </a:r>
          </a:p>
          <a:p>
            <a:r>
              <a:rPr lang="en-US" sz="1800" dirty="0" smtClean="0"/>
              <a:t>Why should developers care?</a:t>
            </a:r>
          </a:p>
          <a:p>
            <a:r>
              <a:rPr lang="en-US" sz="1800" dirty="0" smtClean="0"/>
              <a:t>Next </a:t>
            </a:r>
            <a:r>
              <a:rPr lang="en-US" sz="1800" dirty="0" smtClean="0"/>
              <a:t>Steps?</a:t>
            </a:r>
            <a:endParaRPr lang="en-US" sz="1800" dirty="0" smtClean="0"/>
          </a:p>
          <a:p>
            <a:endParaRPr lang="en-US" sz="1800" dirty="0"/>
          </a:p>
        </p:txBody>
      </p:sp>
    </p:spTree>
    <p:extLst>
      <p:ext uri="{BB962C8B-B14F-4D97-AF65-F5344CB8AC3E}">
        <p14:creationId xmlns:p14="http://schemas.microsoft.com/office/powerpoint/2010/main" val="3759319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5"/>
          <p:cNvSpPr>
            <a:spLocks noGrp="1" noChangeArrowheads="1"/>
          </p:cNvSpPr>
          <p:nvPr>
            <p:ph type="body" sz="half" idx="4294967295"/>
          </p:nvPr>
        </p:nvSpPr>
        <p:spPr>
          <a:xfrm>
            <a:off x="412618" y="1295400"/>
            <a:ext cx="3878606" cy="3276600"/>
          </a:xfrm>
        </p:spPr>
        <p:txBody>
          <a:bodyPr/>
          <a:lstStyle/>
          <a:p>
            <a:pPr>
              <a:lnSpc>
                <a:spcPct val="120000"/>
              </a:lnSpc>
              <a:buFontTx/>
              <a:buNone/>
            </a:pPr>
            <a:r>
              <a:rPr lang="en-US" smtClean="0"/>
              <a:t> </a:t>
            </a:r>
            <a:r>
              <a:rPr lang="en-US" sz="2200" smtClean="0"/>
              <a:t>"</a:t>
            </a:r>
            <a:r>
              <a:rPr lang="en-US" sz="2200" i="1" smtClean="0"/>
              <a:t>The only man I know who behaves sensibly is my tailor; he takes my measurements anew each time he sees me. The rest go on with their old measurements and expect me to fit them</a:t>
            </a:r>
            <a:r>
              <a:rPr lang="en-US" sz="2200" smtClean="0"/>
              <a:t>."</a:t>
            </a:r>
            <a:br>
              <a:rPr lang="en-US" sz="2200" smtClean="0"/>
            </a:br>
            <a:endParaRPr lang="en-US" sz="2200" smtClean="0"/>
          </a:p>
          <a:p>
            <a:pPr>
              <a:buFontTx/>
              <a:buNone/>
            </a:pPr>
            <a:r>
              <a:rPr lang="en-US" sz="2200" smtClean="0"/>
              <a:t>- George Bernard Shaw</a:t>
            </a:r>
          </a:p>
          <a:p>
            <a:pPr lvl="2"/>
            <a:endParaRPr lang="en-US" sz="2200" smtClean="0"/>
          </a:p>
        </p:txBody>
      </p:sp>
      <p:pic>
        <p:nvPicPr>
          <p:cNvPr id="47111" name="Picture 7" descr="Picture1"/>
          <p:cNvPicPr>
            <a:picLocks noChangeAspect="1" noChangeArrowheads="1"/>
          </p:cNvPicPr>
          <p:nvPr/>
        </p:nvPicPr>
        <p:blipFill>
          <a:blip r:embed="rId3" cstate="print"/>
          <a:srcRect/>
          <a:stretch>
            <a:fillRect/>
          </a:stretch>
        </p:blipFill>
        <p:spPr bwMode="auto">
          <a:xfrm>
            <a:off x="4951413" y="1219200"/>
            <a:ext cx="3713559" cy="4419600"/>
          </a:xfrm>
          <a:prstGeom prst="rect">
            <a:avLst/>
          </a:prstGeom>
          <a:noFill/>
        </p:spPr>
      </p:pic>
      <p:sp>
        <p:nvSpPr>
          <p:cNvPr id="47114" name="Text Box 10"/>
          <p:cNvSpPr txBox="1">
            <a:spLocks noChangeArrowheads="1"/>
          </p:cNvSpPr>
          <p:nvPr/>
        </p:nvSpPr>
        <p:spPr bwMode="auto">
          <a:xfrm>
            <a:off x="5116459" y="5943601"/>
            <a:ext cx="4538795" cy="473075"/>
          </a:xfrm>
          <a:prstGeom prst="rect">
            <a:avLst/>
          </a:prstGeom>
          <a:noFill/>
          <a:ln w="9525">
            <a:noFill/>
            <a:miter lim="800000"/>
            <a:headEnd/>
            <a:tailEnd/>
          </a:ln>
          <a:effectLst/>
        </p:spPr>
        <p:txBody>
          <a:bodyPr>
            <a:spAutoFit/>
          </a:bodyPr>
          <a:lstStyle/>
          <a:p>
            <a:pPr algn="l"/>
            <a:r>
              <a:rPr lang="en-US" sz="1000" b="0"/>
              <a:t>Source: www.CartoonStock.com</a:t>
            </a:r>
          </a:p>
          <a:p>
            <a:pPr algn="l">
              <a:spcBef>
                <a:spcPct val="50000"/>
              </a:spcBef>
            </a:pPr>
            <a:endParaRPr lang="en-US" sz="1000"/>
          </a:p>
        </p:txBody>
      </p:sp>
      <p:sp>
        <p:nvSpPr>
          <p:cNvPr id="47115" name="Rectangle 4"/>
          <p:cNvSpPr>
            <a:spLocks noChangeArrowheads="1"/>
          </p:cNvSpPr>
          <p:nvPr/>
        </p:nvSpPr>
        <p:spPr bwMode="auto">
          <a:xfrm>
            <a:off x="495141" y="228601"/>
            <a:ext cx="8912543" cy="595313"/>
          </a:xfrm>
          <a:prstGeom prst="rect">
            <a:avLst/>
          </a:prstGeom>
          <a:noFill/>
          <a:ln w="9525">
            <a:noFill/>
            <a:miter lim="800000"/>
            <a:headEnd/>
            <a:tailEnd/>
          </a:ln>
        </p:spPr>
        <p:txBody>
          <a:bodyPr anchor="ctr"/>
          <a:lstStyle/>
          <a:p>
            <a:pPr algn="l">
              <a:lnSpc>
                <a:spcPct val="80000"/>
              </a:lnSpc>
            </a:pPr>
            <a:r>
              <a:rPr lang="en-US" sz="2200" b="1" dirty="0" smtClean="0">
                <a:latin typeface="+mj-lt"/>
                <a:ea typeface="+mj-ea"/>
                <a:cs typeface="+mj-cs"/>
              </a:rPr>
              <a:t>Measure, measure, and measure again</a:t>
            </a:r>
            <a:endParaRPr lang="en-US" sz="2200" b="1" dirty="0">
              <a:latin typeface="+mj-lt"/>
              <a:ea typeface="+mj-ea"/>
              <a:cs typeface="+mj-cs"/>
            </a:endParaRPr>
          </a:p>
        </p:txBody>
      </p:sp>
    </p:spTree>
    <p:extLst>
      <p:ext uri="{BB962C8B-B14F-4D97-AF65-F5344CB8AC3E}">
        <p14:creationId xmlns:p14="http://schemas.microsoft.com/office/powerpoint/2010/main" val="16057438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79412" y="1447800"/>
            <a:ext cx="7620000" cy="401637"/>
          </a:xfrm>
          <a:prstGeom prst="rect">
            <a:avLst/>
          </a:prstGeom>
          <a:solidFill>
            <a:srgbClr val="F8F8F8"/>
          </a:solidFill>
          <a:ln w="9525" algn="ctr">
            <a:solidFill>
              <a:schemeClr val="hlink"/>
            </a:solidFill>
            <a:miter lim="800000"/>
            <a:headEnd/>
            <a:tailEnd/>
          </a:ln>
        </p:spPr>
        <p:txBody>
          <a:bodyPr wrap="none" anchor="ctr"/>
          <a:lstStyle>
            <a:defPPr>
              <a:defRPr lang="en-US"/>
            </a:defPPr>
            <a:lvl1pPr algn="ctr" rtl="0" fontAlgn="base">
              <a:spcBef>
                <a:spcPct val="0"/>
              </a:spcBef>
              <a:spcAft>
                <a:spcPct val="0"/>
              </a:spcAft>
              <a:defRPr sz="1600" b="1" kern="1200">
                <a:solidFill>
                  <a:schemeClr val="tx1"/>
                </a:solidFill>
                <a:latin typeface="Arial" charset="0"/>
                <a:ea typeface="+mn-ea"/>
                <a:cs typeface="Arial" charset="0"/>
              </a:defRPr>
            </a:lvl1pPr>
            <a:lvl2pPr marL="457200" algn="ctr" rtl="0" fontAlgn="base">
              <a:spcBef>
                <a:spcPct val="0"/>
              </a:spcBef>
              <a:spcAft>
                <a:spcPct val="0"/>
              </a:spcAft>
              <a:defRPr sz="1600" b="1" kern="1200">
                <a:solidFill>
                  <a:schemeClr val="tx1"/>
                </a:solidFill>
                <a:latin typeface="Arial" charset="0"/>
                <a:ea typeface="+mn-ea"/>
                <a:cs typeface="Arial" charset="0"/>
              </a:defRPr>
            </a:lvl2pPr>
            <a:lvl3pPr marL="914400" algn="ctr" rtl="0" fontAlgn="base">
              <a:spcBef>
                <a:spcPct val="0"/>
              </a:spcBef>
              <a:spcAft>
                <a:spcPct val="0"/>
              </a:spcAft>
              <a:defRPr sz="1600" b="1" kern="1200">
                <a:solidFill>
                  <a:schemeClr val="tx1"/>
                </a:solidFill>
                <a:latin typeface="Arial" charset="0"/>
                <a:ea typeface="+mn-ea"/>
                <a:cs typeface="Arial" charset="0"/>
              </a:defRPr>
            </a:lvl3pPr>
            <a:lvl4pPr marL="1371600" algn="ctr" rtl="0" fontAlgn="base">
              <a:spcBef>
                <a:spcPct val="0"/>
              </a:spcBef>
              <a:spcAft>
                <a:spcPct val="0"/>
              </a:spcAft>
              <a:defRPr sz="1600" b="1" kern="1200">
                <a:solidFill>
                  <a:schemeClr val="tx1"/>
                </a:solidFill>
                <a:latin typeface="Arial" charset="0"/>
                <a:ea typeface="+mn-ea"/>
                <a:cs typeface="Arial" charset="0"/>
              </a:defRPr>
            </a:lvl4pPr>
            <a:lvl5pPr marL="1828800" algn="ctr"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a:lstStyle>
          <a:p>
            <a:endParaRPr lang="en-US"/>
          </a:p>
        </p:txBody>
      </p:sp>
      <p:sp>
        <p:nvSpPr>
          <p:cNvPr id="3" name="Title 2"/>
          <p:cNvSpPr>
            <a:spLocks noGrp="1"/>
          </p:cNvSpPr>
          <p:nvPr>
            <p:ph type="title"/>
          </p:nvPr>
        </p:nvSpPr>
        <p:spPr/>
        <p:txBody>
          <a:bodyPr/>
          <a:lstStyle/>
          <a:p>
            <a:r>
              <a:rPr lang="en-US" dirty="0" smtClean="0"/>
              <a:t>Key questions</a:t>
            </a:r>
            <a:endParaRPr lang="en-US" dirty="0"/>
          </a:p>
        </p:txBody>
      </p:sp>
      <p:sp>
        <p:nvSpPr>
          <p:cNvPr id="4" name="Content Placeholder 3"/>
          <p:cNvSpPr>
            <a:spLocks noGrp="1"/>
          </p:cNvSpPr>
          <p:nvPr>
            <p:ph idx="1"/>
          </p:nvPr>
        </p:nvSpPr>
        <p:spPr/>
        <p:txBody>
          <a:bodyPr/>
          <a:lstStyle/>
          <a:p>
            <a:r>
              <a:rPr lang="en-US" sz="1800" dirty="0" smtClean="0"/>
              <a:t>Who asks developers to develop secure code? </a:t>
            </a:r>
          </a:p>
          <a:p>
            <a:r>
              <a:rPr lang="en-US" sz="1800" dirty="0" smtClean="0"/>
              <a:t>Do developers know why they need to develop secure code? </a:t>
            </a:r>
          </a:p>
          <a:p>
            <a:r>
              <a:rPr lang="en-US" sz="1800" dirty="0" smtClean="0"/>
              <a:t>What should developers do/not do to develop secure code? </a:t>
            </a:r>
          </a:p>
          <a:p>
            <a:r>
              <a:rPr lang="en-US" sz="1800" dirty="0" smtClean="0"/>
              <a:t>Can developers develop secure code by themselves?</a:t>
            </a:r>
          </a:p>
          <a:p>
            <a:r>
              <a:rPr lang="en-US" sz="1800" dirty="0" smtClean="0"/>
              <a:t>How do developers know they have developed secure code? </a:t>
            </a:r>
          </a:p>
          <a:p>
            <a:r>
              <a:rPr lang="en-US" sz="1800" dirty="0" smtClean="0"/>
              <a:t>Why should developers care?</a:t>
            </a:r>
          </a:p>
          <a:p>
            <a:r>
              <a:rPr lang="en-US" sz="1800" dirty="0" smtClean="0"/>
              <a:t>Next </a:t>
            </a:r>
            <a:r>
              <a:rPr lang="en-US" sz="1800" dirty="0" smtClean="0"/>
              <a:t>Steps?</a:t>
            </a:r>
            <a:endParaRPr lang="en-US" sz="1800" dirty="0" smtClean="0"/>
          </a:p>
          <a:p>
            <a:endParaRPr lang="en-US" sz="1800" dirty="0"/>
          </a:p>
        </p:txBody>
      </p:sp>
    </p:spTree>
    <p:extLst>
      <p:ext uri="{BB962C8B-B14F-4D97-AF65-F5344CB8AC3E}">
        <p14:creationId xmlns:p14="http://schemas.microsoft.com/office/powerpoint/2010/main" val="1146465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Robust measurement does not happen overnight and requires foundational capabilities in place to be effective</a:t>
            </a:r>
            <a:endParaRPr lang="en-US" dirty="0" smtClean="0">
              <a:latin typeface="Arial" charset="0"/>
              <a:ea typeface="ＭＳ Ｐゴシック" pitchFamily="28" charset="-128"/>
              <a:cs typeface="Arial" charset="0"/>
            </a:endParaRPr>
          </a:p>
        </p:txBody>
      </p:sp>
      <p:grpSp>
        <p:nvGrpSpPr>
          <p:cNvPr id="2" name="Content Placeholder 51"/>
          <p:cNvGrpSpPr>
            <a:grpSpLocks noGrp="1"/>
          </p:cNvGrpSpPr>
          <p:nvPr/>
        </p:nvGrpSpPr>
        <p:grpSpPr bwMode="auto">
          <a:xfrm>
            <a:off x="672223" y="1509712"/>
            <a:ext cx="8188742" cy="4129088"/>
            <a:chOff x="1149350" y="1106488"/>
            <a:chExt cx="7258050" cy="4233720"/>
          </a:xfrm>
        </p:grpSpPr>
        <p:cxnSp>
          <p:nvCxnSpPr>
            <p:cNvPr id="11268" name="Straight Connector 4"/>
            <p:cNvCxnSpPr>
              <a:cxnSpLocks noChangeShapeType="1"/>
            </p:cNvCxnSpPr>
            <p:nvPr/>
          </p:nvCxnSpPr>
          <p:spPr bwMode="auto">
            <a:xfrm rot="5400000">
              <a:off x="647701" y="2590800"/>
              <a:ext cx="2971800" cy="3175"/>
            </a:xfrm>
            <a:prstGeom prst="line">
              <a:avLst/>
            </a:prstGeom>
            <a:noFill/>
            <a:ln w="9525">
              <a:solidFill>
                <a:schemeClr val="tx1"/>
              </a:solidFill>
              <a:round/>
              <a:headEnd/>
              <a:tailEnd/>
            </a:ln>
          </p:spPr>
        </p:cxnSp>
        <p:cxnSp>
          <p:nvCxnSpPr>
            <p:cNvPr id="11269" name="Straight Connector 6"/>
            <p:cNvCxnSpPr>
              <a:cxnSpLocks noChangeShapeType="1"/>
            </p:cNvCxnSpPr>
            <p:nvPr/>
          </p:nvCxnSpPr>
          <p:spPr bwMode="auto">
            <a:xfrm flipV="1">
              <a:off x="2019300" y="3957638"/>
              <a:ext cx="5753100" cy="6350"/>
            </a:xfrm>
            <a:prstGeom prst="line">
              <a:avLst/>
            </a:prstGeom>
            <a:noFill/>
            <a:ln w="9525">
              <a:solidFill>
                <a:schemeClr val="tx1"/>
              </a:solidFill>
              <a:round/>
              <a:headEnd/>
              <a:tailEnd/>
            </a:ln>
          </p:spPr>
        </p:cxnSp>
        <p:sp>
          <p:nvSpPr>
            <p:cNvPr id="11270" name="Freeform 12"/>
            <p:cNvSpPr>
              <a:spLocks/>
            </p:cNvSpPr>
            <p:nvPr/>
          </p:nvSpPr>
          <p:spPr bwMode="auto">
            <a:xfrm>
              <a:off x="2111375" y="3582988"/>
              <a:ext cx="2112963" cy="374650"/>
            </a:xfrm>
            <a:custGeom>
              <a:avLst/>
              <a:gdLst>
                <a:gd name="T0" fmla="*/ 0 w 2111828"/>
                <a:gd name="T1" fmla="*/ 347593 h 375557"/>
                <a:gd name="T2" fmla="*/ 980086 w 2111828"/>
                <a:gd name="T3" fmla="*/ 136016 h 375557"/>
                <a:gd name="T4" fmla="*/ 1683314 w 2111828"/>
                <a:gd name="T5" fmla="*/ 85641 h 375557"/>
                <a:gd name="T6" fmla="*/ 2032155 w 2111828"/>
                <a:gd name="T7" fmla="*/ 65489 h 375557"/>
                <a:gd name="T8" fmla="*/ 2148438 w 2111828"/>
                <a:gd name="T9" fmla="*/ 0 h 375557"/>
                <a:gd name="T10" fmla="*/ 0 60000 65536"/>
                <a:gd name="T11" fmla="*/ 0 60000 65536"/>
                <a:gd name="T12" fmla="*/ 0 60000 65536"/>
                <a:gd name="T13" fmla="*/ 0 60000 65536"/>
                <a:gd name="T14" fmla="*/ 0 60000 65536"/>
                <a:gd name="T15" fmla="*/ 0 w 2111828"/>
                <a:gd name="T16" fmla="*/ 0 h 375557"/>
                <a:gd name="T17" fmla="*/ 2111828 w 2111828"/>
                <a:gd name="T18" fmla="*/ 375557 h 375557"/>
              </a:gdLst>
              <a:ahLst/>
              <a:cxnLst>
                <a:cxn ang="T10">
                  <a:pos x="T0" y="T1"/>
                </a:cxn>
                <a:cxn ang="T11">
                  <a:pos x="T2" y="T3"/>
                </a:cxn>
                <a:cxn ang="T12">
                  <a:pos x="T4" y="T5"/>
                </a:cxn>
                <a:cxn ang="T13">
                  <a:pos x="T6" y="T7"/>
                </a:cxn>
                <a:cxn ang="T14">
                  <a:pos x="T8" y="T9"/>
                </a:cxn>
              </a:cxnLst>
              <a:rect l="T15" t="T16" r="T17" b="T18"/>
              <a:pathLst>
                <a:path w="2111828" h="375557">
                  <a:moveTo>
                    <a:pt x="0" y="375557"/>
                  </a:moveTo>
                  <a:cubicBezTo>
                    <a:pt x="343807" y="284842"/>
                    <a:pt x="687614" y="194128"/>
                    <a:pt x="963385" y="146957"/>
                  </a:cubicBezTo>
                  <a:cubicBezTo>
                    <a:pt x="1239156" y="99786"/>
                    <a:pt x="1482271" y="105229"/>
                    <a:pt x="1654628" y="92529"/>
                  </a:cubicBezTo>
                  <a:cubicBezTo>
                    <a:pt x="1826985" y="79829"/>
                    <a:pt x="1921328" y="86178"/>
                    <a:pt x="1997528" y="70757"/>
                  </a:cubicBezTo>
                  <a:cubicBezTo>
                    <a:pt x="2073728" y="55336"/>
                    <a:pt x="2092778" y="27668"/>
                    <a:pt x="2111828" y="0"/>
                  </a:cubicBezTo>
                </a:path>
              </a:pathLst>
            </a:custGeom>
            <a:noFill/>
            <a:ln w="28575">
              <a:solidFill>
                <a:schemeClr val="tx1"/>
              </a:solidFill>
              <a:round/>
              <a:headEnd/>
              <a:tailEnd/>
            </a:ln>
          </p:spPr>
          <p:txBody>
            <a:bodyPr/>
            <a:lstStyle/>
            <a:p>
              <a:endParaRPr lang="en-US"/>
            </a:p>
          </p:txBody>
        </p:sp>
        <p:cxnSp>
          <p:nvCxnSpPr>
            <p:cNvPr id="11271" name="Straight Connector 14"/>
            <p:cNvCxnSpPr>
              <a:cxnSpLocks noChangeShapeType="1"/>
            </p:cNvCxnSpPr>
            <p:nvPr/>
          </p:nvCxnSpPr>
          <p:spPr bwMode="auto">
            <a:xfrm rot="5400000" flipH="1" flipV="1">
              <a:off x="3883819" y="2894807"/>
              <a:ext cx="1028700" cy="347662"/>
            </a:xfrm>
            <a:prstGeom prst="line">
              <a:avLst/>
            </a:prstGeom>
            <a:noFill/>
            <a:ln w="28575">
              <a:solidFill>
                <a:schemeClr val="tx1"/>
              </a:solidFill>
              <a:round/>
              <a:headEnd/>
              <a:tailEnd/>
            </a:ln>
          </p:spPr>
        </p:cxnSp>
        <p:sp>
          <p:nvSpPr>
            <p:cNvPr id="11272" name="Freeform 15"/>
            <p:cNvSpPr>
              <a:spLocks/>
            </p:cNvSpPr>
            <p:nvPr/>
          </p:nvSpPr>
          <p:spPr bwMode="auto">
            <a:xfrm>
              <a:off x="4560888" y="1193800"/>
              <a:ext cx="3119437" cy="1360488"/>
            </a:xfrm>
            <a:custGeom>
              <a:avLst/>
              <a:gdLst>
                <a:gd name="T0" fmla="*/ 0 w 3118757"/>
                <a:gd name="T1" fmla="*/ 1353500 h 1360714"/>
                <a:gd name="T2" fmla="*/ 432995 w 3118757"/>
                <a:gd name="T3" fmla="*/ 1153185 h 1360714"/>
                <a:gd name="T4" fmla="*/ 876960 w 3118757"/>
                <a:gd name="T5" fmla="*/ 1099045 h 1360714"/>
                <a:gd name="T6" fmla="*/ 1266118 w 3118757"/>
                <a:gd name="T7" fmla="*/ 1012414 h 1360714"/>
                <a:gd name="T8" fmla="*/ 1710077 w 3118757"/>
                <a:gd name="T9" fmla="*/ 828341 h 1360714"/>
                <a:gd name="T10" fmla="*/ 2055378 w 3118757"/>
                <a:gd name="T11" fmla="*/ 167832 h 1360714"/>
                <a:gd name="T12" fmla="*/ 3140604 w 3118757"/>
                <a:gd name="T13" fmla="*/ 0 h 1360714"/>
                <a:gd name="T14" fmla="*/ 0 60000 65536"/>
                <a:gd name="T15" fmla="*/ 0 60000 65536"/>
                <a:gd name="T16" fmla="*/ 0 60000 65536"/>
                <a:gd name="T17" fmla="*/ 0 60000 65536"/>
                <a:gd name="T18" fmla="*/ 0 60000 65536"/>
                <a:gd name="T19" fmla="*/ 0 60000 65536"/>
                <a:gd name="T20" fmla="*/ 0 60000 65536"/>
                <a:gd name="T21" fmla="*/ 0 w 3118757"/>
                <a:gd name="T22" fmla="*/ 0 h 1360714"/>
                <a:gd name="T23" fmla="*/ 3118757 w 3118757"/>
                <a:gd name="T24" fmla="*/ 1360714 h 13607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8757" h="1360714">
                  <a:moveTo>
                    <a:pt x="0" y="1360714"/>
                  </a:moveTo>
                  <a:cubicBezTo>
                    <a:pt x="142421" y="1351189"/>
                    <a:pt x="284843" y="1201964"/>
                    <a:pt x="429986" y="1159328"/>
                  </a:cubicBezTo>
                  <a:cubicBezTo>
                    <a:pt x="575129" y="1116692"/>
                    <a:pt x="732971" y="1128486"/>
                    <a:pt x="870857" y="1104900"/>
                  </a:cubicBezTo>
                  <a:cubicBezTo>
                    <a:pt x="1008743" y="1081314"/>
                    <a:pt x="1119414" y="1063171"/>
                    <a:pt x="1257300" y="1017814"/>
                  </a:cubicBezTo>
                  <a:cubicBezTo>
                    <a:pt x="1395186" y="972457"/>
                    <a:pt x="1567543" y="974271"/>
                    <a:pt x="1698172" y="832757"/>
                  </a:cubicBezTo>
                  <a:cubicBezTo>
                    <a:pt x="1828801" y="691243"/>
                    <a:pt x="1804308" y="307521"/>
                    <a:pt x="2041072" y="168728"/>
                  </a:cubicBezTo>
                  <a:cubicBezTo>
                    <a:pt x="2277836" y="29935"/>
                    <a:pt x="3118757" y="0"/>
                    <a:pt x="3118757" y="0"/>
                  </a:cubicBezTo>
                </a:path>
              </a:pathLst>
            </a:custGeom>
            <a:noFill/>
            <a:ln w="28575">
              <a:solidFill>
                <a:schemeClr val="tx1"/>
              </a:solidFill>
              <a:round/>
              <a:headEnd/>
              <a:tailEnd/>
            </a:ln>
          </p:spPr>
          <p:txBody>
            <a:bodyPr/>
            <a:lstStyle/>
            <a:p>
              <a:endParaRPr lang="en-US"/>
            </a:p>
          </p:txBody>
        </p:sp>
        <p:sp>
          <p:nvSpPr>
            <p:cNvPr id="11273" name="Left Brace 16"/>
            <p:cNvSpPr>
              <a:spLocks/>
            </p:cNvSpPr>
            <p:nvPr/>
          </p:nvSpPr>
          <p:spPr bwMode="auto">
            <a:xfrm rot="-5400000">
              <a:off x="3277394" y="2823369"/>
              <a:ext cx="152400" cy="2436812"/>
            </a:xfrm>
            <a:prstGeom prst="leftBrace">
              <a:avLst>
                <a:gd name="adj1" fmla="val 108300"/>
                <a:gd name="adj2" fmla="val 50000"/>
              </a:avLst>
            </a:prstGeom>
            <a:noFill/>
            <a:ln w="9525">
              <a:solidFill>
                <a:schemeClr val="tx1"/>
              </a:solidFill>
              <a:round/>
              <a:headEnd/>
              <a:tailEnd/>
            </a:ln>
          </p:spPr>
          <p:txBody>
            <a:bodyPr vert="eaVert"/>
            <a:lstStyle/>
            <a:p>
              <a:pPr defTabSz="457200" eaLnBrk="0" hangingPunct="0">
                <a:buClr>
                  <a:srgbClr val="000000"/>
                </a:buClr>
                <a:buSzPct val="100000"/>
                <a:buFont typeface="Arial" charset="0"/>
                <a:buNone/>
              </a:pPr>
              <a:endParaRPr lang="en-US">
                <a:solidFill>
                  <a:schemeClr val="bg1"/>
                </a:solidFill>
                <a:latin typeface="Calibri" pitchFamily="28" charset="0"/>
              </a:endParaRPr>
            </a:p>
          </p:txBody>
        </p:sp>
        <p:sp>
          <p:nvSpPr>
            <p:cNvPr id="11274" name="Left Brace 17"/>
            <p:cNvSpPr>
              <a:spLocks/>
            </p:cNvSpPr>
            <p:nvPr/>
          </p:nvSpPr>
          <p:spPr bwMode="auto">
            <a:xfrm rot="-5400000">
              <a:off x="5048250" y="3481388"/>
              <a:ext cx="152400" cy="1104900"/>
            </a:xfrm>
            <a:prstGeom prst="leftBrace">
              <a:avLst>
                <a:gd name="adj1" fmla="val 108347"/>
                <a:gd name="adj2" fmla="val 50000"/>
              </a:avLst>
            </a:prstGeom>
            <a:noFill/>
            <a:ln w="9525">
              <a:solidFill>
                <a:schemeClr val="tx1"/>
              </a:solidFill>
              <a:round/>
              <a:headEnd/>
              <a:tailEnd/>
            </a:ln>
          </p:spPr>
          <p:txBody>
            <a:bodyPr vert="eaVert"/>
            <a:lstStyle/>
            <a:p>
              <a:pPr defTabSz="457200" eaLnBrk="0" hangingPunct="0">
                <a:buClr>
                  <a:srgbClr val="000000"/>
                </a:buClr>
                <a:buSzPct val="100000"/>
                <a:buFont typeface="Arial" charset="0"/>
                <a:buNone/>
              </a:pPr>
              <a:endParaRPr lang="en-US">
                <a:solidFill>
                  <a:schemeClr val="bg1"/>
                </a:solidFill>
                <a:latin typeface="Calibri" pitchFamily="28" charset="0"/>
              </a:endParaRPr>
            </a:p>
          </p:txBody>
        </p:sp>
        <p:sp>
          <p:nvSpPr>
            <p:cNvPr id="11275" name="Left Brace 18"/>
            <p:cNvSpPr>
              <a:spLocks/>
            </p:cNvSpPr>
            <p:nvPr/>
          </p:nvSpPr>
          <p:spPr bwMode="auto">
            <a:xfrm rot="-5400000">
              <a:off x="6602413" y="3040062"/>
              <a:ext cx="152400" cy="2003425"/>
            </a:xfrm>
            <a:prstGeom prst="leftBrace">
              <a:avLst>
                <a:gd name="adj1" fmla="val 108331"/>
                <a:gd name="adj2" fmla="val 50000"/>
              </a:avLst>
            </a:prstGeom>
            <a:noFill/>
            <a:ln w="9525">
              <a:solidFill>
                <a:schemeClr val="tx1"/>
              </a:solidFill>
              <a:round/>
              <a:headEnd/>
              <a:tailEnd/>
            </a:ln>
          </p:spPr>
          <p:txBody>
            <a:bodyPr vert="eaVert"/>
            <a:lstStyle/>
            <a:p>
              <a:pPr defTabSz="457200" eaLnBrk="0" hangingPunct="0">
                <a:buClr>
                  <a:srgbClr val="000000"/>
                </a:buClr>
                <a:buSzPct val="100000"/>
                <a:buFont typeface="Arial" charset="0"/>
                <a:buNone/>
              </a:pPr>
              <a:endParaRPr lang="en-US">
                <a:solidFill>
                  <a:schemeClr val="bg1"/>
                </a:solidFill>
                <a:latin typeface="Calibri" pitchFamily="28" charset="0"/>
              </a:endParaRPr>
            </a:p>
          </p:txBody>
        </p:sp>
        <p:sp>
          <p:nvSpPr>
            <p:cNvPr id="11276" name="TextBox 23"/>
            <p:cNvSpPr txBox="1">
              <a:spLocks noChangeArrowheads="1"/>
            </p:cNvSpPr>
            <p:nvPr/>
          </p:nvSpPr>
          <p:spPr bwMode="auto">
            <a:xfrm>
              <a:off x="2697163" y="4117975"/>
              <a:ext cx="1371600" cy="536479"/>
            </a:xfrm>
            <a:prstGeom prst="rect">
              <a:avLst/>
            </a:prstGeom>
            <a:noFill/>
            <a:ln w="9525">
              <a:noFill/>
              <a:miter lim="800000"/>
              <a:headEnd/>
              <a:tailEnd/>
            </a:ln>
          </p:spPr>
          <p:txBody>
            <a:bodyPr>
              <a:spAutoFit/>
            </a:bodyPr>
            <a:lstStyle/>
            <a:p>
              <a:pPr algn="ctr" defTabSz="457200"/>
              <a:r>
                <a:rPr lang="en-US" sz="1400">
                  <a:latin typeface="Calibri" pitchFamily="28" charset="0"/>
                </a:rPr>
                <a:t>Prepare Foundation</a:t>
              </a:r>
            </a:p>
          </p:txBody>
        </p:sp>
        <p:sp>
          <p:nvSpPr>
            <p:cNvPr id="11277" name="TextBox 24"/>
            <p:cNvSpPr txBox="1">
              <a:spLocks noChangeArrowheads="1"/>
            </p:cNvSpPr>
            <p:nvPr/>
          </p:nvSpPr>
          <p:spPr bwMode="auto">
            <a:xfrm>
              <a:off x="4462463" y="4116388"/>
              <a:ext cx="1371600" cy="315576"/>
            </a:xfrm>
            <a:prstGeom prst="rect">
              <a:avLst/>
            </a:prstGeom>
            <a:noFill/>
            <a:ln w="9525">
              <a:noFill/>
              <a:miter lim="800000"/>
              <a:headEnd/>
              <a:tailEnd/>
            </a:ln>
          </p:spPr>
          <p:txBody>
            <a:bodyPr>
              <a:spAutoFit/>
            </a:bodyPr>
            <a:lstStyle/>
            <a:p>
              <a:pPr algn="ctr" defTabSz="457200"/>
              <a:r>
                <a:rPr lang="en-US" sz="1400">
                  <a:latin typeface="Calibri" pitchFamily="28" charset="0"/>
                </a:rPr>
                <a:t>Develop Capability</a:t>
              </a:r>
            </a:p>
          </p:txBody>
        </p:sp>
        <p:sp>
          <p:nvSpPr>
            <p:cNvPr id="11278" name="TextBox 25"/>
            <p:cNvSpPr txBox="1">
              <a:spLocks noChangeArrowheads="1"/>
            </p:cNvSpPr>
            <p:nvPr/>
          </p:nvSpPr>
          <p:spPr bwMode="auto">
            <a:xfrm>
              <a:off x="5792788" y="4110038"/>
              <a:ext cx="2003425" cy="315576"/>
            </a:xfrm>
            <a:prstGeom prst="rect">
              <a:avLst/>
            </a:prstGeom>
            <a:noFill/>
            <a:ln w="9525">
              <a:noFill/>
              <a:miter lim="800000"/>
              <a:headEnd/>
              <a:tailEnd/>
            </a:ln>
          </p:spPr>
          <p:txBody>
            <a:bodyPr>
              <a:spAutoFit/>
            </a:bodyPr>
            <a:lstStyle/>
            <a:p>
              <a:pPr algn="ctr" defTabSz="457200"/>
              <a:r>
                <a:rPr lang="en-US" sz="1400">
                  <a:latin typeface="Calibri" pitchFamily="28" charset="0"/>
                </a:rPr>
                <a:t>Use Capability</a:t>
              </a:r>
            </a:p>
          </p:txBody>
        </p:sp>
        <p:cxnSp>
          <p:nvCxnSpPr>
            <p:cNvPr id="11279" name="Straight Connector 29"/>
            <p:cNvCxnSpPr>
              <a:cxnSpLocks noChangeShapeType="1"/>
            </p:cNvCxnSpPr>
            <p:nvPr/>
          </p:nvCxnSpPr>
          <p:spPr bwMode="auto">
            <a:xfrm>
              <a:off x="4549775" y="1106488"/>
              <a:ext cx="22225" cy="2851150"/>
            </a:xfrm>
            <a:prstGeom prst="line">
              <a:avLst/>
            </a:prstGeom>
            <a:noFill/>
            <a:ln w="9525">
              <a:solidFill>
                <a:schemeClr val="tx1"/>
              </a:solidFill>
              <a:prstDash val="dash"/>
              <a:round/>
              <a:headEnd/>
              <a:tailEnd/>
            </a:ln>
          </p:spPr>
        </p:cxnSp>
        <p:sp>
          <p:nvSpPr>
            <p:cNvPr id="11280" name="TextBox 21"/>
            <p:cNvSpPr txBox="1">
              <a:spLocks noChangeArrowheads="1"/>
            </p:cNvSpPr>
            <p:nvPr/>
          </p:nvSpPr>
          <p:spPr bwMode="auto">
            <a:xfrm>
              <a:off x="4503738" y="1189038"/>
              <a:ext cx="1222375" cy="978284"/>
            </a:xfrm>
            <a:prstGeom prst="rect">
              <a:avLst/>
            </a:prstGeom>
            <a:noFill/>
            <a:ln w="9525">
              <a:noFill/>
              <a:miter lim="800000"/>
              <a:headEnd/>
              <a:tailEnd/>
            </a:ln>
          </p:spPr>
          <p:txBody>
            <a:bodyPr>
              <a:spAutoFit/>
            </a:bodyPr>
            <a:lstStyle/>
            <a:p>
              <a:pPr algn="ctr" defTabSz="457200"/>
              <a:r>
                <a:rPr lang="en-US" sz="1400">
                  <a:solidFill>
                    <a:schemeClr val="accent2"/>
                  </a:solidFill>
                  <a:latin typeface="Calibri" pitchFamily="28" charset="0"/>
                </a:rPr>
                <a:t>Develop Timeliness, Accuracy, Coverage</a:t>
              </a:r>
            </a:p>
          </p:txBody>
        </p:sp>
        <p:sp>
          <p:nvSpPr>
            <p:cNvPr id="11281" name="TextBox 22"/>
            <p:cNvSpPr txBox="1">
              <a:spLocks noChangeArrowheads="1"/>
            </p:cNvSpPr>
            <p:nvPr/>
          </p:nvSpPr>
          <p:spPr bwMode="auto">
            <a:xfrm>
              <a:off x="6488113" y="1339850"/>
              <a:ext cx="1919287" cy="1420091"/>
            </a:xfrm>
            <a:prstGeom prst="rect">
              <a:avLst/>
            </a:prstGeom>
            <a:noFill/>
            <a:ln w="9525">
              <a:noFill/>
              <a:miter lim="800000"/>
              <a:headEnd/>
              <a:tailEnd/>
            </a:ln>
          </p:spPr>
          <p:txBody>
            <a:bodyPr>
              <a:spAutoFit/>
            </a:bodyPr>
            <a:lstStyle/>
            <a:p>
              <a:pPr algn="ctr" defTabSz="457200"/>
              <a:r>
                <a:rPr lang="en-US" sz="1400">
                  <a:solidFill>
                    <a:schemeClr val="accent2"/>
                  </a:solidFill>
                  <a:latin typeface="Calibri" pitchFamily="28" charset="0"/>
                </a:rPr>
                <a:t>Continuous Operational Monitoring Supports Response</a:t>
              </a:r>
            </a:p>
            <a:p>
              <a:pPr algn="ctr" defTabSz="457200"/>
              <a:r>
                <a:rPr lang="en-US" sz="1400">
                  <a:solidFill>
                    <a:schemeClr val="accent2"/>
                  </a:solidFill>
                  <a:latin typeface="Calibri" pitchFamily="28" charset="0"/>
                </a:rPr>
                <a:t>---</a:t>
              </a:r>
            </a:p>
            <a:p>
              <a:pPr algn="ctr" defTabSz="457200"/>
              <a:r>
                <a:rPr lang="en-US" sz="1400">
                  <a:solidFill>
                    <a:schemeClr val="accent2"/>
                  </a:solidFill>
                  <a:latin typeface="Calibri" pitchFamily="28" charset="0"/>
                </a:rPr>
                <a:t>Maintain, and Improve  Security</a:t>
              </a:r>
            </a:p>
          </p:txBody>
        </p:sp>
        <p:sp>
          <p:nvSpPr>
            <p:cNvPr id="11282" name="TextBox 21"/>
            <p:cNvSpPr txBox="1">
              <a:spLocks noChangeArrowheads="1"/>
            </p:cNvSpPr>
            <p:nvPr/>
          </p:nvSpPr>
          <p:spPr bwMode="auto">
            <a:xfrm>
              <a:off x="2655888" y="1201738"/>
              <a:ext cx="1104900" cy="757382"/>
            </a:xfrm>
            <a:prstGeom prst="rect">
              <a:avLst/>
            </a:prstGeom>
            <a:noFill/>
            <a:ln w="9525">
              <a:noFill/>
              <a:miter lim="800000"/>
              <a:headEnd/>
              <a:tailEnd/>
            </a:ln>
          </p:spPr>
          <p:txBody>
            <a:bodyPr>
              <a:spAutoFit/>
            </a:bodyPr>
            <a:lstStyle/>
            <a:p>
              <a:pPr algn="ctr" defTabSz="457200"/>
              <a:r>
                <a:rPr lang="en-US" sz="1400">
                  <a:solidFill>
                    <a:schemeClr val="accent2"/>
                  </a:solidFill>
                  <a:latin typeface="Calibri" pitchFamily="28" charset="0"/>
                </a:rPr>
                <a:t>Add Essential Monitoring and Controls</a:t>
              </a:r>
            </a:p>
          </p:txBody>
        </p:sp>
        <p:cxnSp>
          <p:nvCxnSpPr>
            <p:cNvPr id="11283" name="Straight Connector 29"/>
            <p:cNvCxnSpPr>
              <a:cxnSpLocks noChangeShapeType="1"/>
            </p:cNvCxnSpPr>
            <p:nvPr/>
          </p:nvCxnSpPr>
          <p:spPr bwMode="auto">
            <a:xfrm>
              <a:off x="5654675" y="1128713"/>
              <a:ext cx="22225" cy="2851150"/>
            </a:xfrm>
            <a:prstGeom prst="line">
              <a:avLst/>
            </a:prstGeom>
            <a:noFill/>
            <a:ln w="9525">
              <a:solidFill>
                <a:schemeClr val="tx1"/>
              </a:solidFill>
              <a:prstDash val="dash"/>
              <a:round/>
              <a:headEnd/>
              <a:tailEnd/>
            </a:ln>
          </p:spPr>
        </p:cxnSp>
        <p:sp>
          <p:nvSpPr>
            <p:cNvPr id="11284" name="TextBox 23"/>
            <p:cNvSpPr txBox="1">
              <a:spLocks noChangeArrowheads="1"/>
            </p:cNvSpPr>
            <p:nvPr/>
          </p:nvSpPr>
          <p:spPr bwMode="auto">
            <a:xfrm>
              <a:off x="2697163" y="4803775"/>
              <a:ext cx="1371600" cy="536433"/>
            </a:xfrm>
            <a:prstGeom prst="rect">
              <a:avLst/>
            </a:prstGeom>
            <a:noFill/>
            <a:ln w="9525">
              <a:noFill/>
              <a:miter lim="800000"/>
              <a:headEnd/>
              <a:tailEnd/>
            </a:ln>
          </p:spPr>
          <p:txBody>
            <a:bodyPr>
              <a:spAutoFit/>
            </a:bodyPr>
            <a:lstStyle/>
            <a:p>
              <a:pPr algn="ctr" defTabSz="457200"/>
              <a:r>
                <a:rPr lang="en-US" sz="1400" dirty="0" smtClean="0">
                  <a:solidFill>
                    <a:srgbClr val="0000FF"/>
                  </a:solidFill>
                  <a:latin typeface="Calibri" pitchFamily="28" charset="0"/>
                </a:rPr>
                <a:t>Implementation</a:t>
              </a:r>
            </a:p>
            <a:p>
              <a:pPr algn="ctr" defTabSz="457200"/>
              <a:r>
                <a:rPr lang="en-US" sz="1400" dirty="0" smtClean="0">
                  <a:solidFill>
                    <a:srgbClr val="0000FF"/>
                  </a:solidFill>
                  <a:latin typeface="Calibri" pitchFamily="28" charset="0"/>
                </a:rPr>
                <a:t>Metric</a:t>
              </a:r>
              <a:endParaRPr lang="en-US" sz="1400" dirty="0">
                <a:solidFill>
                  <a:srgbClr val="0000FF"/>
                </a:solidFill>
                <a:latin typeface="Calibri" pitchFamily="28" charset="0"/>
              </a:endParaRPr>
            </a:p>
          </p:txBody>
        </p:sp>
        <p:sp>
          <p:nvSpPr>
            <p:cNvPr id="11285" name="TextBox 23"/>
            <p:cNvSpPr txBox="1">
              <a:spLocks noChangeArrowheads="1"/>
            </p:cNvSpPr>
            <p:nvPr/>
          </p:nvSpPr>
          <p:spPr bwMode="auto">
            <a:xfrm>
              <a:off x="4494213" y="4803775"/>
              <a:ext cx="1371600" cy="536433"/>
            </a:xfrm>
            <a:prstGeom prst="rect">
              <a:avLst/>
            </a:prstGeom>
            <a:noFill/>
            <a:ln w="9525">
              <a:noFill/>
              <a:miter lim="800000"/>
              <a:headEnd/>
              <a:tailEnd/>
            </a:ln>
          </p:spPr>
          <p:txBody>
            <a:bodyPr>
              <a:spAutoFit/>
            </a:bodyPr>
            <a:lstStyle/>
            <a:p>
              <a:pPr algn="ctr" defTabSz="457200"/>
              <a:r>
                <a:rPr lang="en-US" sz="1400">
                  <a:solidFill>
                    <a:srgbClr val="0000FF"/>
                  </a:solidFill>
                  <a:latin typeface="Calibri" pitchFamily="28" charset="0"/>
                </a:rPr>
                <a:t>Effectiveness Metric</a:t>
              </a:r>
            </a:p>
          </p:txBody>
        </p:sp>
        <p:sp>
          <p:nvSpPr>
            <p:cNvPr id="11286" name="TextBox 23"/>
            <p:cNvSpPr txBox="1">
              <a:spLocks noChangeArrowheads="1"/>
            </p:cNvSpPr>
            <p:nvPr/>
          </p:nvSpPr>
          <p:spPr bwMode="auto">
            <a:xfrm>
              <a:off x="6108700" y="4803775"/>
              <a:ext cx="1571625" cy="536433"/>
            </a:xfrm>
            <a:prstGeom prst="rect">
              <a:avLst/>
            </a:prstGeom>
            <a:noFill/>
            <a:ln w="9525">
              <a:noFill/>
              <a:miter lim="800000"/>
              <a:headEnd/>
              <a:tailEnd/>
            </a:ln>
          </p:spPr>
          <p:txBody>
            <a:bodyPr>
              <a:spAutoFit/>
            </a:bodyPr>
            <a:lstStyle/>
            <a:p>
              <a:pPr algn="ctr" defTabSz="457200"/>
              <a:r>
                <a:rPr lang="en-US" sz="1400">
                  <a:solidFill>
                    <a:srgbClr val="0000FF"/>
                  </a:solidFill>
                  <a:latin typeface="Calibri" pitchFamily="28" charset="0"/>
                </a:rPr>
                <a:t>Impact </a:t>
              </a:r>
            </a:p>
            <a:p>
              <a:pPr algn="ctr" defTabSz="457200"/>
              <a:r>
                <a:rPr lang="en-US" sz="1400">
                  <a:solidFill>
                    <a:srgbClr val="0000FF"/>
                  </a:solidFill>
                  <a:latin typeface="Calibri" pitchFamily="28" charset="0"/>
                </a:rPr>
                <a:t>Metric</a:t>
              </a:r>
            </a:p>
          </p:txBody>
        </p:sp>
        <p:sp>
          <p:nvSpPr>
            <p:cNvPr id="11287" name="TextBox 23"/>
            <p:cNvSpPr txBox="1">
              <a:spLocks noChangeArrowheads="1"/>
            </p:cNvSpPr>
            <p:nvPr/>
          </p:nvSpPr>
          <p:spPr bwMode="auto">
            <a:xfrm>
              <a:off x="1149350" y="4819650"/>
              <a:ext cx="1174750" cy="315576"/>
            </a:xfrm>
            <a:prstGeom prst="rect">
              <a:avLst/>
            </a:prstGeom>
            <a:noFill/>
            <a:ln w="9525">
              <a:noFill/>
              <a:miter lim="800000"/>
              <a:headEnd/>
              <a:tailEnd/>
            </a:ln>
          </p:spPr>
          <p:txBody>
            <a:bodyPr>
              <a:spAutoFit/>
            </a:bodyPr>
            <a:lstStyle/>
            <a:p>
              <a:pPr algn="ctr" defTabSz="457200"/>
              <a:r>
                <a:rPr lang="en-US" sz="1400">
                  <a:solidFill>
                    <a:srgbClr val="0000FF"/>
                  </a:solidFill>
                  <a:latin typeface="Calibri" pitchFamily="28" charset="0"/>
                </a:rPr>
                <a:t>Metric Type</a:t>
              </a:r>
            </a:p>
          </p:txBody>
        </p:sp>
        <p:sp>
          <p:nvSpPr>
            <p:cNvPr id="11288" name="TextBox 23"/>
            <p:cNvSpPr txBox="1">
              <a:spLocks noChangeArrowheads="1"/>
            </p:cNvSpPr>
            <p:nvPr/>
          </p:nvSpPr>
          <p:spPr bwMode="auto">
            <a:xfrm>
              <a:off x="1609725" y="4273550"/>
              <a:ext cx="685800" cy="315576"/>
            </a:xfrm>
            <a:prstGeom prst="rect">
              <a:avLst/>
            </a:prstGeom>
            <a:noFill/>
            <a:ln w="9525">
              <a:noFill/>
              <a:miter lim="800000"/>
              <a:headEnd/>
              <a:tailEnd/>
            </a:ln>
          </p:spPr>
          <p:txBody>
            <a:bodyPr>
              <a:spAutoFit/>
            </a:bodyPr>
            <a:lstStyle/>
            <a:p>
              <a:pPr algn="ctr" defTabSz="457200"/>
              <a:r>
                <a:rPr lang="en-US" sz="1400">
                  <a:solidFill>
                    <a:schemeClr val="tx2"/>
                  </a:solidFill>
                  <a:latin typeface="Calibri" pitchFamily="28" charset="0"/>
                </a:rPr>
                <a:t>Goal</a:t>
              </a:r>
            </a:p>
          </p:txBody>
        </p:sp>
        <p:sp>
          <p:nvSpPr>
            <p:cNvPr id="11289" name="TextBox 23"/>
            <p:cNvSpPr txBox="1">
              <a:spLocks noChangeArrowheads="1"/>
            </p:cNvSpPr>
            <p:nvPr/>
          </p:nvSpPr>
          <p:spPr bwMode="auto">
            <a:xfrm rot="16200000">
              <a:off x="762150" y="2380828"/>
              <a:ext cx="2321419" cy="300076"/>
            </a:xfrm>
            <a:prstGeom prst="rect">
              <a:avLst/>
            </a:prstGeom>
            <a:noFill/>
            <a:ln w="9525">
              <a:noFill/>
              <a:miter lim="800000"/>
              <a:headEnd/>
              <a:tailEnd/>
            </a:ln>
          </p:spPr>
          <p:txBody>
            <a:bodyPr>
              <a:spAutoFit/>
            </a:bodyPr>
            <a:lstStyle/>
            <a:p>
              <a:pPr algn="ctr" defTabSz="457200"/>
              <a:r>
                <a:rPr lang="en-US" sz="1600">
                  <a:solidFill>
                    <a:schemeClr val="tx2"/>
                  </a:solidFill>
                  <a:latin typeface="Calibri" pitchFamily="28" charset="0"/>
                </a:rPr>
                <a:t>Efficiency/Effectiveness</a:t>
              </a:r>
            </a:p>
          </p:txBody>
        </p:sp>
      </p:grpSp>
      <p:sp>
        <p:nvSpPr>
          <p:cNvPr id="26" name="TextBox 25"/>
          <p:cNvSpPr txBox="1"/>
          <p:nvPr/>
        </p:nvSpPr>
        <p:spPr>
          <a:xfrm>
            <a:off x="7466012" y="5819001"/>
            <a:ext cx="2209259" cy="276999"/>
          </a:xfrm>
          <a:prstGeom prst="rect">
            <a:avLst/>
          </a:prstGeom>
          <a:noFill/>
        </p:spPr>
        <p:txBody>
          <a:bodyPr wrap="none" rtlCol="0">
            <a:spAutoFit/>
          </a:bodyPr>
          <a:lstStyle/>
          <a:p>
            <a:r>
              <a:rPr lang="en-US" dirty="0" smtClean="0"/>
              <a:t>Courtesy of Matt </a:t>
            </a:r>
            <a:r>
              <a:rPr lang="en-US" dirty="0" err="1" smtClean="0"/>
              <a:t>Coose</a:t>
            </a:r>
            <a:r>
              <a:rPr lang="en-US" dirty="0" smtClean="0"/>
              <a:t>, DHS</a:t>
            </a:r>
            <a:endParaRPr lang="en-US" dirty="0"/>
          </a:p>
        </p:txBody>
      </p:sp>
      <p:pic>
        <p:nvPicPr>
          <p:cNvPr id="29" name="Content Placeholder 4" descr="mit-logo.jpg"/>
          <p:cNvPicPr>
            <a:picLocks noChangeAspect="1"/>
          </p:cNvPicPr>
          <p:nvPr/>
        </p:nvPicPr>
        <p:blipFill>
          <a:blip r:embed="rId3" cstate="print"/>
          <a:stretch>
            <a:fillRect/>
          </a:stretch>
        </p:blipFill>
        <p:spPr bwMode="auto">
          <a:xfrm>
            <a:off x="7466012" y="5590401"/>
            <a:ext cx="2166408" cy="219075"/>
          </a:xfrm>
          <a:prstGeom prst="rect">
            <a:avLst/>
          </a:prstGeom>
          <a:noFill/>
          <a:ln w="9525">
            <a:noFill/>
            <a:miter lim="800000"/>
            <a:headEnd/>
            <a:tailEnd/>
          </a:ln>
          <a:effectLst/>
        </p:spPr>
      </p:pic>
    </p:spTree>
    <p:extLst>
      <p:ext uri="{BB962C8B-B14F-4D97-AF65-F5344CB8AC3E}">
        <p14:creationId xmlns:p14="http://schemas.microsoft.com/office/powerpoint/2010/main" val="1379797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Critical success factor – long-term management commitment, focus, and appropriate expectations</a:t>
            </a:r>
            <a:endParaRPr lang="en-US" dirty="0"/>
          </a:p>
        </p:txBody>
      </p:sp>
      <p:sp>
        <p:nvSpPr>
          <p:cNvPr id="9" name="Rectangle 2"/>
          <p:cNvSpPr>
            <a:spLocks noChangeArrowheads="1"/>
          </p:cNvSpPr>
          <p:nvPr/>
        </p:nvSpPr>
        <p:spPr bwMode="auto">
          <a:xfrm>
            <a:off x="684212" y="1371600"/>
            <a:ext cx="4113213" cy="304800"/>
          </a:xfrm>
          <a:prstGeom prst="rect">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latin typeface="+mn-lt"/>
              </a:rPr>
              <a:t>Problem</a:t>
            </a:r>
          </a:p>
        </p:txBody>
      </p:sp>
      <p:sp>
        <p:nvSpPr>
          <p:cNvPr id="10" name="Rectangle 5"/>
          <p:cNvSpPr>
            <a:spLocks noChangeArrowheads="1"/>
          </p:cNvSpPr>
          <p:nvPr/>
        </p:nvSpPr>
        <p:spPr bwMode="auto">
          <a:xfrm>
            <a:off x="5103812" y="1371600"/>
            <a:ext cx="4114800" cy="304800"/>
          </a:xfrm>
          <a:prstGeom prst="rect">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latin typeface="+mn-lt"/>
              </a:rPr>
              <a:t>Solution</a:t>
            </a:r>
          </a:p>
        </p:txBody>
      </p:sp>
      <p:sp>
        <p:nvSpPr>
          <p:cNvPr id="12" name="Rectangle 8"/>
          <p:cNvSpPr>
            <a:spLocks noChangeArrowheads="1"/>
          </p:cNvSpPr>
          <p:nvPr/>
        </p:nvSpPr>
        <p:spPr bwMode="auto">
          <a:xfrm>
            <a:off x="5103812" y="1676400"/>
            <a:ext cx="4114800" cy="3962400"/>
          </a:xfrm>
          <a:prstGeom prst="rect">
            <a:avLst/>
          </a:prstGeom>
          <a:solidFill>
            <a:schemeClr val="bg1"/>
          </a:solidFill>
          <a:ln w="9525">
            <a:noFill/>
            <a:miter lim="800000"/>
            <a:headEnd/>
            <a:tailEnd/>
          </a:ln>
          <a:effectLst/>
        </p:spPr>
        <p:txBody>
          <a:bodyPr/>
          <a:lstStyle/>
          <a:p>
            <a:pPr marL="234950" indent="-234950">
              <a:spcBef>
                <a:spcPct val="100000"/>
              </a:spcBef>
              <a:buClr>
                <a:srgbClr val="0B1F65"/>
              </a:buClr>
              <a:buFont typeface="Webdings" pitchFamily="18" charset="2"/>
              <a:buChar char="4"/>
            </a:pPr>
            <a:r>
              <a:rPr lang="en-US" sz="1300" dirty="0"/>
              <a:t>Obtain senior management commitment before you start</a:t>
            </a:r>
          </a:p>
          <a:p>
            <a:pPr marL="234950" indent="-234950">
              <a:spcBef>
                <a:spcPct val="100000"/>
              </a:spcBef>
              <a:buClr>
                <a:srgbClr val="0B1F65"/>
              </a:buClr>
              <a:buFont typeface="Webdings" pitchFamily="18" charset="2"/>
              <a:buChar char="4"/>
            </a:pPr>
            <a:r>
              <a:rPr lang="en-US" sz="1300" dirty="0"/>
              <a:t>Work across the organization with the stakeholders to make them a part of the solution</a:t>
            </a:r>
          </a:p>
          <a:p>
            <a:pPr marL="234950" indent="-234950">
              <a:spcBef>
                <a:spcPct val="100000"/>
              </a:spcBef>
              <a:buClr>
                <a:srgbClr val="0B1F65"/>
              </a:buClr>
              <a:buFont typeface="Webdings" pitchFamily="18" charset="2"/>
              <a:buChar char="4"/>
            </a:pPr>
            <a:r>
              <a:rPr lang="en-US" sz="1300" dirty="0"/>
              <a:t>Iterate the program to measure critical things</a:t>
            </a:r>
          </a:p>
          <a:p>
            <a:pPr marL="234950" indent="-234950">
              <a:spcBef>
                <a:spcPct val="100000"/>
              </a:spcBef>
              <a:buClr>
                <a:srgbClr val="0B1F65"/>
              </a:buClr>
              <a:buFont typeface="Webdings" pitchFamily="18" charset="2"/>
              <a:buChar char="4"/>
            </a:pPr>
            <a:r>
              <a:rPr lang="en-US" sz="1300" dirty="0"/>
              <a:t>Structure the program to begin with quick wins to continuously demonstrate increase in value</a:t>
            </a:r>
          </a:p>
          <a:p>
            <a:pPr marL="234950" indent="-234950">
              <a:spcBef>
                <a:spcPct val="100000"/>
              </a:spcBef>
              <a:buClr>
                <a:srgbClr val="0B1F65"/>
              </a:buClr>
              <a:buFont typeface="Webdings" pitchFamily="18" charset="2"/>
              <a:buChar char="4"/>
            </a:pPr>
            <a:r>
              <a:rPr lang="en-US" sz="1300" dirty="0"/>
              <a:t>Manage expectations continuously – explain that the long term focus is critical</a:t>
            </a:r>
          </a:p>
          <a:p>
            <a:pPr marL="234950" indent="-234950">
              <a:spcBef>
                <a:spcPct val="100000"/>
              </a:spcBef>
              <a:buClr>
                <a:srgbClr val="0B1F65"/>
              </a:buClr>
              <a:buFont typeface="Webdings" pitchFamily="18" charset="2"/>
              <a:buChar char="4"/>
            </a:pPr>
            <a:r>
              <a:rPr lang="en-US" sz="1300" dirty="0"/>
              <a:t>Assign roles, train your responsible parties, and communicate that continuity is key for success</a:t>
            </a:r>
          </a:p>
          <a:p>
            <a:pPr marL="234950" indent="-234950">
              <a:spcBef>
                <a:spcPct val="100000"/>
              </a:spcBef>
              <a:buClr>
                <a:srgbClr val="0B1F65"/>
              </a:buClr>
              <a:buFont typeface="Webdings" pitchFamily="18" charset="2"/>
              <a:buChar char="4"/>
            </a:pPr>
            <a:r>
              <a:rPr lang="en-US" sz="1300" dirty="0"/>
              <a:t>Emphasize positive reinforcement – if everyone is failing, nobody will cooperate and the program will fail</a:t>
            </a:r>
          </a:p>
        </p:txBody>
      </p:sp>
      <p:sp>
        <p:nvSpPr>
          <p:cNvPr id="13" name="Rectangle 9"/>
          <p:cNvSpPr>
            <a:spLocks noChangeArrowheads="1"/>
          </p:cNvSpPr>
          <p:nvPr/>
        </p:nvSpPr>
        <p:spPr bwMode="auto">
          <a:xfrm>
            <a:off x="684212" y="1676400"/>
            <a:ext cx="4114800" cy="3962400"/>
          </a:xfrm>
          <a:prstGeom prst="rect">
            <a:avLst/>
          </a:prstGeom>
          <a:solidFill>
            <a:schemeClr val="bg1"/>
          </a:solidFill>
          <a:ln w="9525">
            <a:noFill/>
            <a:miter lim="800000"/>
            <a:headEnd/>
            <a:tailEnd/>
          </a:ln>
          <a:effectLst/>
        </p:spPr>
        <p:txBody>
          <a:bodyPr/>
          <a:lstStyle/>
          <a:p>
            <a:pPr marL="234950" indent="-234950" algn="l">
              <a:spcBef>
                <a:spcPct val="100000"/>
              </a:spcBef>
              <a:buClr>
                <a:srgbClr val="0B1F65"/>
              </a:buClr>
              <a:buFont typeface="Webdings" pitchFamily="18" charset="2"/>
              <a:buChar char="4"/>
            </a:pPr>
            <a:r>
              <a:rPr lang="en-US" sz="1300" dirty="0" smtClean="0"/>
              <a:t>Senior management has not expressed explicit support for the program</a:t>
            </a:r>
          </a:p>
          <a:p>
            <a:pPr marL="234950" indent="-234950" algn="l">
              <a:spcBef>
                <a:spcPct val="100000"/>
              </a:spcBef>
              <a:buClr>
                <a:srgbClr val="0B1F65"/>
              </a:buClr>
              <a:buFont typeface="Webdings" pitchFamily="18" charset="2"/>
              <a:buChar char="4"/>
            </a:pPr>
            <a:r>
              <a:rPr lang="en-US" sz="1300" dirty="0" smtClean="0"/>
              <a:t>There is no long term funding and resource commitment</a:t>
            </a:r>
          </a:p>
          <a:p>
            <a:pPr marL="234950" indent="-234950" algn="l">
              <a:spcBef>
                <a:spcPct val="100000"/>
              </a:spcBef>
              <a:buClr>
                <a:srgbClr val="0B1F65"/>
              </a:buClr>
              <a:buFont typeface="Webdings" pitchFamily="18" charset="2"/>
              <a:buChar char="4"/>
            </a:pPr>
            <a:r>
              <a:rPr lang="en-US" sz="1300" dirty="0" smtClean="0"/>
              <a:t>There is a perception in the organization that measurement and monitoring are temporary and “will be done” at some point</a:t>
            </a:r>
          </a:p>
          <a:p>
            <a:pPr marL="234950" indent="-234950" algn="l">
              <a:spcBef>
                <a:spcPct val="100000"/>
              </a:spcBef>
              <a:buClr>
                <a:srgbClr val="0B1F65"/>
              </a:buClr>
              <a:buFont typeface="Webdings" pitchFamily="18" charset="2"/>
              <a:buChar char="4"/>
            </a:pPr>
            <a:r>
              <a:rPr lang="en-US" sz="1300" dirty="0" smtClean="0"/>
              <a:t>Security improvements are expected within a very short time period and are expected to be easily directly related to measurement and monitoring</a:t>
            </a:r>
          </a:p>
          <a:p>
            <a:pPr marL="234950" indent="-234950" algn="l">
              <a:spcBef>
                <a:spcPct val="100000"/>
              </a:spcBef>
              <a:buClr>
                <a:srgbClr val="0B1F65"/>
              </a:buClr>
              <a:buFont typeface="Webdings" pitchFamily="18" charset="2"/>
              <a:buChar char="4"/>
            </a:pPr>
            <a:r>
              <a:rPr lang="en-US" sz="1300" dirty="0" smtClean="0"/>
              <a:t>Program is expected to be perfectly planned and executed as if the organization has done this a million times and has the process down perfectly</a:t>
            </a:r>
          </a:p>
          <a:p>
            <a:pPr marL="234950" indent="-234950" algn="l">
              <a:spcBef>
                <a:spcPct val="100000"/>
              </a:spcBef>
              <a:buClr>
                <a:srgbClr val="0B1F65"/>
              </a:buClr>
              <a:buFont typeface="Webdings" pitchFamily="18" charset="2"/>
              <a:buChar char="4"/>
            </a:pPr>
            <a:r>
              <a:rPr lang="en-US" sz="1300" dirty="0" smtClean="0"/>
              <a:t>Turnover and changes in roles breaks up continuity</a:t>
            </a:r>
          </a:p>
          <a:p>
            <a:pPr marL="234950" indent="-234950" algn="l">
              <a:spcBef>
                <a:spcPct val="100000"/>
              </a:spcBef>
              <a:buClr>
                <a:srgbClr val="0B1F65"/>
              </a:buClr>
              <a:buFont typeface="Webdings" pitchFamily="18" charset="2"/>
              <a:buChar char="4"/>
            </a:pPr>
            <a:r>
              <a:rPr lang="en-US" sz="1300" dirty="0" smtClean="0"/>
              <a:t>Accountability for metrics is difficult to assign</a:t>
            </a:r>
          </a:p>
        </p:txBody>
      </p:sp>
    </p:spTree>
    <p:extLst>
      <p:ext uri="{BB962C8B-B14F-4D97-AF65-F5344CB8AC3E}">
        <p14:creationId xmlns:p14="http://schemas.microsoft.com/office/powerpoint/2010/main" val="2464666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Critical success factor – realistic and well thought out data collection strategy</a:t>
            </a:r>
            <a:endParaRPr lang="en-US" dirty="0"/>
          </a:p>
        </p:txBody>
      </p:sp>
      <p:sp>
        <p:nvSpPr>
          <p:cNvPr id="9" name="Rectangle 2"/>
          <p:cNvSpPr>
            <a:spLocks noChangeArrowheads="1"/>
          </p:cNvSpPr>
          <p:nvPr/>
        </p:nvSpPr>
        <p:spPr bwMode="auto">
          <a:xfrm>
            <a:off x="685800" y="1295400"/>
            <a:ext cx="4113213" cy="304800"/>
          </a:xfrm>
          <a:prstGeom prst="rect">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latin typeface="+mn-lt"/>
              </a:rPr>
              <a:t>Problem</a:t>
            </a:r>
          </a:p>
        </p:txBody>
      </p:sp>
      <p:sp>
        <p:nvSpPr>
          <p:cNvPr id="10" name="Rectangle 5"/>
          <p:cNvSpPr>
            <a:spLocks noChangeArrowheads="1"/>
          </p:cNvSpPr>
          <p:nvPr/>
        </p:nvSpPr>
        <p:spPr bwMode="auto">
          <a:xfrm>
            <a:off x="5105400" y="1295400"/>
            <a:ext cx="4114800" cy="304800"/>
          </a:xfrm>
          <a:prstGeom prst="rect">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latin typeface="+mn-lt"/>
              </a:rPr>
              <a:t>Solution</a:t>
            </a:r>
          </a:p>
        </p:txBody>
      </p:sp>
      <p:sp>
        <p:nvSpPr>
          <p:cNvPr id="12" name="Rectangle 8"/>
          <p:cNvSpPr>
            <a:spLocks noChangeArrowheads="1"/>
          </p:cNvSpPr>
          <p:nvPr/>
        </p:nvSpPr>
        <p:spPr bwMode="auto">
          <a:xfrm>
            <a:off x="5105400" y="1600200"/>
            <a:ext cx="4114800" cy="3657600"/>
          </a:xfrm>
          <a:prstGeom prst="rect">
            <a:avLst/>
          </a:prstGeom>
          <a:solidFill>
            <a:schemeClr val="bg1"/>
          </a:solidFill>
          <a:ln w="9525">
            <a:noFill/>
            <a:miter lim="800000"/>
            <a:headEnd/>
            <a:tailEnd/>
          </a:ln>
          <a:effectLst/>
        </p:spPr>
        <p:txBody>
          <a:bodyPr/>
          <a:lstStyle/>
          <a:p>
            <a:pPr marL="234950" indent="-234950">
              <a:spcBef>
                <a:spcPct val="100000"/>
              </a:spcBef>
              <a:buClr>
                <a:srgbClr val="0B1F65"/>
              </a:buClr>
              <a:buFont typeface="Webdings" pitchFamily="18" charset="2"/>
              <a:buChar char="4"/>
            </a:pPr>
            <a:r>
              <a:rPr lang="en-US" sz="1400" dirty="0"/>
              <a:t>Identify all available automated and manual data sources </a:t>
            </a:r>
          </a:p>
          <a:p>
            <a:pPr marL="234950" indent="-234950">
              <a:spcBef>
                <a:spcPct val="100000"/>
              </a:spcBef>
              <a:buClr>
                <a:srgbClr val="0B1F65"/>
              </a:buClr>
              <a:buFont typeface="Webdings" pitchFamily="18" charset="2"/>
              <a:buChar char="4"/>
            </a:pPr>
            <a:r>
              <a:rPr lang="en-US" sz="1400" dirty="0"/>
              <a:t>Define data that you need and compare with what available</a:t>
            </a:r>
          </a:p>
          <a:p>
            <a:pPr marL="234950" indent="-234950">
              <a:spcBef>
                <a:spcPct val="100000"/>
              </a:spcBef>
              <a:buClr>
                <a:srgbClr val="0B1F65"/>
              </a:buClr>
              <a:buFont typeface="Webdings" pitchFamily="18" charset="2"/>
              <a:buChar char="4"/>
            </a:pPr>
            <a:r>
              <a:rPr lang="en-US" sz="1400" dirty="0"/>
              <a:t>Create data collection strategy that would balance the need for data with the current state and plan for deliberately expanding  data sources and measures</a:t>
            </a:r>
          </a:p>
          <a:p>
            <a:pPr marL="234950" indent="-234950">
              <a:spcBef>
                <a:spcPct val="100000"/>
              </a:spcBef>
              <a:buClr>
                <a:srgbClr val="0B1F65"/>
              </a:buClr>
              <a:buFont typeface="Webdings" pitchFamily="18" charset="2"/>
              <a:buChar char="4"/>
            </a:pPr>
            <a:r>
              <a:rPr lang="en-US" sz="1400" dirty="0"/>
              <a:t>Define future changes to processes/tools or requirement for new tools early in the process and refresh as you learn more</a:t>
            </a:r>
          </a:p>
          <a:p>
            <a:pPr marL="234950" indent="-234950">
              <a:spcBef>
                <a:spcPct val="100000"/>
              </a:spcBef>
              <a:buClr>
                <a:srgbClr val="0B1F65"/>
              </a:buClr>
              <a:buFont typeface="Webdings" pitchFamily="18" charset="2"/>
              <a:buChar char="4"/>
            </a:pPr>
            <a:r>
              <a:rPr lang="en-US" sz="1400" dirty="0"/>
              <a:t>Use feasibility of data collection as one of the criteria for metrics selection</a:t>
            </a:r>
          </a:p>
          <a:p>
            <a:pPr marL="234950" indent="-234950">
              <a:spcBef>
                <a:spcPct val="100000"/>
              </a:spcBef>
              <a:buClr>
                <a:srgbClr val="0B1F65"/>
              </a:buClr>
              <a:buFont typeface="Webdings" pitchFamily="18" charset="2"/>
              <a:buChar char="4"/>
            </a:pPr>
            <a:r>
              <a:rPr lang="en-US" sz="1400" dirty="0"/>
              <a:t>Train your data collectors and information owners about what you need and then ask for it repeatedly</a:t>
            </a:r>
          </a:p>
        </p:txBody>
      </p:sp>
      <p:sp>
        <p:nvSpPr>
          <p:cNvPr id="13" name="Rectangle 9"/>
          <p:cNvSpPr>
            <a:spLocks noChangeArrowheads="1"/>
          </p:cNvSpPr>
          <p:nvPr/>
        </p:nvSpPr>
        <p:spPr bwMode="auto">
          <a:xfrm>
            <a:off x="685800" y="1600200"/>
            <a:ext cx="4114800" cy="3657600"/>
          </a:xfrm>
          <a:prstGeom prst="rect">
            <a:avLst/>
          </a:prstGeom>
          <a:solidFill>
            <a:schemeClr val="bg1"/>
          </a:solidFill>
          <a:ln w="9525">
            <a:noFill/>
            <a:miter lim="800000"/>
            <a:headEnd/>
            <a:tailEnd/>
          </a:ln>
          <a:effectLst/>
        </p:spPr>
        <p:txBody>
          <a:bodyPr/>
          <a:lstStyle/>
          <a:p>
            <a:pPr marL="234950" indent="-234950">
              <a:spcBef>
                <a:spcPct val="100000"/>
              </a:spcBef>
              <a:buClr>
                <a:srgbClr val="0B1F65"/>
              </a:buClr>
              <a:buFont typeface="Webdings" pitchFamily="18" charset="2"/>
              <a:buChar char="4"/>
            </a:pPr>
            <a:r>
              <a:rPr lang="en-US" sz="1400" dirty="0"/>
              <a:t>Data sources not well known, well defined, and therefore not considered</a:t>
            </a:r>
          </a:p>
          <a:p>
            <a:pPr marL="234950" indent="-234950">
              <a:spcBef>
                <a:spcPct val="100000"/>
              </a:spcBef>
              <a:buClr>
                <a:srgbClr val="0B1F65"/>
              </a:buClr>
              <a:buFont typeface="Webdings" pitchFamily="18" charset="2"/>
              <a:buChar char="4"/>
            </a:pPr>
            <a:r>
              <a:rPr lang="en-US" sz="1400" dirty="0"/>
              <a:t>Desired data is not obtainable</a:t>
            </a:r>
          </a:p>
          <a:p>
            <a:pPr marL="234950" indent="-234950">
              <a:spcBef>
                <a:spcPct val="100000"/>
              </a:spcBef>
              <a:buClr>
                <a:srgbClr val="0B1F65"/>
              </a:buClr>
              <a:buFont typeface="Webdings" pitchFamily="18" charset="2"/>
              <a:buChar char="4"/>
            </a:pPr>
            <a:r>
              <a:rPr lang="en-US" sz="1400" dirty="0"/>
              <a:t>Automated data sources are dispersed throughout the organization and data is difficult to consolidate </a:t>
            </a:r>
          </a:p>
          <a:p>
            <a:pPr marL="234950" indent="-234950">
              <a:spcBef>
                <a:spcPct val="100000"/>
              </a:spcBef>
              <a:buClr>
                <a:srgbClr val="0B1F65"/>
              </a:buClr>
              <a:buFont typeface="Webdings" pitchFamily="18" charset="2"/>
              <a:buChar char="4"/>
            </a:pPr>
            <a:r>
              <a:rPr lang="en-US" sz="1400" dirty="0"/>
              <a:t>Authoritative data sources do not exist</a:t>
            </a:r>
          </a:p>
          <a:p>
            <a:pPr marL="234950" indent="-234950">
              <a:spcBef>
                <a:spcPct val="100000"/>
              </a:spcBef>
              <a:buClr>
                <a:srgbClr val="0B1F65"/>
              </a:buClr>
              <a:buFont typeface="Webdings" pitchFamily="18" charset="2"/>
              <a:buChar char="4"/>
            </a:pPr>
            <a:r>
              <a:rPr lang="en-US" sz="1400" dirty="0"/>
              <a:t>Data is collected inefficiently or incorrectly</a:t>
            </a:r>
          </a:p>
          <a:p>
            <a:pPr marL="234950" indent="-234950">
              <a:spcBef>
                <a:spcPct val="100000"/>
              </a:spcBef>
              <a:buClr>
                <a:srgbClr val="0B1F65"/>
              </a:buClr>
              <a:buFont typeface="Webdings" pitchFamily="18" charset="2"/>
              <a:buChar char="4"/>
            </a:pPr>
            <a:r>
              <a:rPr lang="en-US" sz="1400" dirty="0"/>
              <a:t>Collection deemed too difficult too early</a:t>
            </a:r>
          </a:p>
          <a:p>
            <a:pPr marL="234950" indent="-234950">
              <a:spcBef>
                <a:spcPct val="100000"/>
              </a:spcBef>
              <a:buClr>
                <a:srgbClr val="0B1F65"/>
              </a:buClr>
              <a:buFont typeface="Webdings" pitchFamily="18" charset="2"/>
              <a:buChar char="4"/>
            </a:pPr>
            <a:r>
              <a:rPr lang="en-US" sz="1400" dirty="0"/>
              <a:t>Difficulty or inability to capture historical data</a:t>
            </a:r>
          </a:p>
        </p:txBody>
      </p:sp>
    </p:spTree>
    <p:extLst>
      <p:ext uri="{BB962C8B-B14F-4D97-AF65-F5344CB8AC3E}">
        <p14:creationId xmlns:p14="http://schemas.microsoft.com/office/powerpoint/2010/main" val="1197071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Critical success factor – effective use of the measures to improve security</a:t>
            </a:r>
            <a:endParaRPr lang="en-US" dirty="0"/>
          </a:p>
        </p:txBody>
      </p:sp>
      <p:sp>
        <p:nvSpPr>
          <p:cNvPr id="9" name="Rectangle 2"/>
          <p:cNvSpPr>
            <a:spLocks noChangeArrowheads="1"/>
          </p:cNvSpPr>
          <p:nvPr/>
        </p:nvSpPr>
        <p:spPr bwMode="auto">
          <a:xfrm>
            <a:off x="685800" y="1447800"/>
            <a:ext cx="4113213" cy="304800"/>
          </a:xfrm>
          <a:prstGeom prst="rect">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latin typeface="+mn-lt"/>
              </a:rPr>
              <a:t>Problem</a:t>
            </a:r>
          </a:p>
        </p:txBody>
      </p:sp>
      <p:sp>
        <p:nvSpPr>
          <p:cNvPr id="10" name="Rectangle 5"/>
          <p:cNvSpPr>
            <a:spLocks noChangeArrowheads="1"/>
          </p:cNvSpPr>
          <p:nvPr/>
        </p:nvSpPr>
        <p:spPr bwMode="auto">
          <a:xfrm>
            <a:off x="5105400" y="1447800"/>
            <a:ext cx="4114800" cy="304800"/>
          </a:xfrm>
          <a:prstGeom prst="rect">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lt1"/>
                </a:solidFill>
                <a:latin typeface="+mn-lt"/>
              </a:rPr>
              <a:t>Solution</a:t>
            </a:r>
          </a:p>
        </p:txBody>
      </p:sp>
      <p:sp>
        <p:nvSpPr>
          <p:cNvPr id="12" name="Rectangle 8"/>
          <p:cNvSpPr>
            <a:spLocks noChangeArrowheads="1"/>
          </p:cNvSpPr>
          <p:nvPr/>
        </p:nvSpPr>
        <p:spPr bwMode="auto">
          <a:xfrm>
            <a:off x="5105400" y="1752600"/>
            <a:ext cx="4114800" cy="2971800"/>
          </a:xfrm>
          <a:prstGeom prst="rect">
            <a:avLst/>
          </a:prstGeom>
          <a:solidFill>
            <a:schemeClr val="bg1"/>
          </a:solidFill>
          <a:ln w="9525">
            <a:noFill/>
            <a:miter lim="800000"/>
            <a:headEnd/>
            <a:tailEnd/>
          </a:ln>
          <a:effectLst/>
        </p:spPr>
        <p:txBody>
          <a:bodyPr/>
          <a:lstStyle/>
          <a:p>
            <a:pPr marL="234950" indent="-234950">
              <a:spcBef>
                <a:spcPct val="100000"/>
              </a:spcBef>
              <a:buClr>
                <a:srgbClr val="0B1F65"/>
              </a:buClr>
              <a:buFont typeface="Webdings" pitchFamily="18" charset="2"/>
              <a:buChar char="4"/>
            </a:pPr>
            <a:r>
              <a:rPr lang="en-US" sz="1400" dirty="0"/>
              <a:t>Develop criteria for prioritizing and scoring measures early in the program and reconsider every time you expand the program</a:t>
            </a:r>
          </a:p>
          <a:p>
            <a:pPr marL="234950" indent="-234950">
              <a:spcBef>
                <a:spcPct val="100000"/>
              </a:spcBef>
              <a:buClr>
                <a:srgbClr val="0B1F65"/>
              </a:buClr>
              <a:buFont typeface="Webdings" pitchFamily="18" charset="2"/>
              <a:buChar char="4"/>
            </a:pPr>
            <a:r>
              <a:rPr lang="en-US" sz="1400" dirty="0"/>
              <a:t>Define who gets what data and reassess periodically – ask your customers if it is still useful</a:t>
            </a:r>
          </a:p>
          <a:p>
            <a:pPr marL="234950" indent="-234950">
              <a:spcBef>
                <a:spcPct val="100000"/>
              </a:spcBef>
              <a:buClr>
                <a:srgbClr val="0B1F65"/>
              </a:buClr>
              <a:buFont typeface="Webdings" pitchFamily="18" charset="2"/>
              <a:buChar char="4"/>
            </a:pPr>
            <a:r>
              <a:rPr lang="en-US" sz="1400" dirty="0"/>
              <a:t>If metrics are not used for decision making and improvement, drop them</a:t>
            </a:r>
          </a:p>
          <a:p>
            <a:pPr marL="234950" indent="-234950">
              <a:spcBef>
                <a:spcPct val="100000"/>
              </a:spcBef>
              <a:buClr>
                <a:srgbClr val="0B1F65"/>
              </a:buClr>
              <a:buFont typeface="Webdings" pitchFamily="18" charset="2"/>
              <a:buChar char="4"/>
            </a:pPr>
            <a:r>
              <a:rPr lang="en-US" sz="1400" dirty="0"/>
              <a:t>Communicate, communicate, communicate</a:t>
            </a:r>
          </a:p>
        </p:txBody>
      </p:sp>
      <p:sp>
        <p:nvSpPr>
          <p:cNvPr id="13" name="Rectangle 9"/>
          <p:cNvSpPr>
            <a:spLocks noChangeArrowheads="1"/>
          </p:cNvSpPr>
          <p:nvPr/>
        </p:nvSpPr>
        <p:spPr bwMode="auto">
          <a:xfrm>
            <a:off x="685800" y="1752600"/>
            <a:ext cx="4114800" cy="2971800"/>
          </a:xfrm>
          <a:prstGeom prst="rect">
            <a:avLst/>
          </a:prstGeom>
          <a:solidFill>
            <a:schemeClr val="bg1"/>
          </a:solidFill>
          <a:ln w="9525">
            <a:noFill/>
            <a:miter lim="800000"/>
            <a:headEnd/>
            <a:tailEnd/>
          </a:ln>
          <a:effectLst/>
        </p:spPr>
        <p:txBody>
          <a:bodyPr/>
          <a:lstStyle/>
          <a:p>
            <a:pPr marL="234950" indent="-234950">
              <a:spcBef>
                <a:spcPct val="100000"/>
              </a:spcBef>
              <a:buClr>
                <a:srgbClr val="0B1F65"/>
              </a:buClr>
              <a:buFont typeface="Webdings" pitchFamily="18" charset="2"/>
              <a:buChar char="4"/>
            </a:pPr>
            <a:r>
              <a:rPr lang="en-US" sz="1400" dirty="0"/>
              <a:t>Metrics analysis is not prioritized according to strategic goals, risks, ROI, or other explicit criteria agreed upon by the organization</a:t>
            </a:r>
          </a:p>
          <a:p>
            <a:pPr marL="234950" indent="-234950">
              <a:spcBef>
                <a:spcPct val="100000"/>
              </a:spcBef>
              <a:buClr>
                <a:srgbClr val="0B1F65"/>
              </a:buClr>
              <a:buFont typeface="Webdings" pitchFamily="18" charset="2"/>
              <a:buChar char="4"/>
            </a:pPr>
            <a:r>
              <a:rPr lang="en-US" sz="1400" dirty="0"/>
              <a:t>Wrong types of measures are distributed to wrong stakeholders</a:t>
            </a:r>
          </a:p>
          <a:p>
            <a:pPr marL="234950" indent="-234950">
              <a:spcBef>
                <a:spcPct val="100000"/>
              </a:spcBef>
              <a:buClr>
                <a:srgbClr val="0B1F65"/>
              </a:buClr>
              <a:buFont typeface="Webdings" pitchFamily="18" charset="2"/>
              <a:buChar char="4"/>
            </a:pPr>
            <a:r>
              <a:rPr lang="en-US" sz="1400" dirty="0"/>
              <a:t>Measures are collected for compliance and are not used to improve security </a:t>
            </a:r>
          </a:p>
          <a:p>
            <a:pPr marL="234950" indent="-234950">
              <a:spcBef>
                <a:spcPct val="100000"/>
              </a:spcBef>
              <a:buClr>
                <a:srgbClr val="0B1F65"/>
              </a:buClr>
              <a:buFont typeface="Webdings" pitchFamily="18" charset="2"/>
              <a:buChar char="4"/>
            </a:pPr>
            <a:r>
              <a:rPr lang="en-US" sz="1400" dirty="0"/>
              <a:t>Metrics data is not used for risk-based decision making</a:t>
            </a:r>
          </a:p>
        </p:txBody>
      </p:sp>
    </p:spTree>
    <p:extLst>
      <p:ext uri="{BB962C8B-B14F-4D97-AF65-F5344CB8AC3E}">
        <p14:creationId xmlns:p14="http://schemas.microsoft.com/office/powerpoint/2010/main" val="1245530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5" name="Rectangle 5"/>
          <p:cNvSpPr>
            <a:spLocks noGrp="1" noChangeArrowheads="1"/>
          </p:cNvSpPr>
          <p:nvPr>
            <p:ph type="title"/>
          </p:nvPr>
        </p:nvSpPr>
        <p:spPr/>
        <p:txBody>
          <a:bodyPr/>
          <a:lstStyle/>
          <a:p>
            <a:r>
              <a:rPr lang="en-US" dirty="0" smtClean="0"/>
              <a:t>Security control measures</a:t>
            </a:r>
            <a:endParaRPr lang="en-US" dirty="0" smtClean="0"/>
          </a:p>
        </p:txBody>
      </p:sp>
      <p:sp>
        <p:nvSpPr>
          <p:cNvPr id="404486" name="Rectangle 6"/>
          <p:cNvSpPr>
            <a:spLocks noGrp="1" noChangeArrowheads="1"/>
          </p:cNvSpPr>
          <p:nvPr>
            <p:ph type="body" idx="1"/>
          </p:nvPr>
        </p:nvSpPr>
        <p:spPr/>
        <p:txBody>
          <a:bodyPr/>
          <a:lstStyle/>
          <a:p>
            <a:r>
              <a:rPr lang="en-US" dirty="0" smtClean="0"/>
              <a:t>Percent of new systems that have completed certification and accreditation (C&amp;A) prior to their implementation (NIST SP 800-53 Control: CA-6: Security Accreditation)</a:t>
            </a:r>
          </a:p>
          <a:p>
            <a:r>
              <a:rPr lang="en-US" dirty="0" smtClean="0"/>
              <a:t>Percent of employees who are authorized access to information systems only after they sign an acknowledgement that they have read and understood rules of behavior  (NIST SP 800-53 Controls – PL-4: Rules of Behavior and AC-2: Account Management)</a:t>
            </a:r>
          </a:p>
          <a:p>
            <a:r>
              <a:rPr lang="en-US" dirty="0" smtClean="0"/>
              <a:t>Percent of the agency’s information system budget devoted to information security (NIST SP 800-53 Controls – SA-2; Allocation of Resources)</a:t>
            </a:r>
          </a:p>
        </p:txBody>
      </p:sp>
      <p:sp>
        <p:nvSpPr>
          <p:cNvPr id="5" name="Rounded Rectangle 4"/>
          <p:cNvSpPr/>
          <p:nvPr/>
        </p:nvSpPr>
        <p:spPr bwMode="auto">
          <a:xfrm>
            <a:off x="531813" y="4571999"/>
            <a:ext cx="8875872" cy="838201"/>
          </a:xfrm>
          <a:prstGeom prst="roundRect">
            <a:avLst>
              <a:gd name="adj" fmla="val 7456"/>
            </a:avLst>
          </a:prstGeom>
          <a:gradFill flip="none" rotWithShape="1">
            <a:gsLst>
              <a:gs pos="0">
                <a:schemeClr val="bg1">
                  <a:lumMod val="85000"/>
                </a:schemeClr>
              </a:gs>
              <a:gs pos="50000">
                <a:schemeClr val="bg1"/>
              </a:gs>
              <a:gs pos="83000">
                <a:schemeClr val="bg1">
                  <a:lumMod val="85000"/>
                </a:scheme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45720" rIns="45720" anchor="ctr"/>
          <a:lstStyle/>
          <a:p>
            <a:pPr algn="ctr" eaLnBrk="0" hangingPunct="0">
              <a:defRPr/>
            </a:pPr>
            <a:endParaRPr lang="en-US" sz="1200" u="sng" dirty="0"/>
          </a:p>
        </p:txBody>
      </p:sp>
      <p:sp>
        <p:nvSpPr>
          <p:cNvPr id="6" name="Rectangle 5"/>
          <p:cNvSpPr/>
          <p:nvPr/>
        </p:nvSpPr>
        <p:spPr>
          <a:xfrm>
            <a:off x="608013" y="4736068"/>
            <a:ext cx="8717148" cy="535531"/>
          </a:xfrm>
          <a:prstGeom prst="rect">
            <a:avLst/>
          </a:prstGeom>
        </p:spPr>
        <p:txBody>
          <a:bodyPr wrap="square">
            <a:spAutoFit/>
          </a:bodyPr>
          <a:lstStyle/>
          <a:p>
            <a:pPr algn="ctr" eaLnBrk="0" hangingPunct="0">
              <a:lnSpc>
                <a:spcPct val="80000"/>
              </a:lnSpc>
              <a:spcBef>
                <a:spcPct val="20000"/>
              </a:spcBef>
            </a:pPr>
            <a:r>
              <a:rPr lang="en-US" sz="1800" b="1" dirty="0" smtClean="0"/>
              <a:t>Security </a:t>
            </a:r>
            <a:r>
              <a:rPr lang="en-US" sz="1800" b="1" dirty="0"/>
              <a:t>Control Measures address compliance with the end state of the system, but not the underlying processes, structures, and code</a:t>
            </a:r>
          </a:p>
        </p:txBody>
      </p:sp>
    </p:spTree>
    <p:extLst>
      <p:ext uri="{BB962C8B-B14F-4D97-AF65-F5344CB8AC3E}">
        <p14:creationId xmlns:p14="http://schemas.microsoft.com/office/powerpoint/2010/main" val="290878170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for secure code requires understanding code level attributes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2" y="1288153"/>
            <a:ext cx="6781800" cy="480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576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9" name="Rectangle 5"/>
          <p:cNvSpPr>
            <a:spLocks noGrp="1" noChangeArrowheads="1"/>
          </p:cNvSpPr>
          <p:nvPr>
            <p:ph type="title"/>
          </p:nvPr>
        </p:nvSpPr>
        <p:spPr/>
        <p:txBody>
          <a:bodyPr/>
          <a:lstStyle/>
          <a:p>
            <a:r>
              <a:rPr lang="en-US" dirty="0"/>
              <a:t>Measurement for secure code </a:t>
            </a:r>
            <a:r>
              <a:rPr lang="en-US" dirty="0" smtClean="0"/>
              <a:t>involved understanding the effectiveness of implemented processes</a:t>
            </a:r>
          </a:p>
        </p:txBody>
      </p:sp>
      <p:sp>
        <p:nvSpPr>
          <p:cNvPr id="405510" name="Rectangle 6"/>
          <p:cNvSpPr>
            <a:spLocks noGrp="1" noChangeArrowheads="1"/>
          </p:cNvSpPr>
          <p:nvPr>
            <p:ph type="body" idx="1"/>
          </p:nvPr>
        </p:nvSpPr>
        <p:spPr>
          <a:xfrm>
            <a:off x="685801" y="1524000"/>
            <a:ext cx="8532811" cy="4191000"/>
          </a:xfrm>
        </p:spPr>
        <p:txBody>
          <a:bodyPr/>
          <a:lstStyle/>
          <a:p>
            <a:r>
              <a:rPr lang="en-US" dirty="0" smtClean="0"/>
              <a:t>Acquisition</a:t>
            </a:r>
          </a:p>
          <a:p>
            <a:pPr lvl="1"/>
            <a:r>
              <a:rPr lang="en-US" dirty="0" smtClean="0"/>
              <a:t>Number and percent of acquisition discussions that include </a:t>
            </a:r>
            <a:r>
              <a:rPr lang="en-US" dirty="0" err="1" smtClean="0"/>
              <a:t>SwA</a:t>
            </a:r>
            <a:r>
              <a:rPr lang="en-US" dirty="0" smtClean="0"/>
              <a:t> representative</a:t>
            </a:r>
          </a:p>
          <a:p>
            <a:pPr lvl="1"/>
            <a:r>
              <a:rPr lang="en-US" dirty="0" smtClean="0"/>
              <a:t>Number and percent of contracting officers who received training in the security provisions of the FAR</a:t>
            </a:r>
          </a:p>
          <a:p>
            <a:pPr lvl="1"/>
            <a:r>
              <a:rPr lang="en-US" dirty="0" smtClean="0"/>
              <a:t>Percent of documented Supplier claims verified through testing, inspection, or other methods</a:t>
            </a:r>
          </a:p>
          <a:p>
            <a:pPr lvl="1"/>
            <a:r>
              <a:rPr lang="en-US" dirty="0" smtClean="0"/>
              <a:t>Number and percent of relevant high impact vulnerabilities (CVEs) present in the system</a:t>
            </a:r>
          </a:p>
          <a:p>
            <a:r>
              <a:rPr lang="en-US" dirty="0" smtClean="0"/>
              <a:t>Testing</a:t>
            </a:r>
          </a:p>
          <a:p>
            <a:pPr lvl="1"/>
            <a:r>
              <a:rPr lang="en-US" dirty="0" smtClean="0"/>
              <a:t>Number and percent of tests that evaluate application response to misuse, abuse, or threats </a:t>
            </a:r>
          </a:p>
          <a:p>
            <a:pPr lvl="1"/>
            <a:r>
              <a:rPr lang="en-US" dirty="0" smtClean="0"/>
              <a:t>Number and percent of tests that attempt to subvert execution or work around security controls </a:t>
            </a:r>
          </a:p>
          <a:p>
            <a:pPr lvl="1"/>
            <a:r>
              <a:rPr lang="en-US" dirty="0" smtClean="0"/>
              <a:t>Percent of untested source code related to security controls and </a:t>
            </a:r>
            <a:r>
              <a:rPr lang="en-US" dirty="0" err="1" smtClean="0"/>
              <a:t>SwA</a:t>
            </a:r>
            <a:r>
              <a:rPr lang="en-US" dirty="0" smtClean="0"/>
              <a:t>  requirements </a:t>
            </a:r>
          </a:p>
        </p:txBody>
      </p:sp>
      <p:sp>
        <p:nvSpPr>
          <p:cNvPr id="405508" name="Rectangle 4"/>
          <p:cNvSpPr>
            <a:spLocks noGrp="1" noChangeArrowheads="1"/>
          </p:cNvSpPr>
          <p:nvPr>
            <p:ph type="body" sz="half" idx="4294967295"/>
          </p:nvPr>
        </p:nvSpPr>
        <p:spPr>
          <a:xfrm>
            <a:off x="5529077" y="2057401"/>
            <a:ext cx="4373748" cy="4068763"/>
          </a:xfrm>
        </p:spPr>
        <p:txBody>
          <a:bodyPr/>
          <a:lstStyle/>
          <a:p>
            <a:pPr lvl="1"/>
            <a:endParaRPr lang="en-US" sz="800" smtClean="0">
              <a:solidFill>
                <a:srgbClr val="000000"/>
              </a:solidFill>
              <a:cs typeface="Times New Roman" pitchFamily="18" charset="0"/>
            </a:endParaRPr>
          </a:p>
          <a:p>
            <a:endParaRPr lang="en-US" sz="1800" smtClean="0"/>
          </a:p>
          <a:p>
            <a:endParaRPr lang="en-US" sz="1800" smtClean="0"/>
          </a:p>
        </p:txBody>
      </p:sp>
    </p:spTree>
    <p:extLst>
      <p:ext uri="{BB962C8B-B14F-4D97-AF65-F5344CB8AC3E}">
        <p14:creationId xmlns:p14="http://schemas.microsoft.com/office/powerpoint/2010/main" val="28619208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379953" y="76200"/>
            <a:ext cx="8984751" cy="762000"/>
          </a:xfrm>
        </p:spPr>
        <p:txBody>
          <a:bodyPr/>
          <a:lstStyle/>
          <a:p>
            <a:pPr algn="l"/>
            <a:r>
              <a:rPr lang="en-US" dirty="0" smtClean="0"/>
              <a:t>How to apply…. success is </a:t>
            </a:r>
            <a:r>
              <a:rPr lang="en-US" i="1" u="sng" dirty="0" smtClean="0"/>
              <a:t>simple</a:t>
            </a:r>
            <a:endParaRPr lang="en-US" i="1" u="sng" dirty="0" smtClean="0"/>
          </a:p>
        </p:txBody>
      </p:sp>
      <p:sp>
        <p:nvSpPr>
          <p:cNvPr id="147459" name="Rectangle 3"/>
          <p:cNvSpPr>
            <a:spLocks noChangeArrowheads="1"/>
          </p:cNvSpPr>
          <p:nvPr/>
        </p:nvSpPr>
        <p:spPr bwMode="auto">
          <a:xfrm>
            <a:off x="3056810" y="1143000"/>
            <a:ext cx="3875168" cy="566738"/>
          </a:xfrm>
          <a:prstGeom prst="rect">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lt1"/>
                </a:solidFill>
                <a:latin typeface="+mn-lt"/>
              </a:rPr>
              <a:t>Start Small</a:t>
            </a:r>
          </a:p>
        </p:txBody>
      </p:sp>
      <p:sp>
        <p:nvSpPr>
          <p:cNvPr id="147460" name="Rectangle 4"/>
          <p:cNvSpPr>
            <a:spLocks noChangeArrowheads="1"/>
          </p:cNvSpPr>
          <p:nvPr/>
        </p:nvSpPr>
        <p:spPr bwMode="gray">
          <a:xfrm>
            <a:off x="3067125" y="1762126"/>
            <a:ext cx="3859695" cy="3419475"/>
          </a:xfrm>
          <a:prstGeom prst="rect">
            <a:avLst/>
          </a:prstGeom>
          <a:solidFill>
            <a:schemeClr val="bg1"/>
          </a:solidFill>
          <a:ln w="9525">
            <a:noFill/>
            <a:miter lim="800000"/>
            <a:headEnd/>
            <a:tailEnd/>
          </a:ln>
          <a:effectLst/>
        </p:spPr>
        <p:txBody>
          <a:bodyPr tIns="91440" bIns="91440"/>
          <a:lstStyle/>
          <a:p>
            <a:pPr marL="109538" indent="-109538" eaLnBrk="0" hangingPunct="0">
              <a:lnSpc>
                <a:spcPct val="90000"/>
              </a:lnSpc>
              <a:spcBef>
                <a:spcPct val="30000"/>
              </a:spcBef>
              <a:buClr>
                <a:srgbClr val="0081C6"/>
              </a:buClr>
              <a:buFontTx/>
              <a:buChar char="•"/>
            </a:pPr>
            <a:r>
              <a:rPr lang="en-US" sz="1400" dirty="0"/>
              <a:t>Expand your project/program cost, schedule, quality, and growth measures to cover security </a:t>
            </a:r>
          </a:p>
          <a:p>
            <a:pPr marL="109538" indent="-109538" eaLnBrk="0" hangingPunct="0">
              <a:lnSpc>
                <a:spcPct val="90000"/>
              </a:lnSpc>
              <a:spcBef>
                <a:spcPct val="30000"/>
              </a:spcBef>
              <a:buClr>
                <a:srgbClr val="0081C6"/>
              </a:buClr>
              <a:buFontTx/>
              <a:buChar char="•"/>
            </a:pPr>
            <a:r>
              <a:rPr lang="en-US" sz="1400" dirty="0"/>
              <a:t>Start with a manageable, small set of security measures adding more measures as the project matures</a:t>
            </a:r>
          </a:p>
          <a:p>
            <a:pPr marL="109538" indent="-109538" eaLnBrk="0" hangingPunct="0">
              <a:lnSpc>
                <a:spcPct val="90000"/>
              </a:lnSpc>
              <a:spcBef>
                <a:spcPct val="30000"/>
              </a:spcBef>
              <a:buClr>
                <a:srgbClr val="0081C6"/>
              </a:buClr>
              <a:buFontTx/>
              <a:buChar char="•"/>
            </a:pPr>
            <a:r>
              <a:rPr lang="en-US" sz="1400" dirty="0"/>
              <a:t>Leverage existing industry lists and select applicable measures</a:t>
            </a:r>
          </a:p>
          <a:p>
            <a:pPr marL="109538" indent="-109538" eaLnBrk="0" hangingPunct="0">
              <a:lnSpc>
                <a:spcPct val="90000"/>
              </a:lnSpc>
              <a:spcBef>
                <a:spcPct val="30000"/>
              </a:spcBef>
              <a:buClr>
                <a:srgbClr val="0081C6"/>
              </a:buClr>
              <a:buFontTx/>
              <a:buChar char="•"/>
            </a:pPr>
            <a:r>
              <a:rPr lang="en-US" sz="1400" dirty="0"/>
              <a:t>Use a framework to translate measures from industry lists into your organization’s approach</a:t>
            </a:r>
          </a:p>
          <a:p>
            <a:pPr marL="109538" indent="-109538" eaLnBrk="0" hangingPunct="0">
              <a:lnSpc>
                <a:spcPct val="90000"/>
              </a:lnSpc>
              <a:spcBef>
                <a:spcPct val="30000"/>
              </a:spcBef>
              <a:buClr>
                <a:srgbClr val="0081C6"/>
              </a:buClr>
              <a:buFontTx/>
              <a:buChar char="•"/>
            </a:pPr>
            <a:r>
              <a:rPr lang="en-US" sz="1400" dirty="0"/>
              <a:t>Train data collectors to think in terms of metrics</a:t>
            </a:r>
          </a:p>
        </p:txBody>
      </p:sp>
      <p:sp>
        <p:nvSpPr>
          <p:cNvPr id="147461" name="Rectangle 5"/>
          <p:cNvSpPr>
            <a:spLocks noChangeArrowheads="1"/>
          </p:cNvSpPr>
          <p:nvPr/>
        </p:nvSpPr>
        <p:spPr bwMode="auto">
          <a:xfrm>
            <a:off x="7184706" y="1143000"/>
            <a:ext cx="2405217" cy="566738"/>
          </a:xfrm>
          <a:prstGeom prst="rect">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lt1"/>
                </a:solidFill>
                <a:latin typeface="+mn-lt"/>
              </a:rPr>
              <a:t>Measure Behavior</a:t>
            </a:r>
          </a:p>
        </p:txBody>
      </p:sp>
      <p:sp>
        <p:nvSpPr>
          <p:cNvPr id="147462" name="Rectangle 6"/>
          <p:cNvSpPr>
            <a:spLocks noChangeArrowheads="1"/>
          </p:cNvSpPr>
          <p:nvPr/>
        </p:nvSpPr>
        <p:spPr bwMode="gray">
          <a:xfrm>
            <a:off x="7179548" y="1762126"/>
            <a:ext cx="2408656" cy="3419475"/>
          </a:xfrm>
          <a:prstGeom prst="rect">
            <a:avLst/>
          </a:prstGeom>
          <a:solidFill>
            <a:schemeClr val="bg1"/>
          </a:solidFill>
          <a:ln w="9525">
            <a:noFill/>
            <a:miter lim="800000"/>
            <a:headEnd/>
            <a:tailEnd/>
          </a:ln>
          <a:effectLst/>
        </p:spPr>
        <p:txBody>
          <a:bodyPr tIns="91440" bIns="91440"/>
          <a:lstStyle/>
          <a:p>
            <a:pPr marL="109538" indent="-109538" eaLnBrk="0" hangingPunct="0">
              <a:lnSpc>
                <a:spcPct val="90000"/>
              </a:lnSpc>
              <a:spcBef>
                <a:spcPct val="30000"/>
              </a:spcBef>
              <a:buClr>
                <a:srgbClr val="0081C6"/>
              </a:buClr>
              <a:buFontTx/>
              <a:buChar char="•"/>
            </a:pPr>
            <a:r>
              <a:rPr lang="en-US" sz="1400" dirty="0"/>
              <a:t>Identify and measure best and worst process and practice behaviors as well as results</a:t>
            </a:r>
          </a:p>
          <a:p>
            <a:pPr marL="109538" indent="-109538" eaLnBrk="0" hangingPunct="0">
              <a:lnSpc>
                <a:spcPct val="90000"/>
              </a:lnSpc>
              <a:spcBef>
                <a:spcPct val="30000"/>
              </a:spcBef>
              <a:buClr>
                <a:srgbClr val="0081C6"/>
              </a:buClr>
              <a:buFontTx/>
              <a:buChar char="•"/>
            </a:pPr>
            <a:r>
              <a:rPr lang="en-US" sz="1400" dirty="0"/>
              <a:t>Create, display, and report measures to influence appropriate behavior</a:t>
            </a:r>
          </a:p>
          <a:p>
            <a:pPr marL="109538" indent="-109538" eaLnBrk="0" hangingPunct="0">
              <a:lnSpc>
                <a:spcPct val="90000"/>
              </a:lnSpc>
              <a:spcBef>
                <a:spcPct val="30000"/>
              </a:spcBef>
              <a:buClr>
                <a:srgbClr val="0081C6"/>
              </a:buClr>
              <a:buFontTx/>
              <a:buChar char="•"/>
            </a:pPr>
            <a:r>
              <a:rPr lang="en-US" sz="1400" dirty="0"/>
              <a:t>Take advantage of unintended consequences produced by measurement</a:t>
            </a:r>
          </a:p>
          <a:p>
            <a:pPr marL="109538" indent="-109538" eaLnBrk="0" hangingPunct="0">
              <a:lnSpc>
                <a:spcPct val="90000"/>
              </a:lnSpc>
              <a:spcBef>
                <a:spcPct val="30000"/>
              </a:spcBef>
              <a:buClr>
                <a:srgbClr val="0081C6"/>
              </a:buClr>
              <a:buFontTx/>
              <a:buChar char="•"/>
            </a:pPr>
            <a:r>
              <a:rPr lang="en-US" sz="1400" dirty="0"/>
              <a:t>Reuse measures where possible</a:t>
            </a:r>
          </a:p>
          <a:p>
            <a:pPr marL="109538" indent="-109538" eaLnBrk="0" hangingPunct="0">
              <a:lnSpc>
                <a:spcPct val="90000"/>
              </a:lnSpc>
              <a:spcBef>
                <a:spcPct val="30000"/>
              </a:spcBef>
              <a:buClr>
                <a:srgbClr val="0081C6"/>
              </a:buClr>
              <a:buFontTx/>
              <a:buChar char="•"/>
            </a:pPr>
            <a:endParaRPr lang="en-US" sz="1400" dirty="0"/>
          </a:p>
        </p:txBody>
      </p:sp>
      <p:sp>
        <p:nvSpPr>
          <p:cNvPr id="147463" name="Rectangle 7"/>
          <p:cNvSpPr>
            <a:spLocks noChangeArrowheads="1"/>
          </p:cNvSpPr>
          <p:nvPr/>
        </p:nvSpPr>
        <p:spPr bwMode="auto">
          <a:xfrm>
            <a:off x="249290" y="1143000"/>
            <a:ext cx="2592615" cy="566738"/>
          </a:xfrm>
          <a:prstGeom prst="rect">
            <a:avLst/>
          </a:prstGeom>
          <a:gradFill flip="none" rotWithShape="1">
            <a:gsLst>
              <a:gs pos="0">
                <a:srgbClr val="327EAC"/>
              </a:gs>
              <a:gs pos="35000">
                <a:srgbClr val="33CAFF">
                  <a:alpha val="51000"/>
                </a:srgbClr>
              </a:gs>
              <a:gs pos="100000">
                <a:srgbClr val="327EAC"/>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lt1"/>
                </a:solidFill>
                <a:latin typeface="+mn-lt"/>
              </a:rPr>
              <a:t>Get Management Support</a:t>
            </a:r>
          </a:p>
        </p:txBody>
      </p:sp>
      <p:sp>
        <p:nvSpPr>
          <p:cNvPr id="147464" name="Rectangle 8"/>
          <p:cNvSpPr>
            <a:spLocks noChangeArrowheads="1"/>
          </p:cNvSpPr>
          <p:nvPr/>
        </p:nvSpPr>
        <p:spPr bwMode="gray">
          <a:xfrm>
            <a:off x="247571" y="1752601"/>
            <a:ext cx="2623561" cy="3419475"/>
          </a:xfrm>
          <a:prstGeom prst="rect">
            <a:avLst/>
          </a:prstGeom>
          <a:solidFill>
            <a:schemeClr val="bg1"/>
          </a:solidFill>
          <a:ln w="9525">
            <a:noFill/>
            <a:miter lim="800000"/>
            <a:headEnd/>
            <a:tailEnd/>
          </a:ln>
          <a:effectLst/>
        </p:spPr>
        <p:txBody>
          <a:bodyPr tIns="91440" bIns="91440"/>
          <a:lstStyle/>
          <a:p>
            <a:pPr marL="109538" indent="-109538" algn="l" eaLnBrk="0" hangingPunct="0">
              <a:lnSpc>
                <a:spcPct val="90000"/>
              </a:lnSpc>
              <a:spcBef>
                <a:spcPct val="30000"/>
              </a:spcBef>
              <a:buClr>
                <a:srgbClr val="0081C6"/>
              </a:buClr>
              <a:buFontTx/>
              <a:buChar char="•"/>
            </a:pPr>
            <a:r>
              <a:rPr lang="en-US" sz="1400" b="0" dirty="0"/>
              <a:t>Scope out </a:t>
            </a:r>
            <a:r>
              <a:rPr lang="en-US" sz="1400" b="0" dirty="0" smtClean="0"/>
              <a:t>measurement</a:t>
            </a:r>
            <a:endParaRPr lang="en-US" sz="1400" b="0" dirty="0"/>
          </a:p>
          <a:p>
            <a:pPr marL="109538" indent="-109538" algn="l" eaLnBrk="0" hangingPunct="0">
              <a:lnSpc>
                <a:spcPct val="90000"/>
              </a:lnSpc>
              <a:spcBef>
                <a:spcPct val="30000"/>
              </a:spcBef>
              <a:buClr>
                <a:srgbClr val="0081C6"/>
              </a:buClr>
              <a:buFontTx/>
              <a:buChar char="•"/>
            </a:pPr>
            <a:r>
              <a:rPr lang="en-US" sz="1400" b="0" dirty="0"/>
              <a:t>Obtain tangible support for security measures development and use at every management level</a:t>
            </a:r>
          </a:p>
          <a:p>
            <a:pPr marL="109538" indent="-109538" algn="l" eaLnBrk="0" hangingPunct="0">
              <a:lnSpc>
                <a:spcPct val="90000"/>
              </a:lnSpc>
              <a:spcBef>
                <a:spcPct val="30000"/>
              </a:spcBef>
              <a:buClr>
                <a:srgbClr val="0081C6"/>
              </a:buClr>
              <a:buFontTx/>
              <a:buChar char="•"/>
            </a:pPr>
            <a:r>
              <a:rPr lang="en-US" sz="1400" b="0" dirty="0"/>
              <a:t>Maintain support through regular reporting to stakeholders, tailored to their levels</a:t>
            </a:r>
          </a:p>
          <a:p>
            <a:pPr marL="341313" lvl="1" indent="-109538" algn="l" eaLnBrk="0" hangingPunct="0">
              <a:lnSpc>
                <a:spcPct val="90000"/>
              </a:lnSpc>
              <a:spcBef>
                <a:spcPct val="30000"/>
              </a:spcBef>
              <a:buClr>
                <a:srgbClr val="0081C6"/>
              </a:buClr>
              <a:buFontTx/>
              <a:buChar char="–"/>
            </a:pPr>
            <a:r>
              <a:rPr lang="en-US" sz="1400" b="0" dirty="0"/>
              <a:t>Address their goals</a:t>
            </a:r>
          </a:p>
          <a:p>
            <a:pPr marL="341313" lvl="1" indent="-109538" algn="l" eaLnBrk="0" hangingPunct="0">
              <a:lnSpc>
                <a:spcPct val="90000"/>
              </a:lnSpc>
              <a:spcBef>
                <a:spcPct val="30000"/>
              </a:spcBef>
              <a:buClr>
                <a:srgbClr val="0081C6"/>
              </a:buClr>
              <a:buFontTx/>
              <a:buChar char="–"/>
            </a:pPr>
            <a:r>
              <a:rPr lang="en-US" sz="1400" b="0" dirty="0"/>
              <a:t>Refine detail further up the management chain</a:t>
            </a:r>
          </a:p>
          <a:p>
            <a:pPr marL="341313" lvl="1" indent="-109538" algn="l" eaLnBrk="0" hangingPunct="0">
              <a:lnSpc>
                <a:spcPct val="90000"/>
              </a:lnSpc>
              <a:spcBef>
                <a:spcPct val="30000"/>
              </a:spcBef>
              <a:buClr>
                <a:srgbClr val="0081C6"/>
              </a:buClr>
              <a:buFontTx/>
              <a:buChar char="–"/>
            </a:pPr>
            <a:r>
              <a:rPr lang="en-US" sz="1400" b="0" dirty="0"/>
              <a:t>Use Dashboards &amp; Reports to endure</a:t>
            </a:r>
            <a:endParaRPr lang="en-US" sz="1000" b="0" dirty="0"/>
          </a:p>
        </p:txBody>
      </p:sp>
      <p:sp>
        <p:nvSpPr>
          <p:cNvPr id="147465" name="Text Box 9"/>
          <p:cNvSpPr txBox="1">
            <a:spLocks noChangeArrowheads="1"/>
          </p:cNvSpPr>
          <p:nvPr/>
        </p:nvSpPr>
        <p:spPr bwMode="gray">
          <a:xfrm>
            <a:off x="440126" y="5453618"/>
            <a:ext cx="8967558" cy="369332"/>
          </a:xfrm>
          <a:prstGeom prst="rect">
            <a:avLst/>
          </a:prstGeom>
          <a:noFill/>
          <a:ln w="9525" algn="ctr">
            <a:noFill/>
            <a:miter lim="800000"/>
            <a:headEnd/>
            <a:tailEnd/>
          </a:ln>
          <a:effectLst/>
        </p:spPr>
        <p:txBody>
          <a:bodyPr anchor="b">
            <a:spAutoFit/>
          </a:bodyPr>
          <a:lstStyle/>
          <a:p>
            <a:pPr>
              <a:lnSpc>
                <a:spcPct val="90000"/>
              </a:lnSpc>
              <a:spcBef>
                <a:spcPct val="30000"/>
              </a:spcBef>
            </a:pPr>
            <a:r>
              <a:rPr lang="en-US" sz="2000" i="1" dirty="0">
                <a:solidFill>
                  <a:srgbClr val="005E92"/>
                </a:solidFill>
              </a:rPr>
              <a:t>Incorporate security measures into your existing measurement </a:t>
            </a:r>
            <a:r>
              <a:rPr lang="en-US" sz="2000" i="1" dirty="0" smtClean="0">
                <a:solidFill>
                  <a:srgbClr val="005E92"/>
                </a:solidFill>
              </a:rPr>
              <a:t>activities</a:t>
            </a:r>
            <a:endParaRPr lang="en-US" sz="2000" i="1" dirty="0">
              <a:solidFill>
                <a:srgbClr val="005E92"/>
              </a:solidFill>
            </a:endParaRPr>
          </a:p>
        </p:txBody>
      </p:sp>
      <p:sp>
        <p:nvSpPr>
          <p:cNvPr id="147469" name="Rectangle 13"/>
          <p:cNvSpPr>
            <a:spLocks noChangeArrowheads="1"/>
          </p:cNvSpPr>
          <p:nvPr/>
        </p:nvSpPr>
        <p:spPr bwMode="auto">
          <a:xfrm>
            <a:off x="755992" y="5840414"/>
            <a:ext cx="8457892" cy="276999"/>
          </a:xfrm>
          <a:prstGeom prst="rect">
            <a:avLst/>
          </a:prstGeom>
          <a:noFill/>
          <a:ln w="9525">
            <a:noFill/>
            <a:miter lim="800000"/>
            <a:headEnd/>
            <a:tailEnd/>
          </a:ln>
          <a:effectLst/>
        </p:spPr>
        <p:txBody>
          <a:bodyPr wrap="none">
            <a:spAutoFit/>
          </a:bodyPr>
          <a:lstStyle/>
          <a:p>
            <a:r>
              <a:rPr lang="en-US" sz="1200" b="0"/>
              <a:t>Source: </a:t>
            </a:r>
            <a:r>
              <a:rPr lang="en-US" sz="1200" b="0">
                <a:hlinkClick r:id="rId3"/>
              </a:rPr>
              <a:t>http://www.psmsc.com/Downloads/TechnologyPapers/SwA%20Measurement%2010-08-08.pdf</a:t>
            </a:r>
            <a:r>
              <a:rPr lang="en-US" sz="1200" b="0"/>
              <a:t>, accessed 4/10/09</a:t>
            </a:r>
          </a:p>
        </p:txBody>
      </p:sp>
    </p:spTree>
    <p:extLst>
      <p:ext uri="{BB962C8B-B14F-4D97-AF65-F5344CB8AC3E}">
        <p14:creationId xmlns:p14="http://schemas.microsoft.com/office/powerpoint/2010/main" val="17695104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5612" y="4191000"/>
            <a:ext cx="7620000" cy="401637"/>
          </a:xfrm>
          <a:prstGeom prst="rect">
            <a:avLst/>
          </a:prstGeom>
          <a:solidFill>
            <a:srgbClr val="F8F8F8"/>
          </a:solidFill>
          <a:ln w="9525" algn="ctr">
            <a:solidFill>
              <a:schemeClr val="hlink"/>
            </a:solidFill>
            <a:miter lim="800000"/>
            <a:headEnd/>
            <a:tailEnd/>
          </a:ln>
        </p:spPr>
        <p:txBody>
          <a:bodyPr wrap="none" anchor="ctr"/>
          <a:lstStyle>
            <a:defPPr>
              <a:defRPr lang="en-US"/>
            </a:defPPr>
            <a:lvl1pPr algn="ctr" rtl="0" fontAlgn="base">
              <a:spcBef>
                <a:spcPct val="0"/>
              </a:spcBef>
              <a:spcAft>
                <a:spcPct val="0"/>
              </a:spcAft>
              <a:defRPr sz="1600" b="1" kern="1200">
                <a:solidFill>
                  <a:schemeClr val="tx1"/>
                </a:solidFill>
                <a:latin typeface="Arial" charset="0"/>
                <a:ea typeface="+mn-ea"/>
                <a:cs typeface="Arial" charset="0"/>
              </a:defRPr>
            </a:lvl1pPr>
            <a:lvl2pPr marL="457200" algn="ctr" rtl="0" fontAlgn="base">
              <a:spcBef>
                <a:spcPct val="0"/>
              </a:spcBef>
              <a:spcAft>
                <a:spcPct val="0"/>
              </a:spcAft>
              <a:defRPr sz="1600" b="1" kern="1200">
                <a:solidFill>
                  <a:schemeClr val="tx1"/>
                </a:solidFill>
                <a:latin typeface="Arial" charset="0"/>
                <a:ea typeface="+mn-ea"/>
                <a:cs typeface="Arial" charset="0"/>
              </a:defRPr>
            </a:lvl2pPr>
            <a:lvl3pPr marL="914400" algn="ctr" rtl="0" fontAlgn="base">
              <a:spcBef>
                <a:spcPct val="0"/>
              </a:spcBef>
              <a:spcAft>
                <a:spcPct val="0"/>
              </a:spcAft>
              <a:defRPr sz="1600" b="1" kern="1200">
                <a:solidFill>
                  <a:schemeClr val="tx1"/>
                </a:solidFill>
                <a:latin typeface="Arial" charset="0"/>
                <a:ea typeface="+mn-ea"/>
                <a:cs typeface="Arial" charset="0"/>
              </a:defRPr>
            </a:lvl3pPr>
            <a:lvl4pPr marL="1371600" algn="ctr" rtl="0" fontAlgn="base">
              <a:spcBef>
                <a:spcPct val="0"/>
              </a:spcBef>
              <a:spcAft>
                <a:spcPct val="0"/>
              </a:spcAft>
              <a:defRPr sz="1600" b="1" kern="1200">
                <a:solidFill>
                  <a:schemeClr val="tx1"/>
                </a:solidFill>
                <a:latin typeface="Arial" charset="0"/>
                <a:ea typeface="+mn-ea"/>
                <a:cs typeface="Arial" charset="0"/>
              </a:defRPr>
            </a:lvl4pPr>
            <a:lvl5pPr marL="1828800" algn="ctr"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a:lstStyle>
          <a:p>
            <a:endParaRPr lang="en-US"/>
          </a:p>
        </p:txBody>
      </p:sp>
      <p:sp>
        <p:nvSpPr>
          <p:cNvPr id="3" name="Title 2"/>
          <p:cNvSpPr>
            <a:spLocks noGrp="1"/>
          </p:cNvSpPr>
          <p:nvPr>
            <p:ph type="title"/>
          </p:nvPr>
        </p:nvSpPr>
        <p:spPr/>
        <p:txBody>
          <a:bodyPr/>
          <a:lstStyle/>
          <a:p>
            <a:r>
              <a:rPr lang="en-US" dirty="0"/>
              <a:t>Key </a:t>
            </a:r>
            <a:r>
              <a:rPr lang="en-US" dirty="0" smtClean="0"/>
              <a:t>questions</a:t>
            </a:r>
            <a:endParaRPr lang="en-US" dirty="0"/>
          </a:p>
        </p:txBody>
      </p:sp>
      <p:sp>
        <p:nvSpPr>
          <p:cNvPr id="4" name="Content Placeholder 3"/>
          <p:cNvSpPr>
            <a:spLocks noGrp="1"/>
          </p:cNvSpPr>
          <p:nvPr>
            <p:ph idx="1"/>
          </p:nvPr>
        </p:nvSpPr>
        <p:spPr/>
        <p:txBody>
          <a:bodyPr/>
          <a:lstStyle/>
          <a:p>
            <a:r>
              <a:rPr lang="en-US" sz="1800" dirty="0" smtClean="0"/>
              <a:t>Who asks developers to develop secure code? </a:t>
            </a:r>
          </a:p>
          <a:p>
            <a:r>
              <a:rPr lang="en-US" sz="1800" dirty="0" smtClean="0"/>
              <a:t>Do developers know why they need to develop secure code? </a:t>
            </a:r>
          </a:p>
          <a:p>
            <a:r>
              <a:rPr lang="en-US" sz="1800" dirty="0" smtClean="0"/>
              <a:t>What should developers do/not do to develop secure code? </a:t>
            </a:r>
          </a:p>
          <a:p>
            <a:r>
              <a:rPr lang="en-US" sz="1800" dirty="0" smtClean="0"/>
              <a:t>Can developers develop secure code by themselves?</a:t>
            </a:r>
          </a:p>
          <a:p>
            <a:r>
              <a:rPr lang="en-US" sz="1800" dirty="0" smtClean="0"/>
              <a:t>How do developers know they have developed secure code? </a:t>
            </a:r>
          </a:p>
          <a:p>
            <a:r>
              <a:rPr lang="en-US" sz="1800" dirty="0" smtClean="0"/>
              <a:t>Why should developers care?</a:t>
            </a:r>
          </a:p>
          <a:p>
            <a:r>
              <a:rPr lang="en-US" sz="1800" dirty="0" smtClean="0"/>
              <a:t>Next </a:t>
            </a:r>
            <a:r>
              <a:rPr lang="en-US" sz="1800" dirty="0" smtClean="0"/>
              <a:t>Steps?</a:t>
            </a:r>
            <a:endParaRPr lang="en-US" sz="1800" dirty="0" smtClean="0"/>
          </a:p>
          <a:p>
            <a:endParaRPr lang="en-US" sz="1800" dirty="0"/>
          </a:p>
        </p:txBody>
      </p:sp>
    </p:spTree>
    <p:extLst>
      <p:ext uri="{BB962C8B-B14F-4D97-AF65-F5344CB8AC3E}">
        <p14:creationId xmlns:p14="http://schemas.microsoft.com/office/powerpoint/2010/main" val="187618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functions rely on accurate and reliable information from  technology that functions as intended (and only as intended) </a:t>
            </a:r>
          </a:p>
        </p:txBody>
      </p:sp>
      <p:sp>
        <p:nvSpPr>
          <p:cNvPr id="4" name="Text Box 10"/>
          <p:cNvSpPr txBox="1">
            <a:spLocks noChangeArrowheads="1"/>
          </p:cNvSpPr>
          <p:nvPr/>
        </p:nvSpPr>
        <p:spPr bwMode="auto">
          <a:xfrm>
            <a:off x="473075" y="5943600"/>
            <a:ext cx="6022975" cy="223138"/>
          </a:xfrm>
          <a:prstGeom prst="rect">
            <a:avLst/>
          </a:prstGeom>
          <a:noFill/>
          <a:ln w="9525">
            <a:noFill/>
            <a:miter lim="800000"/>
            <a:headEnd/>
            <a:tailEnd/>
          </a:ln>
        </p:spPr>
        <p:txBody>
          <a:bodyPr>
            <a:spAutoFit/>
          </a:bodyPr>
          <a:lstStyle/>
          <a:p>
            <a:pPr algn="l">
              <a:lnSpc>
                <a:spcPct val="85000"/>
              </a:lnSpc>
              <a:defRPr/>
            </a:pPr>
            <a:r>
              <a:rPr lang="en-US" sz="1000" i="1" u="none" dirty="0" smtClean="0">
                <a:latin typeface="+mn-lt"/>
                <a:cs typeface="Arial" pitchFamily="34" charset="0"/>
              </a:rPr>
              <a:t>Adapted from: </a:t>
            </a:r>
            <a:r>
              <a:rPr lang="en-US" sz="1000" i="1" u="none" dirty="0">
                <a:latin typeface="+mn-lt"/>
                <a:cs typeface="Arial" pitchFamily="34" charset="0"/>
              </a:rPr>
              <a:t>November 2009 SwA Forum-Evolution in SwA Processes Panel – David White, SEI</a:t>
            </a:r>
          </a:p>
        </p:txBody>
      </p:sp>
      <p:cxnSp>
        <p:nvCxnSpPr>
          <p:cNvPr id="51" name="Straight Arrow Connector 50"/>
          <p:cNvCxnSpPr/>
          <p:nvPr/>
        </p:nvCxnSpPr>
        <p:spPr bwMode="auto">
          <a:xfrm flipV="1">
            <a:off x="6781800" y="3311525"/>
            <a:ext cx="457200" cy="1588"/>
          </a:xfrm>
          <a:prstGeom prst="straightConnector1">
            <a:avLst/>
          </a:prstGeom>
          <a:noFill/>
          <a:ln w="57150" cap="flat" cmpd="sng" algn="ctr">
            <a:solidFill>
              <a:schemeClr val="bg2">
                <a:lumMod val="40000"/>
                <a:lumOff val="60000"/>
              </a:schemeClr>
            </a:solidFill>
            <a:prstDash val="solid"/>
            <a:round/>
            <a:headEnd type="none" w="med" len="med"/>
            <a:tailEnd type="arrow" w="med" len="med"/>
          </a:ln>
          <a:effectLst/>
        </p:spPr>
      </p:cxnSp>
      <p:sp>
        <p:nvSpPr>
          <p:cNvPr id="52" name="Rounded Rectangle 594"/>
          <p:cNvSpPr>
            <a:spLocks noChangeArrowheads="1"/>
          </p:cNvSpPr>
          <p:nvPr/>
        </p:nvSpPr>
        <p:spPr bwMode="auto">
          <a:xfrm>
            <a:off x="7086600" y="3124200"/>
            <a:ext cx="1524000" cy="533400"/>
          </a:xfrm>
          <a:prstGeom prst="roundRect">
            <a:avLst>
              <a:gd name="adj" fmla="val 50000"/>
            </a:avLst>
          </a:prstGeom>
          <a:solidFill>
            <a:schemeClr val="bg1"/>
          </a:solidFill>
          <a:ln w="28575">
            <a:solidFill>
              <a:srgbClr val="1A3C74"/>
            </a:solidFill>
            <a:round/>
            <a:headEnd/>
            <a:tailEnd/>
          </a:ln>
        </p:spPr>
        <p:txBody>
          <a:bodyPr lIns="92309" tIns="46154" rIns="92309" bIns="46154" anchor="ctr"/>
          <a:lstStyle/>
          <a:p>
            <a:pPr algn="ctr">
              <a:spcBef>
                <a:spcPct val="30000"/>
              </a:spcBef>
              <a:tabLst>
                <a:tab pos="292100" algn="l"/>
                <a:tab pos="571500" algn="l"/>
              </a:tabLst>
            </a:pPr>
            <a:r>
              <a:rPr lang="en-US" sz="1600">
                <a:solidFill>
                  <a:schemeClr val="bg1"/>
                </a:solidFill>
                <a:ea typeface="ＭＳ Ｐゴシック" pitchFamily="34" charset="-128"/>
              </a:rPr>
              <a:t>Service Mission</a:t>
            </a:r>
          </a:p>
        </p:txBody>
      </p:sp>
      <p:sp>
        <p:nvSpPr>
          <p:cNvPr id="53" name="Rounded Rectangle 593"/>
          <p:cNvSpPr>
            <a:spLocks noChangeArrowheads="1"/>
          </p:cNvSpPr>
          <p:nvPr/>
        </p:nvSpPr>
        <p:spPr bwMode="auto">
          <a:xfrm>
            <a:off x="7010400" y="3200400"/>
            <a:ext cx="1524000" cy="533400"/>
          </a:xfrm>
          <a:prstGeom prst="roundRect">
            <a:avLst>
              <a:gd name="adj" fmla="val 50000"/>
            </a:avLst>
          </a:prstGeom>
          <a:solidFill>
            <a:schemeClr val="bg1"/>
          </a:solidFill>
          <a:ln w="28575">
            <a:solidFill>
              <a:srgbClr val="1A3C74"/>
            </a:solidFill>
            <a:round/>
            <a:headEnd/>
            <a:tailEnd/>
          </a:ln>
        </p:spPr>
        <p:txBody>
          <a:bodyPr lIns="92309" tIns="46154" rIns="92309" bIns="46154" anchor="ctr"/>
          <a:lstStyle/>
          <a:p>
            <a:pPr algn="ctr">
              <a:spcBef>
                <a:spcPct val="30000"/>
              </a:spcBef>
              <a:tabLst>
                <a:tab pos="292100" algn="l"/>
                <a:tab pos="571500" algn="l"/>
              </a:tabLst>
            </a:pPr>
            <a:r>
              <a:rPr lang="en-US" sz="1600">
                <a:solidFill>
                  <a:schemeClr val="bg1"/>
                </a:solidFill>
                <a:ea typeface="ＭＳ Ｐゴシック" pitchFamily="34" charset="-128"/>
              </a:rPr>
              <a:t>Service Mission</a:t>
            </a:r>
          </a:p>
        </p:txBody>
      </p:sp>
      <p:sp>
        <p:nvSpPr>
          <p:cNvPr id="54" name="Rectangle 53"/>
          <p:cNvSpPr/>
          <p:nvPr/>
        </p:nvSpPr>
        <p:spPr>
          <a:xfrm>
            <a:off x="1219200" y="1752600"/>
            <a:ext cx="5562600" cy="2819400"/>
          </a:xfrm>
          <a:prstGeom prst="rect">
            <a:avLst/>
          </a:prstGeom>
          <a:solidFill>
            <a:schemeClr val="bg1"/>
          </a:solidFill>
          <a:ln>
            <a:solidFill>
              <a:srgbClr val="1A3C74"/>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cxnSp>
        <p:nvCxnSpPr>
          <p:cNvPr id="55" name="Straight Arrow Connector 54"/>
          <p:cNvCxnSpPr/>
          <p:nvPr/>
        </p:nvCxnSpPr>
        <p:spPr bwMode="auto">
          <a:xfrm flipV="1">
            <a:off x="6629400" y="3427413"/>
            <a:ext cx="457200" cy="1587"/>
          </a:xfrm>
          <a:prstGeom prst="straightConnector1">
            <a:avLst/>
          </a:prstGeom>
          <a:noFill/>
          <a:ln w="57150" cap="flat" cmpd="sng" algn="ctr">
            <a:solidFill>
              <a:schemeClr val="bg2">
                <a:lumMod val="40000"/>
                <a:lumOff val="60000"/>
              </a:schemeClr>
            </a:solidFill>
            <a:prstDash val="solid"/>
            <a:round/>
            <a:headEnd type="none" w="med" len="med"/>
            <a:tailEnd type="arrow" w="med" len="med"/>
          </a:ln>
          <a:effectLst/>
        </p:spPr>
      </p:cxnSp>
      <p:sp>
        <p:nvSpPr>
          <p:cNvPr id="56" name="Rectangle 55"/>
          <p:cNvSpPr/>
          <p:nvPr/>
        </p:nvSpPr>
        <p:spPr>
          <a:xfrm>
            <a:off x="1219200" y="1752600"/>
            <a:ext cx="609600" cy="2819400"/>
          </a:xfrm>
          <a:prstGeom prst="rect">
            <a:avLst/>
          </a:prstGeom>
          <a:solidFill>
            <a:srgbClr val="1A3C74"/>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57" name="Rectangle 56"/>
          <p:cNvSpPr/>
          <p:nvPr/>
        </p:nvSpPr>
        <p:spPr>
          <a:xfrm>
            <a:off x="1066800" y="1905000"/>
            <a:ext cx="5562600" cy="2819400"/>
          </a:xfrm>
          <a:prstGeom prst="rect">
            <a:avLst/>
          </a:prstGeom>
          <a:solidFill>
            <a:schemeClr val="bg1"/>
          </a:solidFill>
          <a:ln>
            <a:solidFill>
              <a:srgbClr val="1A3C74"/>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58" name="Rectangle 57"/>
          <p:cNvSpPr/>
          <p:nvPr/>
        </p:nvSpPr>
        <p:spPr>
          <a:xfrm>
            <a:off x="1066800" y="1905000"/>
            <a:ext cx="609600" cy="2819400"/>
          </a:xfrm>
          <a:prstGeom prst="rect">
            <a:avLst/>
          </a:prstGeom>
          <a:solidFill>
            <a:srgbClr val="1A3C74"/>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59" name="Rectangle 58"/>
          <p:cNvSpPr/>
          <p:nvPr/>
        </p:nvSpPr>
        <p:spPr>
          <a:xfrm>
            <a:off x="914400" y="2057400"/>
            <a:ext cx="5562600" cy="2819400"/>
          </a:xfrm>
          <a:prstGeom prst="rect">
            <a:avLst/>
          </a:prstGeom>
          <a:solidFill>
            <a:schemeClr val="bg1"/>
          </a:solidFill>
          <a:ln>
            <a:solidFill>
              <a:srgbClr val="1A3C74"/>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pic>
        <p:nvPicPr>
          <p:cNvPr id="60" name="Picture 540" descr="CERT_SEI_CMU_1_Line_647C_Bl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1663" y="5213350"/>
            <a:ext cx="58499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525" y="2209800"/>
            <a:ext cx="762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grpSp>
        <p:nvGrpSpPr>
          <p:cNvPr id="62" name="Group 56"/>
          <p:cNvGrpSpPr>
            <a:grpSpLocks/>
          </p:cNvGrpSpPr>
          <p:nvPr/>
        </p:nvGrpSpPr>
        <p:grpSpPr bwMode="auto">
          <a:xfrm>
            <a:off x="1711325" y="3560763"/>
            <a:ext cx="877888" cy="1231900"/>
            <a:chOff x="2451100" y="2799318"/>
            <a:chExt cx="877839" cy="1231900"/>
          </a:xfrm>
        </p:grpSpPr>
        <p:pic>
          <p:nvPicPr>
            <p:cNvPr id="6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2799318"/>
              <a:ext cx="771626" cy="97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549"/>
            <p:cNvSpPr txBox="1">
              <a:spLocks noChangeArrowheads="1"/>
            </p:cNvSpPr>
            <p:nvPr/>
          </p:nvSpPr>
          <p:spPr bwMode="auto">
            <a:xfrm>
              <a:off x="2451100" y="3661886"/>
              <a:ext cx="877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people</a:t>
              </a:r>
            </a:p>
          </p:txBody>
        </p:sp>
      </p:grpSp>
      <p:grpSp>
        <p:nvGrpSpPr>
          <p:cNvPr id="65" name="Group 57"/>
          <p:cNvGrpSpPr>
            <a:grpSpLocks/>
          </p:cNvGrpSpPr>
          <p:nvPr/>
        </p:nvGrpSpPr>
        <p:grpSpPr bwMode="auto">
          <a:xfrm>
            <a:off x="2930525" y="3560763"/>
            <a:ext cx="804863" cy="1239837"/>
            <a:chOff x="3644900" y="2799318"/>
            <a:chExt cx="805868" cy="1239282"/>
          </a:xfrm>
        </p:grpSpPr>
        <p:pic>
          <p:nvPicPr>
            <p:cNvPr id="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4900" y="2799318"/>
              <a:ext cx="805868" cy="97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552"/>
            <p:cNvSpPr txBox="1">
              <a:spLocks noChangeArrowheads="1"/>
            </p:cNvSpPr>
            <p:nvPr/>
          </p:nvSpPr>
          <p:spPr bwMode="auto">
            <a:xfrm>
              <a:off x="3761162" y="3669268"/>
              <a:ext cx="556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info</a:t>
              </a:r>
            </a:p>
          </p:txBody>
        </p:sp>
      </p:grpSp>
      <p:grpSp>
        <p:nvGrpSpPr>
          <p:cNvPr id="68" name="Group 58"/>
          <p:cNvGrpSpPr>
            <a:grpSpLocks/>
          </p:cNvGrpSpPr>
          <p:nvPr/>
        </p:nvGrpSpPr>
        <p:grpSpPr bwMode="auto">
          <a:xfrm>
            <a:off x="4137025" y="3560763"/>
            <a:ext cx="854075" cy="1233487"/>
            <a:chOff x="4711700" y="2799318"/>
            <a:chExt cx="854300" cy="1232932"/>
          </a:xfrm>
        </p:grpSpPr>
        <p:pic>
          <p:nvPicPr>
            <p:cNvPr id="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1700" y="2799318"/>
              <a:ext cx="854300" cy="97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555"/>
            <p:cNvSpPr txBox="1">
              <a:spLocks noChangeArrowheads="1"/>
            </p:cNvSpPr>
            <p:nvPr/>
          </p:nvSpPr>
          <p:spPr bwMode="auto">
            <a:xfrm>
              <a:off x="4870450" y="3662918"/>
              <a:ext cx="620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tech</a:t>
              </a:r>
            </a:p>
          </p:txBody>
        </p:sp>
      </p:grpSp>
      <p:grpSp>
        <p:nvGrpSpPr>
          <p:cNvPr id="71" name="Group 59"/>
          <p:cNvGrpSpPr>
            <a:grpSpLocks/>
          </p:cNvGrpSpPr>
          <p:nvPr/>
        </p:nvGrpSpPr>
        <p:grpSpPr bwMode="auto">
          <a:xfrm>
            <a:off x="5353050" y="3560763"/>
            <a:ext cx="1006475" cy="1233487"/>
            <a:chOff x="5826946" y="2799318"/>
            <a:chExt cx="1005654" cy="1232932"/>
          </a:xfrm>
        </p:grpSpPr>
        <p:pic>
          <p:nvPicPr>
            <p:cNvPr id="7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0900" y="2799318"/>
              <a:ext cx="771626" cy="97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558"/>
            <p:cNvSpPr txBox="1">
              <a:spLocks noChangeArrowheads="1"/>
            </p:cNvSpPr>
            <p:nvPr/>
          </p:nvSpPr>
          <p:spPr bwMode="auto">
            <a:xfrm>
              <a:off x="5826946" y="3662918"/>
              <a:ext cx="10056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facilities</a:t>
              </a:r>
            </a:p>
          </p:txBody>
        </p:sp>
      </p:grpSp>
      <p:pic>
        <p:nvPicPr>
          <p:cNvPr id="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925" y="2209800"/>
            <a:ext cx="762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pic>
        <p:nvPicPr>
          <p:cNvPr id="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325" y="2209800"/>
            <a:ext cx="762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pic>
        <p:nvPicPr>
          <p:cNvPr id="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25" y="2209800"/>
            <a:ext cx="762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pic>
        <p:nvPicPr>
          <p:cNvPr id="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25" y="2209800"/>
            <a:ext cx="762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cxnSp>
        <p:nvCxnSpPr>
          <p:cNvPr id="78" name="Straight Arrow Connector 563"/>
          <p:cNvCxnSpPr>
            <a:cxnSpLocks noChangeShapeType="1"/>
          </p:cNvCxnSpPr>
          <p:nvPr/>
        </p:nvCxnSpPr>
        <p:spPr bwMode="auto">
          <a:xfrm rot="5400000">
            <a:off x="1939132" y="3331369"/>
            <a:ext cx="438150" cy="20637"/>
          </a:xfrm>
          <a:prstGeom prst="straightConnector1">
            <a:avLst/>
          </a:prstGeom>
          <a:noFill/>
          <a:ln w="22225">
            <a:solidFill>
              <a:srgbClr val="0070C0"/>
            </a:solidFill>
            <a:prstDash val="dash"/>
            <a:round/>
            <a:headEnd/>
            <a:tailEnd type="arrow" w="med" len="med"/>
          </a:ln>
          <a:extLst>
            <a:ext uri="{909E8E84-426E-40DD-AFC4-6F175D3DCCD1}">
              <a14:hiddenFill xmlns:a14="http://schemas.microsoft.com/office/drawing/2010/main">
                <a:noFill/>
              </a14:hiddenFill>
            </a:ext>
          </a:extLst>
        </p:spPr>
      </p:cxnSp>
      <p:cxnSp>
        <p:nvCxnSpPr>
          <p:cNvPr id="79" name="Straight Arrow Connector 564"/>
          <p:cNvCxnSpPr>
            <a:cxnSpLocks noChangeShapeType="1"/>
          </p:cNvCxnSpPr>
          <p:nvPr/>
        </p:nvCxnSpPr>
        <p:spPr bwMode="auto">
          <a:xfrm rot="16200000" flipH="1">
            <a:off x="2531269" y="2759869"/>
            <a:ext cx="438150" cy="1163638"/>
          </a:xfrm>
          <a:prstGeom prst="straightConnector1">
            <a:avLst/>
          </a:prstGeom>
          <a:noFill/>
          <a:ln w="22225">
            <a:solidFill>
              <a:srgbClr val="0070C0"/>
            </a:solidFill>
            <a:prstDash val="dash"/>
            <a:round/>
            <a:headEnd/>
            <a:tailEnd type="arrow" w="med" len="med"/>
          </a:ln>
          <a:extLst>
            <a:ext uri="{909E8E84-426E-40DD-AFC4-6F175D3DCCD1}">
              <a14:hiddenFill xmlns:a14="http://schemas.microsoft.com/office/drawing/2010/main">
                <a:noFill/>
              </a14:hiddenFill>
            </a:ext>
          </a:extLst>
        </p:spPr>
      </p:cxnSp>
      <p:cxnSp>
        <p:nvCxnSpPr>
          <p:cNvPr id="80" name="Straight Arrow Connector 565"/>
          <p:cNvCxnSpPr>
            <a:cxnSpLocks noChangeShapeType="1"/>
          </p:cNvCxnSpPr>
          <p:nvPr/>
        </p:nvCxnSpPr>
        <p:spPr bwMode="auto">
          <a:xfrm rot="5400000">
            <a:off x="2396332" y="2874169"/>
            <a:ext cx="438150" cy="935037"/>
          </a:xfrm>
          <a:prstGeom prst="straightConnector1">
            <a:avLst/>
          </a:prstGeom>
          <a:noFill/>
          <a:ln w="22225">
            <a:solidFill>
              <a:srgbClr val="0070C0"/>
            </a:solidFill>
            <a:prstDash val="dash"/>
            <a:round/>
            <a:headEnd/>
            <a:tailEnd type="arrow" w="med" len="med"/>
          </a:ln>
          <a:extLst>
            <a:ext uri="{909E8E84-426E-40DD-AFC4-6F175D3DCCD1}">
              <a14:hiddenFill xmlns:a14="http://schemas.microsoft.com/office/drawing/2010/main">
                <a:noFill/>
              </a14:hiddenFill>
            </a:ext>
          </a:extLst>
        </p:spPr>
      </p:cxnSp>
      <p:cxnSp>
        <p:nvCxnSpPr>
          <p:cNvPr id="81" name="Straight Arrow Connector 566"/>
          <p:cNvCxnSpPr>
            <a:cxnSpLocks noChangeShapeType="1"/>
          </p:cNvCxnSpPr>
          <p:nvPr/>
        </p:nvCxnSpPr>
        <p:spPr bwMode="auto">
          <a:xfrm rot="5400000">
            <a:off x="3445669" y="3009107"/>
            <a:ext cx="438150" cy="665162"/>
          </a:xfrm>
          <a:prstGeom prst="straightConnector1">
            <a:avLst/>
          </a:prstGeom>
          <a:noFill/>
          <a:ln w="22225">
            <a:solidFill>
              <a:srgbClr val="0070C0"/>
            </a:solidFill>
            <a:prstDash val="dash"/>
            <a:round/>
            <a:headEnd/>
            <a:tailEnd type="arrow" w="med" len="med"/>
          </a:ln>
          <a:extLst>
            <a:ext uri="{909E8E84-426E-40DD-AFC4-6F175D3DCCD1}">
              <a14:hiddenFill xmlns:a14="http://schemas.microsoft.com/office/drawing/2010/main">
                <a:noFill/>
              </a14:hiddenFill>
            </a:ext>
          </a:extLst>
        </p:spPr>
      </p:cxnSp>
      <p:cxnSp>
        <p:nvCxnSpPr>
          <p:cNvPr id="82" name="Straight Arrow Connector 567"/>
          <p:cNvCxnSpPr>
            <a:cxnSpLocks noChangeShapeType="1"/>
          </p:cNvCxnSpPr>
          <p:nvPr/>
        </p:nvCxnSpPr>
        <p:spPr bwMode="auto">
          <a:xfrm rot="16200000" flipH="1">
            <a:off x="5158582" y="2875756"/>
            <a:ext cx="438150" cy="931863"/>
          </a:xfrm>
          <a:prstGeom prst="straightConnector1">
            <a:avLst/>
          </a:prstGeom>
          <a:noFill/>
          <a:ln w="22225">
            <a:solidFill>
              <a:srgbClr val="0070C0"/>
            </a:solidFill>
            <a:prstDash val="dash"/>
            <a:round/>
            <a:headEnd/>
            <a:tailEnd type="arrow" w="med" len="med"/>
          </a:ln>
          <a:extLst>
            <a:ext uri="{909E8E84-426E-40DD-AFC4-6F175D3DCCD1}">
              <a14:hiddenFill xmlns:a14="http://schemas.microsoft.com/office/drawing/2010/main">
                <a:noFill/>
              </a14:hiddenFill>
            </a:ext>
          </a:extLst>
        </p:spPr>
      </p:cxnSp>
      <p:cxnSp>
        <p:nvCxnSpPr>
          <p:cNvPr id="83" name="Straight Arrow Connector 568"/>
          <p:cNvCxnSpPr>
            <a:cxnSpLocks noChangeShapeType="1"/>
          </p:cNvCxnSpPr>
          <p:nvPr/>
        </p:nvCxnSpPr>
        <p:spPr bwMode="auto">
          <a:xfrm rot="5400000">
            <a:off x="4360069" y="2094707"/>
            <a:ext cx="438150" cy="2493962"/>
          </a:xfrm>
          <a:prstGeom prst="straightConnector1">
            <a:avLst/>
          </a:prstGeom>
          <a:noFill/>
          <a:ln w="22225">
            <a:solidFill>
              <a:srgbClr val="0070C0"/>
            </a:solidFill>
            <a:prstDash val="dash"/>
            <a:round/>
            <a:headEnd/>
            <a:tailEnd type="arrow" w="med" len="med"/>
          </a:ln>
          <a:extLst>
            <a:ext uri="{909E8E84-426E-40DD-AFC4-6F175D3DCCD1}">
              <a14:hiddenFill xmlns:a14="http://schemas.microsoft.com/office/drawing/2010/main">
                <a:noFill/>
              </a14:hiddenFill>
            </a:ext>
          </a:extLst>
        </p:spPr>
      </p:cxnSp>
      <p:cxnSp>
        <p:nvCxnSpPr>
          <p:cNvPr id="84" name="Straight Arrow Connector 569"/>
          <p:cNvCxnSpPr>
            <a:cxnSpLocks noChangeShapeType="1"/>
          </p:cNvCxnSpPr>
          <p:nvPr/>
        </p:nvCxnSpPr>
        <p:spPr bwMode="auto">
          <a:xfrm rot="5400000">
            <a:off x="4518819" y="3167857"/>
            <a:ext cx="438150" cy="347662"/>
          </a:xfrm>
          <a:prstGeom prst="straightConnector1">
            <a:avLst/>
          </a:prstGeom>
          <a:noFill/>
          <a:ln w="22225">
            <a:solidFill>
              <a:srgbClr val="0070C0"/>
            </a:solidFill>
            <a:prstDash val="dash"/>
            <a:round/>
            <a:headEnd/>
            <a:tailEnd type="arrow" w="med" len="med"/>
          </a:ln>
          <a:extLst>
            <a:ext uri="{909E8E84-426E-40DD-AFC4-6F175D3DCCD1}">
              <a14:hiddenFill xmlns:a14="http://schemas.microsoft.com/office/drawing/2010/main">
                <a:noFill/>
              </a14:hiddenFill>
            </a:ext>
          </a:extLst>
        </p:spPr>
      </p:cxnSp>
      <p:cxnSp>
        <p:nvCxnSpPr>
          <p:cNvPr id="85" name="Straight Arrow Connector 570"/>
          <p:cNvCxnSpPr>
            <a:cxnSpLocks noChangeShapeType="1"/>
          </p:cNvCxnSpPr>
          <p:nvPr/>
        </p:nvCxnSpPr>
        <p:spPr bwMode="auto">
          <a:xfrm rot="16200000" flipH="1">
            <a:off x="5615782" y="3332956"/>
            <a:ext cx="438150" cy="17463"/>
          </a:xfrm>
          <a:prstGeom prst="straightConnector1">
            <a:avLst/>
          </a:prstGeom>
          <a:noFill/>
          <a:ln w="22225">
            <a:solidFill>
              <a:srgbClr val="0070C0"/>
            </a:solidFill>
            <a:prstDash val="dash"/>
            <a:round/>
            <a:headEnd/>
            <a:tailEnd type="arrow" w="med" len="med"/>
          </a:ln>
          <a:extLst>
            <a:ext uri="{909E8E84-426E-40DD-AFC4-6F175D3DCCD1}">
              <a14:hiddenFill xmlns:a14="http://schemas.microsoft.com/office/drawing/2010/main">
                <a:noFill/>
              </a14:hiddenFill>
            </a:ext>
          </a:extLst>
        </p:spPr>
      </p:cxnSp>
      <p:cxnSp>
        <p:nvCxnSpPr>
          <p:cNvPr id="86" name="Straight Arrow Connector 571"/>
          <p:cNvCxnSpPr>
            <a:cxnSpLocks noChangeShapeType="1"/>
          </p:cNvCxnSpPr>
          <p:nvPr/>
        </p:nvCxnSpPr>
        <p:spPr bwMode="auto">
          <a:xfrm rot="5400000">
            <a:off x="3310732" y="1959769"/>
            <a:ext cx="438150" cy="2763837"/>
          </a:xfrm>
          <a:prstGeom prst="straightConnector1">
            <a:avLst/>
          </a:prstGeom>
          <a:noFill/>
          <a:ln w="22225">
            <a:solidFill>
              <a:srgbClr val="0070C0"/>
            </a:solidFill>
            <a:prstDash val="dash"/>
            <a:round/>
            <a:headEnd/>
            <a:tailEnd type="arrow" w="med" len="med"/>
          </a:ln>
          <a:extLst>
            <a:ext uri="{909E8E84-426E-40DD-AFC4-6F175D3DCCD1}">
              <a14:hiddenFill xmlns:a14="http://schemas.microsoft.com/office/drawing/2010/main">
                <a:noFill/>
              </a14:hiddenFill>
            </a:ext>
          </a:extLst>
        </p:spPr>
      </p:cxnSp>
      <p:cxnSp>
        <p:nvCxnSpPr>
          <p:cNvPr id="87" name="Straight Arrow Connector 572"/>
          <p:cNvCxnSpPr>
            <a:cxnSpLocks noChangeShapeType="1"/>
          </p:cNvCxnSpPr>
          <p:nvPr/>
        </p:nvCxnSpPr>
        <p:spPr bwMode="auto">
          <a:xfrm rot="16200000" flipH="1">
            <a:off x="4701382" y="2418556"/>
            <a:ext cx="438150" cy="1846263"/>
          </a:xfrm>
          <a:prstGeom prst="straightConnector1">
            <a:avLst/>
          </a:prstGeom>
          <a:noFill/>
          <a:ln w="22225">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88" name="TextBox 87"/>
          <p:cNvSpPr txBox="1"/>
          <p:nvPr/>
        </p:nvSpPr>
        <p:spPr>
          <a:xfrm>
            <a:off x="1676400" y="2362200"/>
            <a:ext cx="4682492" cy="584776"/>
          </a:xfrm>
          <a:prstGeom prst="rect">
            <a:avLst/>
          </a:prstGeom>
          <a:noFill/>
        </p:spPr>
        <p:txBody>
          <a:bodyPr wrap="none">
            <a:spAutoFit/>
          </a:bodyPr>
          <a:lstStyle/>
          <a:p>
            <a:pPr>
              <a:defRPr/>
            </a:pPr>
            <a:r>
              <a:rPr lang="en-US" sz="3200" dirty="0">
                <a:solidFill>
                  <a:srgbClr val="223D71">
                    <a:alpha val="80000"/>
                  </a:srgbClr>
                </a:solidFill>
                <a:effectLst>
                  <a:glow rad="101600">
                    <a:schemeClr val="bg1">
                      <a:alpha val="75000"/>
                    </a:schemeClr>
                  </a:glow>
                </a:effectLst>
                <a:latin typeface="Arial Black"/>
                <a:ea typeface="Arial" pitchFamily="30" charset="0"/>
                <a:cs typeface="Arial" pitchFamily="30" charset="0"/>
              </a:rPr>
              <a:t>Business Processes</a:t>
            </a:r>
          </a:p>
        </p:txBody>
      </p:sp>
      <p:sp>
        <p:nvSpPr>
          <p:cNvPr id="89" name="Rounded Rectangle 574"/>
          <p:cNvSpPr>
            <a:spLocks noChangeArrowheads="1"/>
          </p:cNvSpPr>
          <p:nvPr/>
        </p:nvSpPr>
        <p:spPr bwMode="auto">
          <a:xfrm>
            <a:off x="6934200" y="3276600"/>
            <a:ext cx="1524000" cy="533400"/>
          </a:xfrm>
          <a:prstGeom prst="roundRect">
            <a:avLst>
              <a:gd name="adj" fmla="val 50000"/>
            </a:avLst>
          </a:prstGeom>
          <a:solidFill>
            <a:srgbClr val="FFFFFF"/>
          </a:solidFill>
          <a:ln w="28575">
            <a:solidFill>
              <a:srgbClr val="1A3C74"/>
            </a:solidFill>
            <a:round/>
            <a:headEnd/>
            <a:tailEnd/>
          </a:ln>
        </p:spPr>
        <p:txBody>
          <a:bodyPr lIns="92309" tIns="46154" rIns="92309" bIns="46154" anchor="ctr"/>
          <a:lstStyle/>
          <a:p>
            <a:pPr algn="ctr">
              <a:spcBef>
                <a:spcPct val="30000"/>
              </a:spcBef>
              <a:tabLst>
                <a:tab pos="292100" algn="l"/>
                <a:tab pos="571500" algn="l"/>
              </a:tabLst>
            </a:pPr>
            <a:r>
              <a:rPr lang="en-US" sz="1600">
                <a:solidFill>
                  <a:srgbClr val="1A3C74"/>
                </a:solidFill>
                <a:ea typeface="ＭＳ Ｐゴシック" pitchFamily="34" charset="-128"/>
              </a:rPr>
              <a:t>Service Mission</a:t>
            </a:r>
          </a:p>
        </p:txBody>
      </p:sp>
      <p:sp>
        <p:nvSpPr>
          <p:cNvPr id="90" name="Rounded Rectangle 575"/>
          <p:cNvSpPr>
            <a:spLocks noChangeArrowheads="1"/>
          </p:cNvSpPr>
          <p:nvPr/>
        </p:nvSpPr>
        <p:spPr bwMode="auto">
          <a:xfrm>
            <a:off x="6934200" y="2057400"/>
            <a:ext cx="1524000" cy="533400"/>
          </a:xfrm>
          <a:prstGeom prst="roundRect">
            <a:avLst>
              <a:gd name="adj" fmla="val 50000"/>
            </a:avLst>
          </a:prstGeom>
          <a:solidFill>
            <a:srgbClr val="223D71"/>
          </a:solidFill>
          <a:ln>
            <a:noFill/>
          </a:ln>
          <a:extLst>
            <a:ext uri="{91240B29-F687-4F45-9708-019B960494DF}">
              <a14:hiddenLine xmlns:a14="http://schemas.microsoft.com/office/drawing/2010/main" w="9525">
                <a:solidFill>
                  <a:srgbClr val="000000"/>
                </a:solidFill>
                <a:round/>
                <a:headEnd/>
                <a:tailEnd/>
              </a14:hiddenLine>
            </a:ext>
          </a:extLst>
        </p:spPr>
        <p:txBody>
          <a:bodyPr lIns="92309" tIns="46154" rIns="92309" bIns="46154" anchor="ctr"/>
          <a:lstStyle/>
          <a:p>
            <a:pPr algn="ctr">
              <a:spcBef>
                <a:spcPct val="30000"/>
              </a:spcBef>
              <a:tabLst>
                <a:tab pos="292100" algn="l"/>
                <a:tab pos="571500" algn="l"/>
              </a:tabLst>
            </a:pPr>
            <a:r>
              <a:rPr lang="en-US" sz="1600">
                <a:solidFill>
                  <a:schemeClr val="bg1"/>
                </a:solidFill>
                <a:ea typeface="ＭＳ Ｐゴシック" pitchFamily="34" charset="-128"/>
              </a:rPr>
              <a:t>Organization Mission</a:t>
            </a:r>
          </a:p>
        </p:txBody>
      </p:sp>
      <p:cxnSp>
        <p:nvCxnSpPr>
          <p:cNvPr id="91" name="Straight Arrow Connector 90"/>
          <p:cNvCxnSpPr>
            <a:endCxn id="89" idx="1"/>
          </p:cNvCxnSpPr>
          <p:nvPr/>
        </p:nvCxnSpPr>
        <p:spPr bwMode="auto">
          <a:xfrm flipV="1">
            <a:off x="6477000" y="3543300"/>
            <a:ext cx="457200" cy="1588"/>
          </a:xfrm>
          <a:prstGeom prst="straightConnector1">
            <a:avLst/>
          </a:prstGeom>
          <a:noFill/>
          <a:ln w="57150" cap="flat" cmpd="sng" algn="ctr">
            <a:solidFill>
              <a:schemeClr val="bg2">
                <a:lumMod val="50000"/>
              </a:schemeClr>
            </a:solidFill>
            <a:prstDash val="solid"/>
            <a:round/>
            <a:headEnd type="none" w="med" len="med"/>
            <a:tailEnd type="arrow" w="med" len="med"/>
          </a:ln>
          <a:effectLst/>
        </p:spPr>
      </p:cxnSp>
      <p:sp>
        <p:nvSpPr>
          <p:cNvPr id="92" name="Rectangle 91"/>
          <p:cNvSpPr/>
          <p:nvPr/>
        </p:nvSpPr>
        <p:spPr>
          <a:xfrm>
            <a:off x="914400" y="2057400"/>
            <a:ext cx="609600" cy="2819400"/>
          </a:xfrm>
          <a:prstGeom prst="rect">
            <a:avLst/>
          </a:prstGeom>
          <a:solidFill>
            <a:srgbClr val="1A3C74"/>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93" name="TextBox 92"/>
          <p:cNvSpPr txBox="1"/>
          <p:nvPr/>
        </p:nvSpPr>
        <p:spPr>
          <a:xfrm rot="16200000">
            <a:off x="259053" y="3246147"/>
            <a:ext cx="1895471" cy="584776"/>
          </a:xfrm>
          <a:prstGeom prst="rect">
            <a:avLst/>
          </a:prstGeom>
          <a:noFill/>
        </p:spPr>
        <p:txBody>
          <a:bodyPr wrap="none">
            <a:spAutoFit/>
          </a:bodyPr>
          <a:lstStyle/>
          <a:p>
            <a:pPr>
              <a:defRPr/>
            </a:pPr>
            <a:r>
              <a:rPr lang="en-US" sz="3200" dirty="0">
                <a:solidFill>
                  <a:schemeClr val="bg1">
                    <a:alpha val="80000"/>
                  </a:schemeClr>
                </a:solidFill>
                <a:latin typeface="Arial Black"/>
                <a:ea typeface="Arial" pitchFamily="30" charset="0"/>
                <a:cs typeface="Arial" pitchFamily="30" charset="0"/>
              </a:rPr>
              <a:t>Service</a:t>
            </a:r>
          </a:p>
        </p:txBody>
      </p:sp>
      <p:cxnSp>
        <p:nvCxnSpPr>
          <p:cNvPr id="94" name="Straight Arrow Connector 93"/>
          <p:cNvCxnSpPr>
            <a:stCxn id="89" idx="0"/>
            <a:endCxn id="90" idx="2"/>
          </p:cNvCxnSpPr>
          <p:nvPr/>
        </p:nvCxnSpPr>
        <p:spPr bwMode="auto">
          <a:xfrm rot="5400000" flipH="1" flipV="1">
            <a:off x="7353301" y="2933700"/>
            <a:ext cx="685800" cy="3175"/>
          </a:xfrm>
          <a:prstGeom prst="straightConnector1">
            <a:avLst/>
          </a:prstGeom>
          <a:noFill/>
          <a:ln w="57150" cap="flat" cmpd="sng" algn="ctr">
            <a:solidFill>
              <a:schemeClr val="bg2">
                <a:lumMod val="50000"/>
              </a:schemeClr>
            </a:solidFill>
            <a:prstDash val="solid"/>
            <a:round/>
            <a:headEnd type="none" w="med" len="med"/>
            <a:tailEnd type="arrow" w="med" len="med"/>
          </a:ln>
          <a:effectLst/>
        </p:spPr>
      </p:cxnSp>
      <p:sp>
        <p:nvSpPr>
          <p:cNvPr id="95" name="TextBox 94"/>
          <p:cNvSpPr txBox="1"/>
          <p:nvPr/>
        </p:nvSpPr>
        <p:spPr>
          <a:xfrm>
            <a:off x="1622352" y="3733800"/>
            <a:ext cx="4841991" cy="584776"/>
          </a:xfrm>
          <a:prstGeom prst="rect">
            <a:avLst/>
          </a:prstGeom>
          <a:noFill/>
        </p:spPr>
        <p:txBody>
          <a:bodyPr wrap="none">
            <a:spAutoFit/>
          </a:bodyPr>
          <a:lstStyle/>
          <a:p>
            <a:pPr>
              <a:defRPr/>
            </a:pPr>
            <a:r>
              <a:rPr lang="en-US" sz="3200" dirty="0">
                <a:solidFill>
                  <a:srgbClr val="1A3C74"/>
                </a:solidFill>
                <a:effectLst>
                  <a:glow rad="101600">
                    <a:schemeClr val="bg1">
                      <a:alpha val="75000"/>
                    </a:schemeClr>
                  </a:glow>
                </a:effectLst>
                <a:latin typeface="Arial Black"/>
                <a:ea typeface="Arial" pitchFamily="30" charset="0"/>
                <a:cs typeface="Arial" pitchFamily="30" charset="0"/>
              </a:rPr>
              <a:t>Assets in Production</a:t>
            </a:r>
          </a:p>
        </p:txBody>
      </p:sp>
      <p:sp>
        <p:nvSpPr>
          <p:cNvPr id="96" name="TextBox 95"/>
          <p:cNvSpPr txBox="1"/>
          <p:nvPr/>
        </p:nvSpPr>
        <p:spPr>
          <a:xfrm>
            <a:off x="4216400" y="3505200"/>
            <a:ext cx="787395" cy="1015663"/>
          </a:xfrm>
          <a:prstGeom prst="rect">
            <a:avLst/>
          </a:prstGeom>
          <a:noFill/>
        </p:spPr>
        <p:txBody>
          <a:bodyPr wrap="none">
            <a:spAutoFit/>
          </a:bodyPr>
          <a:lstStyle/>
          <a:p>
            <a:pPr>
              <a:defRPr/>
            </a:pPr>
            <a:r>
              <a:rPr lang="en-US" sz="6000" dirty="0">
                <a:solidFill>
                  <a:srgbClr val="FF0000">
                    <a:alpha val="75000"/>
                  </a:srgbClr>
                </a:solidFill>
                <a:effectLst>
                  <a:glow rad="101600">
                    <a:schemeClr val="accent2">
                      <a:lumMod val="40000"/>
                      <a:lumOff val="60000"/>
                      <a:alpha val="75000"/>
                    </a:schemeClr>
                  </a:glow>
                </a:effectLst>
                <a:latin typeface="Arial Black"/>
                <a:ea typeface="Arial" pitchFamily="30" charset="0"/>
                <a:cs typeface="Arial Black"/>
              </a:rPr>
              <a:t>X</a:t>
            </a:r>
          </a:p>
        </p:txBody>
      </p:sp>
      <p:cxnSp>
        <p:nvCxnSpPr>
          <p:cNvPr id="97" name="Straight Arrow Connector 599"/>
          <p:cNvCxnSpPr>
            <a:cxnSpLocks noChangeShapeType="1"/>
          </p:cNvCxnSpPr>
          <p:nvPr/>
        </p:nvCxnSpPr>
        <p:spPr bwMode="auto">
          <a:xfrm rot="16200000" flipH="1">
            <a:off x="3604419" y="2601119"/>
            <a:ext cx="438150" cy="1481138"/>
          </a:xfrm>
          <a:prstGeom prst="straightConnector1">
            <a:avLst/>
          </a:prstGeom>
          <a:noFill/>
          <a:ln w="22225">
            <a:solidFill>
              <a:srgbClr val="0070C0"/>
            </a:solidFill>
            <a:prstDash val="dash"/>
            <a:round/>
            <a:headEnd/>
            <a:tailEnd type="arrow" w="med" len="med"/>
          </a:ln>
          <a:extLst>
            <a:ext uri="{909E8E84-426E-40DD-AFC4-6F175D3DCCD1}">
              <a14:hiddenFill xmlns:a14="http://schemas.microsoft.com/office/drawing/2010/main">
                <a:noFill/>
              </a14:hiddenFill>
            </a:ext>
          </a:extLst>
        </p:spPr>
      </p:cxnSp>
      <p:sp>
        <p:nvSpPr>
          <p:cNvPr id="98" name="TextBox 97"/>
          <p:cNvSpPr txBox="1"/>
          <p:nvPr/>
        </p:nvSpPr>
        <p:spPr>
          <a:xfrm>
            <a:off x="2692400" y="2133600"/>
            <a:ext cx="787395" cy="1015663"/>
          </a:xfrm>
          <a:prstGeom prst="rect">
            <a:avLst/>
          </a:prstGeom>
          <a:noFill/>
        </p:spPr>
        <p:txBody>
          <a:bodyPr wrap="none">
            <a:spAutoFit/>
          </a:bodyPr>
          <a:lstStyle/>
          <a:p>
            <a:pPr>
              <a:defRPr/>
            </a:pPr>
            <a:r>
              <a:rPr lang="en-US" sz="6000" dirty="0">
                <a:solidFill>
                  <a:srgbClr val="FF0000">
                    <a:alpha val="75000"/>
                  </a:srgbClr>
                </a:solidFill>
                <a:effectLst>
                  <a:glow rad="101600">
                    <a:schemeClr val="accent2">
                      <a:lumMod val="40000"/>
                      <a:lumOff val="60000"/>
                      <a:alpha val="75000"/>
                    </a:schemeClr>
                  </a:glow>
                </a:effectLst>
                <a:latin typeface="Arial Black"/>
                <a:ea typeface="Arial" pitchFamily="30" charset="0"/>
                <a:cs typeface="Arial Black"/>
              </a:rPr>
              <a:t>X</a:t>
            </a:r>
          </a:p>
        </p:txBody>
      </p:sp>
      <p:sp>
        <p:nvSpPr>
          <p:cNvPr id="99" name="TextBox 98"/>
          <p:cNvSpPr txBox="1"/>
          <p:nvPr/>
        </p:nvSpPr>
        <p:spPr>
          <a:xfrm>
            <a:off x="4521200" y="2133600"/>
            <a:ext cx="787395" cy="1015663"/>
          </a:xfrm>
          <a:prstGeom prst="rect">
            <a:avLst/>
          </a:prstGeom>
          <a:noFill/>
        </p:spPr>
        <p:txBody>
          <a:bodyPr wrap="none">
            <a:spAutoFit/>
          </a:bodyPr>
          <a:lstStyle/>
          <a:p>
            <a:pPr>
              <a:defRPr/>
            </a:pPr>
            <a:r>
              <a:rPr lang="en-US" sz="6000" dirty="0">
                <a:solidFill>
                  <a:srgbClr val="FF0000">
                    <a:alpha val="75000"/>
                  </a:srgbClr>
                </a:solidFill>
                <a:effectLst>
                  <a:glow rad="101600">
                    <a:schemeClr val="accent2">
                      <a:lumMod val="40000"/>
                      <a:lumOff val="60000"/>
                      <a:alpha val="75000"/>
                    </a:schemeClr>
                  </a:glow>
                </a:effectLst>
                <a:latin typeface="Arial Black"/>
                <a:ea typeface="Arial" pitchFamily="30" charset="0"/>
                <a:cs typeface="Arial Black"/>
              </a:rPr>
              <a:t>X</a:t>
            </a:r>
          </a:p>
        </p:txBody>
      </p:sp>
      <p:sp>
        <p:nvSpPr>
          <p:cNvPr id="100" name="TextBox 99"/>
          <p:cNvSpPr txBox="1"/>
          <p:nvPr/>
        </p:nvSpPr>
        <p:spPr>
          <a:xfrm>
            <a:off x="7302503" y="3022937"/>
            <a:ext cx="787395" cy="1015663"/>
          </a:xfrm>
          <a:prstGeom prst="rect">
            <a:avLst/>
          </a:prstGeom>
          <a:noFill/>
        </p:spPr>
        <p:txBody>
          <a:bodyPr wrap="none">
            <a:spAutoFit/>
          </a:bodyPr>
          <a:lstStyle/>
          <a:p>
            <a:pPr>
              <a:defRPr/>
            </a:pPr>
            <a:r>
              <a:rPr lang="en-US" sz="6000" dirty="0">
                <a:solidFill>
                  <a:srgbClr val="FF0000">
                    <a:alpha val="75000"/>
                  </a:srgbClr>
                </a:solidFill>
                <a:effectLst>
                  <a:glow rad="101600">
                    <a:schemeClr val="accent2">
                      <a:lumMod val="40000"/>
                      <a:lumOff val="60000"/>
                      <a:alpha val="75000"/>
                    </a:schemeClr>
                  </a:glow>
                </a:effectLst>
                <a:latin typeface="Arial Black"/>
                <a:ea typeface="Arial" pitchFamily="30" charset="0"/>
                <a:cs typeface="Arial Black"/>
              </a:rPr>
              <a:t>X</a:t>
            </a:r>
          </a:p>
        </p:txBody>
      </p:sp>
      <p:sp>
        <p:nvSpPr>
          <p:cNvPr id="101" name="TextBox 100"/>
          <p:cNvSpPr txBox="1"/>
          <p:nvPr/>
        </p:nvSpPr>
        <p:spPr>
          <a:xfrm>
            <a:off x="7302503" y="1803737"/>
            <a:ext cx="787395" cy="1015663"/>
          </a:xfrm>
          <a:prstGeom prst="rect">
            <a:avLst/>
          </a:prstGeom>
          <a:noFill/>
        </p:spPr>
        <p:txBody>
          <a:bodyPr wrap="none">
            <a:spAutoFit/>
          </a:bodyPr>
          <a:lstStyle/>
          <a:p>
            <a:pPr>
              <a:defRPr/>
            </a:pPr>
            <a:r>
              <a:rPr lang="en-US" sz="6000" dirty="0">
                <a:solidFill>
                  <a:srgbClr val="FF0000">
                    <a:alpha val="75000"/>
                  </a:srgbClr>
                </a:solidFill>
                <a:effectLst>
                  <a:glow rad="101600">
                    <a:schemeClr val="accent2">
                      <a:lumMod val="40000"/>
                      <a:lumOff val="60000"/>
                      <a:alpha val="75000"/>
                    </a:schemeClr>
                  </a:glow>
                </a:effectLst>
                <a:latin typeface="Arial Black"/>
                <a:ea typeface="Arial" pitchFamily="30" charset="0"/>
                <a:cs typeface="Arial Black"/>
              </a:rPr>
              <a:t>X</a:t>
            </a:r>
          </a:p>
        </p:txBody>
      </p:sp>
      <p:sp>
        <p:nvSpPr>
          <p:cNvPr id="103" name="Up Arrow 102"/>
          <p:cNvSpPr>
            <a:spLocks noChangeArrowheads="1"/>
          </p:cNvSpPr>
          <p:nvPr/>
        </p:nvSpPr>
        <p:spPr bwMode="auto">
          <a:xfrm>
            <a:off x="4384675" y="4419600"/>
            <a:ext cx="457200" cy="533400"/>
          </a:xfrm>
          <a:prstGeom prst="upArrow">
            <a:avLst>
              <a:gd name="adj1" fmla="val 50000"/>
              <a:gd name="adj2" fmla="val 49999"/>
            </a:avLst>
          </a:prstGeom>
          <a:solidFill>
            <a:srgbClr val="FF0000">
              <a:alpha val="74901"/>
            </a:srgbClr>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Tree>
    <p:extLst>
      <p:ext uri="{BB962C8B-B14F-4D97-AF65-F5344CB8AC3E}">
        <p14:creationId xmlns:p14="http://schemas.microsoft.com/office/powerpoint/2010/main" val="367494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1000"/>
                                  </p:stCondLst>
                                  <p:childTnLst>
                                    <p:set>
                                      <p:cBhvr>
                                        <p:cTn id="11" dur="1" fill="hold">
                                          <p:stCondLst>
                                            <p:cond delay="0"/>
                                          </p:stCondLst>
                                        </p:cTn>
                                        <p:tgtEl>
                                          <p:spTgt spid="98"/>
                                        </p:tgtEl>
                                        <p:attrNameLst>
                                          <p:attrName>style.visibility</p:attrName>
                                        </p:attrNameLst>
                                      </p:cBhvr>
                                      <p:to>
                                        <p:strVal val="visible"/>
                                      </p:to>
                                    </p:set>
                                  </p:childTnLst>
                                </p:cTn>
                              </p:par>
                              <p:par>
                                <p:cTn id="12" presetID="1" presetClass="entr" presetSubtype="0" fill="hold" nodeType="withEffect">
                                  <p:stCondLst>
                                    <p:cond delay="1000"/>
                                  </p:stCondLst>
                                  <p:childTnLst>
                                    <p:set>
                                      <p:cBhvr>
                                        <p:cTn id="13" dur="1" fill="hold">
                                          <p:stCondLst>
                                            <p:cond delay="0"/>
                                          </p:stCondLst>
                                        </p:cTn>
                                        <p:tgtEl>
                                          <p:spTgt spid="99"/>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100"/>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1000"/>
                                  </p:stCondLst>
                                  <p:childTnLst>
                                    <p:set>
                                      <p:cBhvr>
                                        <p:cTn id="19"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6" name="Rectangle 10"/>
          <p:cNvSpPr>
            <a:spLocks noGrp="1" noChangeArrowheads="1"/>
          </p:cNvSpPr>
          <p:nvPr>
            <p:ph type="title"/>
          </p:nvPr>
        </p:nvSpPr>
        <p:spPr/>
        <p:txBody>
          <a:bodyPr/>
          <a:lstStyle/>
          <a:p>
            <a:r>
              <a:rPr lang="en-US" altLang="ja-JP" dirty="0" smtClean="0">
                <a:ea typeface="ＭＳ Ｐゴシック" pitchFamily="34" charset="-128"/>
              </a:rPr>
              <a:t>Requirements for secure code are implicitly and not explicitly stated </a:t>
            </a:r>
            <a:endParaRPr lang="en-US" dirty="0" smtClean="0"/>
          </a:p>
        </p:txBody>
      </p:sp>
      <p:sp>
        <p:nvSpPr>
          <p:cNvPr id="393219" name="Rectangle 3"/>
          <p:cNvSpPr>
            <a:spLocks noChangeArrowheads="1"/>
          </p:cNvSpPr>
          <p:nvPr/>
        </p:nvSpPr>
        <p:spPr bwMode="auto">
          <a:xfrm>
            <a:off x="0" y="-13849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3220" name="Rectangle 4"/>
          <p:cNvSpPr>
            <a:spLocks noChangeArrowheads="1"/>
          </p:cNvSpPr>
          <p:nvPr/>
        </p:nvSpPr>
        <p:spPr bwMode="auto">
          <a:xfrm>
            <a:off x="0" y="-13849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3221" name="Rectangle 5"/>
          <p:cNvSpPr>
            <a:spLocks noChangeArrowheads="1"/>
          </p:cNvSpPr>
          <p:nvPr/>
        </p:nvSpPr>
        <p:spPr bwMode="auto">
          <a:xfrm>
            <a:off x="0" y="-13849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93222" name="Object 6"/>
          <p:cNvGraphicFramePr>
            <a:graphicFrameLocks noGrp="1" noChangeAspect="1"/>
          </p:cNvGraphicFramePr>
          <p:nvPr>
            <p:ph idx="4294967295"/>
            <p:extLst>
              <p:ext uri="{D42A27DB-BD31-4B8C-83A1-F6EECF244321}">
                <p14:modId xmlns:p14="http://schemas.microsoft.com/office/powerpoint/2010/main" val="1601878390"/>
              </p:ext>
            </p:extLst>
          </p:nvPr>
        </p:nvGraphicFramePr>
        <p:xfrm>
          <a:off x="2018410" y="1600200"/>
          <a:ext cx="7047802" cy="4486402"/>
        </p:xfrm>
        <a:graphic>
          <a:graphicData uri="http://schemas.openxmlformats.org/presentationml/2006/ole">
            <mc:AlternateContent xmlns:mc="http://schemas.openxmlformats.org/markup-compatibility/2006">
              <mc:Choice xmlns:v="urn:schemas-microsoft-com:vml" Requires="v">
                <p:oleObj spid="_x0000_s1085" name="Chart" r:id="rId4" imgW="5267249" imgH="3628949" progId="MSGraph.Chart.8">
                  <p:embed/>
                </p:oleObj>
              </mc:Choice>
              <mc:Fallback>
                <p:oleObj name="Chart" r:id="rId4" imgW="5267249" imgH="3628949"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8410" y="1600200"/>
                        <a:ext cx="7047802" cy="4486402"/>
                      </a:xfrm>
                      <a:prstGeom prst="rect">
                        <a:avLst/>
                      </a:prstGeom>
                      <a:noFill/>
                      <a:ln>
                        <a:noFill/>
                      </a:ln>
                      <a:effectLst/>
                    </p:spPr>
                  </p:pic>
                </p:oleObj>
              </mc:Fallback>
            </mc:AlternateContent>
          </a:graphicData>
        </a:graphic>
      </p:graphicFrame>
      <p:pic>
        <p:nvPicPr>
          <p:cNvPr id="393223" name="Picture 7" descr="CEC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023" y="4953000"/>
            <a:ext cx="3600090" cy="557212"/>
          </a:xfrm>
          <a:prstGeom prst="rect">
            <a:avLst/>
          </a:prstGeom>
          <a:noFill/>
          <a:extLst>
            <a:ext uri="{909E8E84-426E-40DD-AFC4-6F175D3DCCD1}">
              <a14:hiddenFill xmlns:a14="http://schemas.microsoft.com/office/drawing/2010/main">
                <a:solidFill>
                  <a:srgbClr val="FFFFFF"/>
                </a:solidFill>
              </a14:hiddenFill>
            </a:ext>
          </a:extLst>
        </p:spPr>
      </p:pic>
      <p:sp>
        <p:nvSpPr>
          <p:cNvPr id="393224" name="Text Box 8"/>
          <p:cNvSpPr txBox="1">
            <a:spLocks noChangeArrowheads="1"/>
          </p:cNvSpPr>
          <p:nvPr/>
        </p:nvSpPr>
        <p:spPr bwMode="auto">
          <a:xfrm>
            <a:off x="531812" y="5614720"/>
            <a:ext cx="4729630" cy="244475"/>
          </a:xfrm>
          <a:prstGeom prst="rect">
            <a:avLst/>
          </a:prstGeom>
          <a:noFill/>
          <a:ln>
            <a:noFill/>
          </a:ln>
          <a:effectLst>
            <a:prstShdw prst="shdw17" dist="17961" dir="2700000">
              <a:srgbClr val="99CC00">
                <a:gamma/>
                <a:shade val="60000"/>
                <a:invGamma/>
                <a:alpha val="74998"/>
              </a:srgbClr>
            </a:prstShdw>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p>
            <a:pPr algn="l">
              <a:spcBef>
                <a:spcPct val="50000"/>
              </a:spcBef>
            </a:pPr>
            <a:r>
              <a:rPr lang="en-US" sz="1000" b="0" i="1" dirty="0">
                <a:ea typeface="ＭＳ Ｐゴシック" pitchFamily="34" charset="-128"/>
                <a:hlinkClick r:id="rId7"/>
              </a:rPr>
              <a:t>https://www.cioexecutivecouncil.com</a:t>
            </a:r>
            <a:r>
              <a:rPr lang="en-US" sz="1000" b="0" i="1" dirty="0">
                <a:ea typeface="ＭＳ Ｐゴシック" pitchFamily="34" charset="-128"/>
              </a:rPr>
              <a:t> October 11, 2006 Press Release</a:t>
            </a:r>
          </a:p>
        </p:txBody>
      </p:sp>
      <p:sp>
        <p:nvSpPr>
          <p:cNvPr id="393225" name="Rectangle 9"/>
          <p:cNvSpPr>
            <a:spLocks noChangeArrowheads="1"/>
          </p:cNvSpPr>
          <p:nvPr/>
        </p:nvSpPr>
        <p:spPr bwMode="auto">
          <a:xfrm>
            <a:off x="495141" y="5359806"/>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n-US"/>
          </a:p>
        </p:txBody>
      </p:sp>
      <p:sp>
        <p:nvSpPr>
          <p:cNvPr id="2" name="TextBox 1"/>
          <p:cNvSpPr txBox="1"/>
          <p:nvPr/>
        </p:nvSpPr>
        <p:spPr>
          <a:xfrm>
            <a:off x="3943438" y="1214511"/>
            <a:ext cx="4343400" cy="369332"/>
          </a:xfrm>
          <a:prstGeom prst="rect">
            <a:avLst/>
          </a:prstGeom>
          <a:noFill/>
        </p:spPr>
        <p:txBody>
          <a:bodyPr wrap="square" rtlCol="0">
            <a:spAutoFit/>
          </a:bodyPr>
          <a:lstStyle/>
          <a:p>
            <a:pPr algn="ctr"/>
            <a:r>
              <a:rPr lang="en-US" sz="1800" b="1" i="1" dirty="0" smtClean="0"/>
              <a:t>What CIOs want</a:t>
            </a:r>
            <a:endParaRPr lang="en-US" sz="1800" b="1" i="1" dirty="0"/>
          </a:p>
        </p:txBody>
      </p:sp>
    </p:spTree>
    <p:extLst>
      <p:ext uri="{BB962C8B-B14F-4D97-AF65-F5344CB8AC3E}">
        <p14:creationId xmlns:p14="http://schemas.microsoft.com/office/powerpoint/2010/main" val="10686166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1182208" y="2896692"/>
            <a:ext cx="5198983" cy="0"/>
          </a:xfrm>
          <a:prstGeom prst="line">
            <a:avLst/>
          </a:prstGeom>
          <a:ln w="2222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2" name="Picture 41" descr="glass_gold.png"/>
          <p:cNvPicPr>
            <a:picLocks noChangeAspect="1"/>
          </p:cNvPicPr>
          <p:nvPr/>
        </p:nvPicPr>
        <p:blipFill>
          <a:blip r:embed="rId3" cstate="print"/>
          <a:stretch>
            <a:fillRect/>
          </a:stretch>
        </p:blipFill>
        <p:spPr>
          <a:xfrm>
            <a:off x="4978294" y="1144093"/>
            <a:ext cx="2228137" cy="3429000"/>
          </a:xfrm>
          <a:prstGeom prst="rect">
            <a:avLst/>
          </a:prstGeom>
        </p:spPr>
      </p:pic>
      <p:sp>
        <p:nvSpPr>
          <p:cNvPr id="486402" name="Rectangle 2"/>
          <p:cNvSpPr>
            <a:spLocks noGrp="1" noChangeArrowheads="1"/>
          </p:cNvSpPr>
          <p:nvPr>
            <p:ph type="title"/>
          </p:nvPr>
        </p:nvSpPr>
        <p:spPr>
          <a:xfrm>
            <a:off x="191929" y="208468"/>
            <a:ext cx="9296400" cy="533400"/>
          </a:xfrm>
        </p:spPr>
        <p:txBody>
          <a:bodyPr/>
          <a:lstStyle/>
          <a:p>
            <a:r>
              <a:rPr lang="en-US" sz="2400" dirty="0" smtClean="0"/>
              <a:t>Potential impacts from threats to business </a:t>
            </a:r>
            <a:r>
              <a:rPr lang="en-US" sz="2400" dirty="0"/>
              <a:t>functions </a:t>
            </a:r>
            <a:r>
              <a:rPr lang="en-US" sz="2400" dirty="0" smtClean="0"/>
              <a:t>can be understood by communicating software level vulnerabilities</a:t>
            </a:r>
            <a:endParaRPr lang="en-US" sz="2400" dirty="0"/>
          </a:p>
        </p:txBody>
      </p:sp>
      <p:sp>
        <p:nvSpPr>
          <p:cNvPr id="5" name="Rectangle 4"/>
          <p:cNvSpPr/>
          <p:nvPr/>
        </p:nvSpPr>
        <p:spPr>
          <a:xfrm>
            <a:off x="2255014" y="1341211"/>
            <a:ext cx="1072806" cy="457200"/>
          </a:xfrm>
          <a:prstGeom prst="rect">
            <a:avLst/>
          </a:prstGeom>
          <a:gradFill>
            <a:gsLst>
              <a:gs pos="0">
                <a:srgbClr val="327EAC"/>
              </a:gs>
              <a:gs pos="35000">
                <a:srgbClr val="33CAFF"/>
              </a:gs>
              <a:gs pos="100000">
                <a:srgbClr val="327EAC"/>
              </a:gs>
            </a:gsLst>
            <a:lin ang="16800000" scaled="0"/>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Compliance</a:t>
            </a:r>
            <a:endParaRPr lang="en-US" sz="1000" dirty="0"/>
          </a:p>
        </p:txBody>
      </p:sp>
      <p:sp>
        <p:nvSpPr>
          <p:cNvPr id="6" name="Rectangle 5"/>
          <p:cNvSpPr/>
          <p:nvPr/>
        </p:nvSpPr>
        <p:spPr>
          <a:xfrm>
            <a:off x="3657914" y="2636611"/>
            <a:ext cx="1072806" cy="457200"/>
          </a:xfrm>
          <a:prstGeom prst="rect">
            <a:avLst/>
          </a:prstGeom>
          <a:gradFill>
            <a:gsLst>
              <a:gs pos="0">
                <a:srgbClr val="327EAC"/>
              </a:gs>
              <a:gs pos="35000">
                <a:srgbClr val="33CAFF"/>
              </a:gs>
              <a:gs pos="100000">
                <a:srgbClr val="327EAC"/>
              </a:gs>
            </a:gsLst>
            <a:lin ang="16800000" scaled="0"/>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Monitoring </a:t>
            </a:r>
            <a:endParaRPr lang="en-US" sz="1000" dirty="0"/>
          </a:p>
        </p:txBody>
      </p:sp>
      <p:sp>
        <p:nvSpPr>
          <p:cNvPr id="8" name="Rectangle 7"/>
          <p:cNvSpPr/>
          <p:nvPr/>
        </p:nvSpPr>
        <p:spPr>
          <a:xfrm>
            <a:off x="2337538" y="3887292"/>
            <a:ext cx="1072806" cy="457200"/>
          </a:xfrm>
          <a:prstGeom prst="rect">
            <a:avLst/>
          </a:prstGeom>
          <a:gradFill>
            <a:gsLst>
              <a:gs pos="0">
                <a:srgbClr val="327EAC"/>
              </a:gs>
              <a:gs pos="35000">
                <a:srgbClr val="33CAFF"/>
              </a:gs>
              <a:gs pos="100000">
                <a:srgbClr val="327EAC"/>
              </a:gs>
            </a:gsLst>
            <a:lin ang="16800000" scaled="0"/>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Measurement and Analysis</a:t>
            </a:r>
            <a:endParaRPr lang="en-US" sz="1000" dirty="0"/>
          </a:p>
        </p:txBody>
      </p:sp>
      <p:sp>
        <p:nvSpPr>
          <p:cNvPr id="10" name="Rectangle 9"/>
          <p:cNvSpPr/>
          <p:nvPr/>
        </p:nvSpPr>
        <p:spPr>
          <a:xfrm>
            <a:off x="5721003" y="2668092"/>
            <a:ext cx="1072806" cy="457200"/>
          </a:xfrm>
          <a:prstGeom prst="rect">
            <a:avLst/>
          </a:prstGeom>
          <a:gradFill>
            <a:gsLst>
              <a:gs pos="0">
                <a:srgbClr val="327EAC"/>
              </a:gs>
              <a:gs pos="35000">
                <a:srgbClr val="33CAFF"/>
              </a:gs>
              <a:gs pos="100000">
                <a:srgbClr val="327EAC"/>
              </a:gs>
            </a:gsLst>
            <a:lin ang="16800000" scaled="0"/>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Enterprise Focus</a:t>
            </a:r>
            <a:endParaRPr lang="en-US" sz="1000" dirty="0"/>
          </a:p>
        </p:txBody>
      </p:sp>
      <p:sp>
        <p:nvSpPr>
          <p:cNvPr id="11" name="Rectangle 10"/>
          <p:cNvSpPr/>
          <p:nvPr/>
        </p:nvSpPr>
        <p:spPr>
          <a:xfrm>
            <a:off x="5555956" y="1372692"/>
            <a:ext cx="1072806" cy="457200"/>
          </a:xfrm>
          <a:prstGeom prst="rect">
            <a:avLst/>
          </a:prstGeom>
          <a:gradFill>
            <a:gsLst>
              <a:gs pos="0">
                <a:srgbClr val="327EAC"/>
              </a:gs>
              <a:gs pos="35000">
                <a:srgbClr val="33CAFF"/>
              </a:gs>
              <a:gs pos="100000">
                <a:srgbClr val="327EAC"/>
              </a:gs>
            </a:gsLst>
            <a:lin ang="16800000" scaled="0"/>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Incident Management and Control</a:t>
            </a:r>
            <a:endParaRPr lang="en-US" sz="1000" dirty="0"/>
          </a:p>
        </p:txBody>
      </p:sp>
      <p:sp>
        <p:nvSpPr>
          <p:cNvPr id="12" name="Text Box 10"/>
          <p:cNvSpPr txBox="1">
            <a:spLocks noChangeArrowheads="1"/>
          </p:cNvSpPr>
          <p:nvPr/>
        </p:nvSpPr>
        <p:spPr bwMode="auto">
          <a:xfrm>
            <a:off x="4494213" y="5562601"/>
            <a:ext cx="2743199" cy="353943"/>
          </a:xfrm>
          <a:prstGeom prst="rect">
            <a:avLst/>
          </a:prstGeom>
          <a:noFill/>
          <a:ln w="9525">
            <a:noFill/>
            <a:miter lim="800000"/>
            <a:headEnd/>
            <a:tailEnd/>
          </a:ln>
        </p:spPr>
        <p:txBody>
          <a:bodyPr wrap="square">
            <a:spAutoFit/>
          </a:bodyPr>
          <a:lstStyle/>
          <a:p>
            <a:pPr algn="ctr">
              <a:lnSpc>
                <a:spcPct val="85000"/>
              </a:lnSpc>
              <a:defRPr/>
            </a:pPr>
            <a:r>
              <a:rPr lang="en-US" sz="1000" dirty="0" smtClean="0"/>
              <a:t>Adapted from September 2010 SwA Forum, CERT RMM for Assurance , Lisa Young, SEI</a:t>
            </a:r>
            <a:endParaRPr lang="en-US" sz="1000" i="1" u="none" dirty="0">
              <a:solidFill>
                <a:schemeClr val="tx1">
                  <a:lumMod val="50000"/>
                  <a:lumOff val="50000"/>
                </a:schemeClr>
              </a:solidFill>
              <a:latin typeface="+mn-lt"/>
              <a:cs typeface="Arial" pitchFamily="34" charset="0"/>
            </a:endParaRPr>
          </a:p>
        </p:txBody>
      </p:sp>
      <p:cxnSp>
        <p:nvCxnSpPr>
          <p:cNvPr id="14" name="Elbow Connector 13"/>
          <p:cNvCxnSpPr>
            <a:stCxn id="6" idx="0"/>
            <a:endCxn id="5" idx="2"/>
          </p:cNvCxnSpPr>
          <p:nvPr/>
        </p:nvCxnSpPr>
        <p:spPr>
          <a:xfrm rot="16200000" flipV="1">
            <a:off x="3073767" y="1516061"/>
            <a:ext cx="838200" cy="1402900"/>
          </a:xfrm>
          <a:prstGeom prst="bentConnector3">
            <a:avLst>
              <a:gd name="adj1" fmla="val 50000"/>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hape 24"/>
          <p:cNvCxnSpPr>
            <a:stCxn id="6" idx="2"/>
            <a:endCxn id="7" idx="0"/>
          </p:cNvCxnSpPr>
          <p:nvPr/>
        </p:nvCxnSpPr>
        <p:spPr>
          <a:xfrm rot="16200000" flipH="1">
            <a:off x="4749764" y="2538372"/>
            <a:ext cx="869681" cy="1980565"/>
          </a:xfrm>
          <a:prstGeom prst="bentConnector3">
            <a:avLst>
              <a:gd name="adj1" fmla="val 50000"/>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hape 26"/>
          <p:cNvCxnSpPr>
            <a:stCxn id="6" idx="2"/>
            <a:endCxn id="8" idx="0"/>
          </p:cNvCxnSpPr>
          <p:nvPr/>
        </p:nvCxnSpPr>
        <p:spPr>
          <a:xfrm rot="5400000">
            <a:off x="3137393" y="2830366"/>
            <a:ext cx="793481" cy="1320377"/>
          </a:xfrm>
          <a:prstGeom prst="bentConnector3">
            <a:avLst>
              <a:gd name="adj1" fmla="val 55160"/>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6" idx="0"/>
            <a:endCxn id="11" idx="2"/>
          </p:cNvCxnSpPr>
          <p:nvPr/>
        </p:nvCxnSpPr>
        <p:spPr>
          <a:xfrm rot="5400000" flipH="1" flipV="1">
            <a:off x="4739983" y="1284235"/>
            <a:ext cx="806719" cy="1898041"/>
          </a:xfrm>
          <a:prstGeom prst="bentConnector3">
            <a:avLst>
              <a:gd name="adj1" fmla="val 50000"/>
            </a:avLst>
          </a:prstGeom>
          <a:ln w="254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a:xfrm rot="2759734">
            <a:off x="5202155" y="889889"/>
            <a:ext cx="745872" cy="420330"/>
          </a:xfrm>
          <a:prstGeom prst="rightArrow">
            <a:avLst/>
          </a:prstGeom>
          <a:gradFill>
            <a:gsLst>
              <a:gs pos="0">
                <a:srgbClr val="5C0000"/>
              </a:gs>
              <a:gs pos="35000">
                <a:srgbClr val="C00000"/>
              </a:gs>
              <a:gs pos="100000">
                <a:srgbClr val="5C0000"/>
              </a:gs>
            </a:gsLst>
            <a:lin ang="16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MAEC</a:t>
            </a:r>
          </a:p>
        </p:txBody>
      </p:sp>
      <p:sp>
        <p:nvSpPr>
          <p:cNvPr id="50" name="Up-Down Arrow 49"/>
          <p:cNvSpPr/>
          <p:nvPr/>
        </p:nvSpPr>
        <p:spPr>
          <a:xfrm>
            <a:off x="7123903" y="1601292"/>
            <a:ext cx="660188" cy="1066800"/>
          </a:xfrm>
          <a:prstGeom prst="upDownArrow">
            <a:avLst/>
          </a:prstGeom>
          <a:gradFill>
            <a:gsLst>
              <a:gs pos="0">
                <a:srgbClr val="5C0000"/>
              </a:gs>
              <a:gs pos="35000">
                <a:srgbClr val="C00000"/>
              </a:gs>
              <a:gs pos="100000">
                <a:srgbClr val="5C0000"/>
              </a:gs>
            </a:gsLst>
            <a:lin ang="16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CAPEC</a:t>
            </a:r>
          </a:p>
        </p:txBody>
      </p:sp>
      <p:sp>
        <p:nvSpPr>
          <p:cNvPr id="51" name="Left-Right Arrow 50"/>
          <p:cNvSpPr/>
          <p:nvPr/>
        </p:nvSpPr>
        <p:spPr>
          <a:xfrm>
            <a:off x="3327820" y="1327980"/>
            <a:ext cx="2224835" cy="578119"/>
          </a:xfrm>
          <a:prstGeom prst="leftRightArrow">
            <a:avLst/>
          </a:prstGeom>
          <a:gradFill>
            <a:gsLst>
              <a:gs pos="0">
                <a:srgbClr val="5C0000"/>
              </a:gs>
              <a:gs pos="35000">
                <a:srgbClr val="C00000"/>
              </a:gs>
              <a:gs pos="100000">
                <a:srgbClr val="5C0000"/>
              </a:gs>
            </a:gsLst>
            <a:lin ang="16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OVAL </a:t>
            </a:r>
          </a:p>
          <a:p>
            <a:pPr algn="ctr"/>
            <a:r>
              <a:rPr lang="en-US" sz="1100" dirty="0" smtClean="0">
                <a:solidFill>
                  <a:schemeClr val="bg1"/>
                </a:solidFill>
              </a:rPr>
              <a:t>SCAP</a:t>
            </a:r>
          </a:p>
        </p:txBody>
      </p:sp>
      <p:sp>
        <p:nvSpPr>
          <p:cNvPr id="52" name="Rectangle 51"/>
          <p:cNvSpPr/>
          <p:nvPr/>
        </p:nvSpPr>
        <p:spPr>
          <a:xfrm>
            <a:off x="4895768" y="4801692"/>
            <a:ext cx="1072806" cy="457200"/>
          </a:xfrm>
          <a:prstGeom prst="rect">
            <a:avLst/>
          </a:prstGeom>
          <a:gradFill>
            <a:gsLst>
              <a:gs pos="0">
                <a:srgbClr val="327EAC"/>
              </a:gs>
              <a:gs pos="35000">
                <a:srgbClr val="33CAFF"/>
              </a:gs>
              <a:gs pos="100000">
                <a:srgbClr val="327EAC"/>
              </a:gs>
            </a:gsLst>
            <a:lin ang="16800000" scaled="0"/>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Asset Management</a:t>
            </a:r>
            <a:endParaRPr lang="en-US" sz="1000" dirty="0"/>
          </a:p>
        </p:txBody>
      </p:sp>
      <p:sp>
        <p:nvSpPr>
          <p:cNvPr id="53" name="Rectangle 52"/>
          <p:cNvSpPr/>
          <p:nvPr/>
        </p:nvSpPr>
        <p:spPr>
          <a:xfrm>
            <a:off x="2255014" y="4801692"/>
            <a:ext cx="1072806" cy="457200"/>
          </a:xfrm>
          <a:prstGeom prst="rect">
            <a:avLst/>
          </a:prstGeom>
          <a:gradFill>
            <a:gsLst>
              <a:gs pos="0">
                <a:srgbClr val="327EAC"/>
              </a:gs>
              <a:gs pos="35000">
                <a:srgbClr val="33CAFF"/>
              </a:gs>
              <a:gs pos="100000">
                <a:srgbClr val="327EAC"/>
              </a:gs>
            </a:gsLst>
            <a:lin ang="16800000" scaled="0"/>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Controls</a:t>
            </a:r>
            <a:endParaRPr lang="en-US" sz="1000" dirty="0"/>
          </a:p>
        </p:txBody>
      </p:sp>
      <p:sp>
        <p:nvSpPr>
          <p:cNvPr id="54" name="Right Arrow 53"/>
          <p:cNvSpPr/>
          <p:nvPr/>
        </p:nvSpPr>
        <p:spPr>
          <a:xfrm>
            <a:off x="3327820" y="4801692"/>
            <a:ext cx="1650471" cy="457200"/>
          </a:xfrm>
          <a:prstGeom prst="rightArrow">
            <a:avLst/>
          </a:prstGeom>
          <a:gradFill>
            <a:gsLst>
              <a:gs pos="0">
                <a:srgbClr val="5C0000"/>
              </a:gs>
              <a:gs pos="35000">
                <a:srgbClr val="C00000"/>
              </a:gs>
              <a:gs pos="100000">
                <a:srgbClr val="5C0000"/>
              </a:gs>
            </a:gsLst>
            <a:lin ang="16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dirty="0" smtClean="0">
                <a:solidFill>
                  <a:schemeClr val="bg1"/>
                </a:solidFill>
              </a:rPr>
              <a:t>Applied to </a:t>
            </a:r>
          </a:p>
        </p:txBody>
      </p:sp>
      <p:sp>
        <p:nvSpPr>
          <p:cNvPr id="59" name="Left-Right Arrow 58"/>
          <p:cNvSpPr/>
          <p:nvPr/>
        </p:nvSpPr>
        <p:spPr>
          <a:xfrm rot="5400000">
            <a:off x="5574925" y="4566772"/>
            <a:ext cx="457200" cy="165046"/>
          </a:xfrm>
          <a:prstGeom prst="leftRightArrow">
            <a:avLst/>
          </a:prstGeom>
          <a:gradFill>
            <a:gsLst>
              <a:gs pos="0">
                <a:srgbClr val="5C0000"/>
              </a:gs>
              <a:gs pos="35000">
                <a:srgbClr val="C00000"/>
              </a:gs>
              <a:gs pos="100000">
                <a:srgbClr val="5C0000"/>
              </a:gs>
            </a:gsLst>
            <a:lin ang="16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smtClean="0">
              <a:solidFill>
                <a:schemeClr val="bg1"/>
              </a:solidFill>
            </a:endParaRPr>
          </a:p>
        </p:txBody>
      </p:sp>
      <p:sp>
        <p:nvSpPr>
          <p:cNvPr id="60" name="Up-Down Arrow 59"/>
          <p:cNvSpPr/>
          <p:nvPr/>
        </p:nvSpPr>
        <p:spPr>
          <a:xfrm rot="19119957">
            <a:off x="2916051" y="1650536"/>
            <a:ext cx="920391" cy="1245956"/>
          </a:xfrm>
          <a:prstGeom prst="upDownArrow">
            <a:avLst/>
          </a:prstGeom>
          <a:gradFill>
            <a:gsLst>
              <a:gs pos="0">
                <a:srgbClr val="5C0000"/>
              </a:gs>
              <a:gs pos="35000">
                <a:srgbClr val="C00000"/>
              </a:gs>
              <a:gs pos="100000">
                <a:srgbClr val="5C0000"/>
              </a:gs>
            </a:gsLst>
            <a:lin ang="16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900" dirty="0" smtClean="0">
                <a:solidFill>
                  <a:schemeClr val="bg1"/>
                </a:solidFill>
              </a:rPr>
              <a:t>CVSS, CAPEC MAEC, KDM</a:t>
            </a:r>
          </a:p>
        </p:txBody>
      </p:sp>
      <p:pic>
        <p:nvPicPr>
          <p:cNvPr id="34" name="Picture 33" descr="cloud.png"/>
          <p:cNvPicPr>
            <a:picLocks noChangeAspect="1"/>
          </p:cNvPicPr>
          <p:nvPr/>
        </p:nvPicPr>
        <p:blipFill>
          <a:blip r:embed="rId4" cstate="print"/>
          <a:stretch>
            <a:fillRect/>
          </a:stretch>
        </p:blipFill>
        <p:spPr>
          <a:xfrm>
            <a:off x="191929" y="1448892"/>
            <a:ext cx="1980565" cy="990600"/>
          </a:xfrm>
          <a:prstGeom prst="rect">
            <a:avLst/>
          </a:prstGeom>
        </p:spPr>
      </p:pic>
      <p:sp>
        <p:nvSpPr>
          <p:cNvPr id="35" name="TextBox 34"/>
          <p:cNvSpPr txBox="1"/>
          <p:nvPr/>
        </p:nvSpPr>
        <p:spPr>
          <a:xfrm>
            <a:off x="356973" y="1764372"/>
            <a:ext cx="1631732" cy="461665"/>
          </a:xfrm>
          <a:prstGeom prst="rect">
            <a:avLst/>
          </a:prstGeom>
          <a:noFill/>
        </p:spPr>
        <p:txBody>
          <a:bodyPr wrap="square" rtlCol="0">
            <a:spAutoFit/>
          </a:bodyPr>
          <a:lstStyle/>
          <a:p>
            <a:pPr algn="ctr"/>
            <a:r>
              <a:rPr lang="en-US" sz="1200" dirty="0" smtClean="0"/>
              <a:t>How do we prevent this next time? </a:t>
            </a:r>
          </a:p>
        </p:txBody>
      </p:sp>
      <p:pic>
        <p:nvPicPr>
          <p:cNvPr id="36" name="Picture 35" descr="cloud.png"/>
          <p:cNvPicPr>
            <a:picLocks noChangeAspect="1"/>
          </p:cNvPicPr>
          <p:nvPr/>
        </p:nvPicPr>
        <p:blipFill>
          <a:blip r:embed="rId5" cstate="print"/>
          <a:stretch>
            <a:fillRect/>
          </a:stretch>
        </p:blipFill>
        <p:spPr>
          <a:xfrm>
            <a:off x="6876333" y="752419"/>
            <a:ext cx="1732994" cy="914400"/>
          </a:xfrm>
          <a:prstGeom prst="rect">
            <a:avLst/>
          </a:prstGeom>
        </p:spPr>
      </p:pic>
      <p:sp>
        <p:nvSpPr>
          <p:cNvPr id="37" name="TextBox 36"/>
          <p:cNvSpPr txBox="1"/>
          <p:nvPr/>
        </p:nvSpPr>
        <p:spPr>
          <a:xfrm>
            <a:off x="6958860" y="991697"/>
            <a:ext cx="1631732" cy="461665"/>
          </a:xfrm>
          <a:prstGeom prst="rect">
            <a:avLst/>
          </a:prstGeom>
          <a:noFill/>
        </p:spPr>
        <p:txBody>
          <a:bodyPr wrap="square" rtlCol="0">
            <a:spAutoFit/>
          </a:bodyPr>
          <a:lstStyle/>
          <a:p>
            <a:pPr algn="ctr"/>
            <a:r>
              <a:rPr lang="en-US" sz="1200" dirty="0" smtClean="0"/>
              <a:t>Are we being attacked?</a:t>
            </a:r>
          </a:p>
        </p:txBody>
      </p:sp>
      <p:pic>
        <p:nvPicPr>
          <p:cNvPr id="38" name="Picture 37" descr="cloud.png"/>
          <p:cNvPicPr>
            <a:picLocks noChangeAspect="1"/>
          </p:cNvPicPr>
          <p:nvPr/>
        </p:nvPicPr>
        <p:blipFill>
          <a:blip r:embed="rId6" cstate="print"/>
          <a:stretch>
            <a:fillRect/>
          </a:stretch>
        </p:blipFill>
        <p:spPr>
          <a:xfrm>
            <a:off x="7206430" y="2363292"/>
            <a:ext cx="2393183" cy="1153674"/>
          </a:xfrm>
          <a:prstGeom prst="rect">
            <a:avLst/>
          </a:prstGeom>
        </p:spPr>
      </p:pic>
      <p:sp>
        <p:nvSpPr>
          <p:cNvPr id="39" name="TextBox 38"/>
          <p:cNvSpPr txBox="1"/>
          <p:nvPr/>
        </p:nvSpPr>
        <p:spPr>
          <a:xfrm>
            <a:off x="7619047" y="2668097"/>
            <a:ext cx="1631732" cy="461665"/>
          </a:xfrm>
          <a:prstGeom prst="rect">
            <a:avLst/>
          </a:prstGeom>
          <a:noFill/>
        </p:spPr>
        <p:txBody>
          <a:bodyPr wrap="square" rtlCol="0">
            <a:spAutoFit/>
          </a:bodyPr>
          <a:lstStyle/>
          <a:p>
            <a:pPr algn="ctr"/>
            <a:r>
              <a:rPr lang="en-US" sz="1200" dirty="0" smtClean="0"/>
              <a:t>Who is attacking and what do they want?</a:t>
            </a:r>
          </a:p>
        </p:txBody>
      </p:sp>
      <p:pic>
        <p:nvPicPr>
          <p:cNvPr id="40" name="Picture 39" descr="cloud.png"/>
          <p:cNvPicPr>
            <a:picLocks noChangeAspect="1"/>
          </p:cNvPicPr>
          <p:nvPr/>
        </p:nvPicPr>
        <p:blipFill>
          <a:blip r:embed="rId7" cstate="print"/>
          <a:stretch>
            <a:fillRect/>
          </a:stretch>
        </p:blipFill>
        <p:spPr>
          <a:xfrm>
            <a:off x="6094412" y="4495800"/>
            <a:ext cx="1567947" cy="990600"/>
          </a:xfrm>
          <a:prstGeom prst="rect">
            <a:avLst/>
          </a:prstGeom>
        </p:spPr>
      </p:pic>
      <p:sp>
        <p:nvSpPr>
          <p:cNvPr id="41" name="TextBox 40"/>
          <p:cNvSpPr txBox="1"/>
          <p:nvPr/>
        </p:nvSpPr>
        <p:spPr>
          <a:xfrm>
            <a:off x="6399213" y="4724402"/>
            <a:ext cx="990281" cy="461665"/>
          </a:xfrm>
          <a:prstGeom prst="rect">
            <a:avLst/>
          </a:prstGeom>
          <a:noFill/>
        </p:spPr>
        <p:txBody>
          <a:bodyPr wrap="square" rtlCol="0">
            <a:spAutoFit/>
          </a:bodyPr>
          <a:lstStyle/>
          <a:p>
            <a:pPr algn="ctr"/>
            <a:r>
              <a:rPr lang="en-US" sz="1200" dirty="0" smtClean="0"/>
              <a:t>Are we at risk?</a:t>
            </a:r>
          </a:p>
        </p:txBody>
      </p:sp>
      <p:grpSp>
        <p:nvGrpSpPr>
          <p:cNvPr id="2" name="Group 57"/>
          <p:cNvGrpSpPr/>
          <p:nvPr/>
        </p:nvGrpSpPr>
        <p:grpSpPr>
          <a:xfrm flipH="1">
            <a:off x="6546238" y="1296492"/>
            <a:ext cx="412618" cy="304800"/>
            <a:chOff x="304800" y="2362200"/>
            <a:chExt cx="304800" cy="304800"/>
          </a:xfrm>
        </p:grpSpPr>
        <p:sp>
          <p:nvSpPr>
            <p:cNvPr id="62" name="Oval 61"/>
            <p:cNvSpPr/>
            <p:nvPr/>
          </p:nvSpPr>
          <p:spPr>
            <a:xfrm>
              <a:off x="304800" y="2362200"/>
              <a:ext cx="152400" cy="1524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457200" y="2514600"/>
              <a:ext cx="76200" cy="762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533400" y="2590800"/>
              <a:ext cx="76200" cy="762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65"/>
          <p:cNvGrpSpPr/>
          <p:nvPr/>
        </p:nvGrpSpPr>
        <p:grpSpPr>
          <a:xfrm rot="3149144" flipH="1">
            <a:off x="6777334" y="2746955"/>
            <a:ext cx="381000" cy="330094"/>
            <a:chOff x="304800" y="2362200"/>
            <a:chExt cx="304800" cy="304800"/>
          </a:xfrm>
        </p:grpSpPr>
        <p:sp>
          <p:nvSpPr>
            <p:cNvPr id="67" name="Oval 66"/>
            <p:cNvSpPr/>
            <p:nvPr/>
          </p:nvSpPr>
          <p:spPr>
            <a:xfrm>
              <a:off x="304800" y="2362200"/>
              <a:ext cx="152400" cy="1524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nvSpPr>
          <p:spPr>
            <a:xfrm>
              <a:off x="457200" y="2514600"/>
              <a:ext cx="76200" cy="762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533400" y="2590800"/>
              <a:ext cx="76200" cy="762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ight Arrow 76"/>
          <p:cNvSpPr/>
          <p:nvPr/>
        </p:nvSpPr>
        <p:spPr>
          <a:xfrm rot="3368372">
            <a:off x="427891" y="3584789"/>
            <a:ext cx="2453745" cy="641528"/>
          </a:xfrm>
          <a:prstGeom prst="rightArrow">
            <a:avLst>
              <a:gd name="adj1" fmla="val 50000"/>
              <a:gd name="adj2" fmla="val 83413"/>
            </a:avLst>
          </a:prstGeom>
          <a:gradFill>
            <a:gsLst>
              <a:gs pos="0">
                <a:srgbClr val="5C0000"/>
              </a:gs>
              <a:gs pos="35000">
                <a:srgbClr val="C00000"/>
              </a:gs>
              <a:gs pos="100000">
                <a:srgbClr val="5C0000"/>
              </a:gs>
            </a:gsLst>
            <a:lin ang="16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dirty="0" smtClean="0">
                <a:solidFill>
                  <a:schemeClr val="bg1"/>
                </a:solidFill>
              </a:rPr>
              <a:t>Applied to </a:t>
            </a:r>
          </a:p>
        </p:txBody>
      </p:sp>
      <p:sp>
        <p:nvSpPr>
          <p:cNvPr id="9" name="Rectangle 8"/>
          <p:cNvSpPr/>
          <p:nvPr/>
        </p:nvSpPr>
        <p:spPr>
          <a:xfrm>
            <a:off x="769591" y="2636611"/>
            <a:ext cx="1072806" cy="457200"/>
          </a:xfrm>
          <a:prstGeom prst="rect">
            <a:avLst/>
          </a:prstGeom>
          <a:gradFill>
            <a:gsLst>
              <a:gs pos="0">
                <a:srgbClr val="327EAC"/>
              </a:gs>
              <a:gs pos="35000">
                <a:srgbClr val="33CAFF"/>
              </a:gs>
              <a:gs pos="100000">
                <a:srgbClr val="327EAC"/>
              </a:gs>
            </a:gsLst>
            <a:lin ang="16800000" scaled="0"/>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Resilience Requirements Management</a:t>
            </a:r>
            <a:endParaRPr lang="en-US" sz="1000" dirty="0"/>
          </a:p>
        </p:txBody>
      </p:sp>
      <p:grpSp>
        <p:nvGrpSpPr>
          <p:cNvPr id="4" name="Group 48"/>
          <p:cNvGrpSpPr/>
          <p:nvPr/>
        </p:nvGrpSpPr>
        <p:grpSpPr>
          <a:xfrm>
            <a:off x="1429779" y="2363292"/>
            <a:ext cx="330094" cy="304800"/>
            <a:chOff x="304800" y="2362200"/>
            <a:chExt cx="304800" cy="304800"/>
          </a:xfrm>
        </p:grpSpPr>
        <p:sp>
          <p:nvSpPr>
            <p:cNvPr id="43" name="Oval 42"/>
            <p:cNvSpPr/>
            <p:nvPr/>
          </p:nvSpPr>
          <p:spPr>
            <a:xfrm>
              <a:off x="304800" y="2362200"/>
              <a:ext cx="152400" cy="1524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457200" y="2514600"/>
              <a:ext cx="76200" cy="762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533400" y="2590800"/>
              <a:ext cx="76200" cy="762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Down Arrow 55"/>
          <p:cNvSpPr/>
          <p:nvPr/>
        </p:nvSpPr>
        <p:spPr>
          <a:xfrm rot="6508377">
            <a:off x="3488615" y="1468226"/>
            <a:ext cx="537314" cy="4196252"/>
          </a:xfrm>
          <a:prstGeom prst="downArrow">
            <a:avLst>
              <a:gd name="adj1" fmla="val 50000"/>
              <a:gd name="adj2" fmla="val 80529"/>
            </a:avLst>
          </a:prstGeom>
          <a:gradFill>
            <a:gsLst>
              <a:gs pos="0">
                <a:srgbClr val="5C0000"/>
              </a:gs>
              <a:gs pos="35000">
                <a:srgbClr val="C00000"/>
              </a:gs>
              <a:gs pos="100000">
                <a:srgbClr val="5C0000"/>
              </a:gs>
            </a:gsLst>
            <a:lin ang="16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smtClean="0">
                <a:solidFill>
                  <a:schemeClr val="bg1"/>
                </a:solidFill>
              </a:rPr>
              <a:t>Apply Lessons Learned</a:t>
            </a:r>
          </a:p>
        </p:txBody>
      </p:sp>
      <p:sp>
        <p:nvSpPr>
          <p:cNvPr id="7" name="Rectangle 6"/>
          <p:cNvSpPr/>
          <p:nvPr/>
        </p:nvSpPr>
        <p:spPr>
          <a:xfrm>
            <a:off x="5638479" y="3963492"/>
            <a:ext cx="1072806" cy="457200"/>
          </a:xfrm>
          <a:prstGeom prst="rect">
            <a:avLst/>
          </a:prstGeom>
          <a:gradFill>
            <a:gsLst>
              <a:gs pos="0">
                <a:srgbClr val="327EAC"/>
              </a:gs>
              <a:gs pos="35000">
                <a:srgbClr val="33CAFF"/>
              </a:gs>
              <a:gs pos="100000">
                <a:srgbClr val="327EAC"/>
              </a:gs>
            </a:gsLst>
            <a:lin ang="16800000" scaled="0"/>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t>Vulnerability Analysis and Resolution</a:t>
            </a:r>
            <a:endParaRPr lang="en-US" sz="1000" dirty="0"/>
          </a:p>
        </p:txBody>
      </p:sp>
      <p:grpSp>
        <p:nvGrpSpPr>
          <p:cNvPr id="13" name="Group 71"/>
          <p:cNvGrpSpPr/>
          <p:nvPr/>
        </p:nvGrpSpPr>
        <p:grpSpPr>
          <a:xfrm rot="4057834" flipH="1">
            <a:off x="6700434" y="4269851"/>
            <a:ext cx="381000" cy="330094"/>
            <a:chOff x="304800" y="2362200"/>
            <a:chExt cx="304800" cy="304800"/>
          </a:xfrm>
        </p:grpSpPr>
        <p:sp>
          <p:nvSpPr>
            <p:cNvPr id="73" name="Oval 72"/>
            <p:cNvSpPr/>
            <p:nvPr/>
          </p:nvSpPr>
          <p:spPr>
            <a:xfrm>
              <a:off x="304800" y="2362200"/>
              <a:ext cx="152400" cy="1524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457200" y="2514600"/>
              <a:ext cx="76200" cy="762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533400" y="2590800"/>
              <a:ext cx="76200" cy="76200"/>
            </a:xfrm>
            <a:prstGeom prst="ellipse">
              <a:avLst/>
            </a:prstGeom>
            <a:gradFill flip="none" rotWithShape="1">
              <a:gsLst>
                <a:gs pos="0">
                  <a:schemeClr val="bg1">
                    <a:lumMod val="95000"/>
                    <a:alpha val="49000"/>
                  </a:schemeClr>
                </a:gs>
                <a:gs pos="35000">
                  <a:srgbClr val="33CAFF">
                    <a:alpha val="51000"/>
                  </a:srgbClr>
                </a:gs>
                <a:gs pos="100000">
                  <a:srgbClr val="5C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Down Arrow 64"/>
          <p:cNvSpPr/>
          <p:nvPr/>
        </p:nvSpPr>
        <p:spPr>
          <a:xfrm>
            <a:off x="6298671" y="3125292"/>
            <a:ext cx="577665" cy="914400"/>
          </a:xfrm>
          <a:prstGeom prst="downArrow">
            <a:avLst/>
          </a:prstGeom>
          <a:gradFill>
            <a:gsLst>
              <a:gs pos="0">
                <a:srgbClr val="5C0000"/>
              </a:gs>
              <a:gs pos="35000">
                <a:srgbClr val="C00000"/>
              </a:gs>
              <a:gs pos="100000">
                <a:srgbClr val="5C0000"/>
              </a:gs>
            </a:gsLst>
            <a:lin ang="168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000" dirty="0" smtClean="0">
                <a:solidFill>
                  <a:schemeClr val="bg1"/>
                </a:solidFill>
              </a:rPr>
              <a:t>BPMN</a:t>
            </a:r>
          </a:p>
        </p:txBody>
      </p:sp>
      <p:pic>
        <p:nvPicPr>
          <p:cNvPr id="1029" name="Picture 5"/>
          <p:cNvPicPr>
            <a:picLocks noChangeAspect="1" noChangeArrowheads="1"/>
          </p:cNvPicPr>
          <p:nvPr/>
        </p:nvPicPr>
        <p:blipFill>
          <a:blip r:embed="rId8" cstate="print"/>
          <a:srcRect/>
          <a:stretch>
            <a:fillRect/>
          </a:stretch>
        </p:blipFill>
        <p:spPr bwMode="auto">
          <a:xfrm>
            <a:off x="227012" y="5419983"/>
            <a:ext cx="4029074" cy="676019"/>
          </a:xfrm>
          <a:prstGeom prst="rect">
            <a:avLst/>
          </a:prstGeom>
          <a:noFill/>
          <a:ln w="9525">
            <a:solidFill>
              <a:srgbClr val="002060"/>
            </a:solidFill>
            <a:miter lim="800000"/>
            <a:headEnd/>
            <a:tailEnd/>
          </a:ln>
          <a:effectLst>
            <a:glow rad="101600">
              <a:schemeClr val="accent5">
                <a:satMod val="175000"/>
                <a:alpha val="40000"/>
              </a:schemeClr>
            </a:glow>
          </a:effectLst>
        </p:spPr>
      </p:pic>
      <p:pic>
        <p:nvPicPr>
          <p:cNvPr id="1030" name="Picture 6"/>
          <p:cNvPicPr>
            <a:picLocks noChangeAspect="1" noChangeArrowheads="1"/>
          </p:cNvPicPr>
          <p:nvPr/>
        </p:nvPicPr>
        <p:blipFill>
          <a:blip r:embed="rId9" cstate="print"/>
          <a:srcRect/>
          <a:stretch>
            <a:fillRect/>
          </a:stretch>
        </p:blipFill>
        <p:spPr bwMode="auto">
          <a:xfrm>
            <a:off x="7620000" y="3733800"/>
            <a:ext cx="2132012" cy="2233910"/>
          </a:xfrm>
          <a:prstGeom prst="rect">
            <a:avLst/>
          </a:prstGeom>
          <a:noFill/>
          <a:ln w="9525">
            <a:noFill/>
            <a:miter lim="800000"/>
            <a:headEnd/>
            <a:tailEnd/>
          </a:ln>
        </p:spPr>
      </p:pic>
    </p:spTree>
    <p:extLst>
      <p:ext uri="{BB962C8B-B14F-4D97-AF65-F5344CB8AC3E}">
        <p14:creationId xmlns:p14="http://schemas.microsoft.com/office/powerpoint/2010/main" val="10734729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212" y="76200"/>
            <a:ext cx="6096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0812" y="273050"/>
            <a:ext cx="3922710" cy="1162050"/>
          </a:xfrm>
        </p:spPr>
        <p:txBody>
          <a:bodyPr/>
          <a:lstStyle/>
          <a:p>
            <a:r>
              <a:rPr lang="en-US" dirty="0"/>
              <a:t>http://www.ruggedsoftware.org/</a:t>
            </a:r>
            <a:endParaRPr lang="en-US" dirty="0"/>
          </a:p>
        </p:txBody>
      </p:sp>
    </p:spTree>
    <p:extLst>
      <p:ext uri="{BB962C8B-B14F-4D97-AF65-F5344CB8AC3E}">
        <p14:creationId xmlns:p14="http://schemas.microsoft.com/office/powerpoint/2010/main" val="3760436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4858" y="4724400"/>
            <a:ext cx="7620000" cy="401637"/>
          </a:xfrm>
          <a:prstGeom prst="rect">
            <a:avLst/>
          </a:prstGeom>
          <a:solidFill>
            <a:srgbClr val="F8F8F8"/>
          </a:solidFill>
          <a:ln w="9525" algn="ctr">
            <a:solidFill>
              <a:schemeClr val="hlink"/>
            </a:solidFill>
            <a:miter lim="800000"/>
            <a:headEnd/>
            <a:tailEnd/>
          </a:ln>
        </p:spPr>
        <p:txBody>
          <a:bodyPr wrap="none" anchor="ctr"/>
          <a:lstStyle>
            <a:defPPr>
              <a:defRPr lang="en-US"/>
            </a:defPPr>
            <a:lvl1pPr algn="ctr" rtl="0" fontAlgn="base">
              <a:spcBef>
                <a:spcPct val="0"/>
              </a:spcBef>
              <a:spcAft>
                <a:spcPct val="0"/>
              </a:spcAft>
              <a:defRPr sz="1600" b="1" kern="1200">
                <a:solidFill>
                  <a:schemeClr val="tx1"/>
                </a:solidFill>
                <a:latin typeface="Arial" charset="0"/>
                <a:ea typeface="+mn-ea"/>
                <a:cs typeface="Arial" charset="0"/>
              </a:defRPr>
            </a:lvl1pPr>
            <a:lvl2pPr marL="457200" algn="ctr" rtl="0" fontAlgn="base">
              <a:spcBef>
                <a:spcPct val="0"/>
              </a:spcBef>
              <a:spcAft>
                <a:spcPct val="0"/>
              </a:spcAft>
              <a:defRPr sz="1600" b="1" kern="1200">
                <a:solidFill>
                  <a:schemeClr val="tx1"/>
                </a:solidFill>
                <a:latin typeface="Arial" charset="0"/>
                <a:ea typeface="+mn-ea"/>
                <a:cs typeface="Arial" charset="0"/>
              </a:defRPr>
            </a:lvl2pPr>
            <a:lvl3pPr marL="914400" algn="ctr" rtl="0" fontAlgn="base">
              <a:spcBef>
                <a:spcPct val="0"/>
              </a:spcBef>
              <a:spcAft>
                <a:spcPct val="0"/>
              </a:spcAft>
              <a:defRPr sz="1600" b="1" kern="1200">
                <a:solidFill>
                  <a:schemeClr val="tx1"/>
                </a:solidFill>
                <a:latin typeface="Arial" charset="0"/>
                <a:ea typeface="+mn-ea"/>
                <a:cs typeface="Arial" charset="0"/>
              </a:defRPr>
            </a:lvl3pPr>
            <a:lvl4pPr marL="1371600" algn="ctr" rtl="0" fontAlgn="base">
              <a:spcBef>
                <a:spcPct val="0"/>
              </a:spcBef>
              <a:spcAft>
                <a:spcPct val="0"/>
              </a:spcAft>
              <a:defRPr sz="1600" b="1" kern="1200">
                <a:solidFill>
                  <a:schemeClr val="tx1"/>
                </a:solidFill>
                <a:latin typeface="Arial" charset="0"/>
                <a:ea typeface="+mn-ea"/>
                <a:cs typeface="Arial" charset="0"/>
              </a:defRPr>
            </a:lvl4pPr>
            <a:lvl5pPr marL="1828800" algn="ctr"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a:lstStyle>
          <a:p>
            <a:endParaRPr lang="en-US"/>
          </a:p>
        </p:txBody>
      </p:sp>
      <p:sp>
        <p:nvSpPr>
          <p:cNvPr id="3" name="Title 2"/>
          <p:cNvSpPr>
            <a:spLocks noGrp="1"/>
          </p:cNvSpPr>
          <p:nvPr>
            <p:ph type="title"/>
          </p:nvPr>
        </p:nvSpPr>
        <p:spPr/>
        <p:txBody>
          <a:bodyPr/>
          <a:lstStyle/>
          <a:p>
            <a:r>
              <a:rPr lang="en-US" dirty="0"/>
              <a:t>Key </a:t>
            </a:r>
            <a:r>
              <a:rPr lang="en-US" dirty="0" smtClean="0"/>
              <a:t>questions</a:t>
            </a:r>
            <a:endParaRPr lang="en-US" dirty="0"/>
          </a:p>
        </p:txBody>
      </p:sp>
      <p:sp>
        <p:nvSpPr>
          <p:cNvPr id="4" name="Content Placeholder 3"/>
          <p:cNvSpPr>
            <a:spLocks noGrp="1"/>
          </p:cNvSpPr>
          <p:nvPr>
            <p:ph idx="1"/>
          </p:nvPr>
        </p:nvSpPr>
        <p:spPr/>
        <p:txBody>
          <a:bodyPr/>
          <a:lstStyle/>
          <a:p>
            <a:r>
              <a:rPr lang="en-US" sz="1800" dirty="0" smtClean="0"/>
              <a:t>Who asks developers to develop secure code? </a:t>
            </a:r>
          </a:p>
          <a:p>
            <a:r>
              <a:rPr lang="en-US" sz="1800" dirty="0" smtClean="0"/>
              <a:t>Do developers know why they need to develop secure code? </a:t>
            </a:r>
          </a:p>
          <a:p>
            <a:r>
              <a:rPr lang="en-US" sz="1800" dirty="0" smtClean="0"/>
              <a:t>What should developers do/not do to develop secure code? </a:t>
            </a:r>
          </a:p>
          <a:p>
            <a:r>
              <a:rPr lang="en-US" sz="1800" dirty="0" smtClean="0"/>
              <a:t>Can developers develop secure code by themselves?</a:t>
            </a:r>
          </a:p>
          <a:p>
            <a:r>
              <a:rPr lang="en-US" sz="1800" dirty="0" smtClean="0"/>
              <a:t>How do developers know they have developed secure code? </a:t>
            </a:r>
          </a:p>
          <a:p>
            <a:r>
              <a:rPr lang="en-US" sz="1800" dirty="0" smtClean="0"/>
              <a:t>Why should developers care?</a:t>
            </a:r>
          </a:p>
          <a:p>
            <a:r>
              <a:rPr lang="en-US" sz="1800" dirty="0" smtClean="0"/>
              <a:t>Next </a:t>
            </a:r>
            <a:r>
              <a:rPr lang="en-US" sz="1800" dirty="0" smtClean="0"/>
              <a:t>s</a:t>
            </a:r>
            <a:r>
              <a:rPr lang="en-US" sz="1800" dirty="0" smtClean="0"/>
              <a:t>teps?</a:t>
            </a:r>
            <a:endParaRPr lang="en-US" sz="1800" dirty="0" smtClean="0"/>
          </a:p>
          <a:p>
            <a:endParaRPr lang="en-US" sz="1800" dirty="0"/>
          </a:p>
        </p:txBody>
      </p:sp>
    </p:spTree>
    <p:extLst>
      <p:ext uri="{BB962C8B-B14F-4D97-AF65-F5344CB8AC3E}">
        <p14:creationId xmlns:p14="http://schemas.microsoft.com/office/powerpoint/2010/main" val="187618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itle 1"/>
          <p:cNvSpPr>
            <a:spLocks noGrp="1"/>
          </p:cNvSpPr>
          <p:nvPr>
            <p:ph type="title" idx="4294967295"/>
          </p:nvPr>
        </p:nvSpPr>
        <p:spPr>
          <a:xfrm>
            <a:off x="304800" y="304800"/>
            <a:ext cx="9447213" cy="457200"/>
          </a:xfrm>
        </p:spPr>
        <p:txBody>
          <a:bodyPr/>
          <a:lstStyle/>
          <a:p>
            <a:r>
              <a:rPr lang="en-US" dirty="0" smtClean="0"/>
              <a:t>Cyber security and software assurance standard development organization landscape</a:t>
            </a:r>
            <a:endParaRPr lang="en-US" dirty="0"/>
          </a:p>
        </p:txBody>
      </p:sp>
      <p:pic>
        <p:nvPicPr>
          <p:cNvPr id="5" name="Picture 4" descr="DoD GTFC Model1_v7_NoDraft.jpg"/>
          <p:cNvPicPr>
            <a:picLocks noChangeAspect="1"/>
          </p:cNvPicPr>
          <p:nvPr/>
        </p:nvPicPr>
        <p:blipFill>
          <a:blip r:embed="rId2" cstate="print"/>
          <a:stretch>
            <a:fillRect/>
          </a:stretch>
        </p:blipFill>
        <p:spPr>
          <a:xfrm>
            <a:off x="912812" y="821791"/>
            <a:ext cx="8456613" cy="5334226"/>
          </a:xfrm>
          <a:prstGeom prst="rect">
            <a:avLst/>
          </a:prstGeom>
        </p:spPr>
      </p:pic>
    </p:spTree>
    <p:extLst>
      <p:ext uri="{BB962C8B-B14F-4D97-AF65-F5344CB8AC3E}">
        <p14:creationId xmlns:p14="http://schemas.microsoft.com/office/powerpoint/2010/main" val="2916378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SC22 – Programming Languages, ISO/IEC TR 24772, Programming Language Vulnerabilities</a:t>
            </a:r>
            <a:endParaRPr lang="en-US" dirty="0"/>
          </a:p>
        </p:txBody>
      </p:sp>
      <p:sp>
        <p:nvSpPr>
          <p:cNvPr id="3" name="Content Placeholder 2"/>
          <p:cNvSpPr>
            <a:spLocks noGrp="1"/>
          </p:cNvSpPr>
          <p:nvPr>
            <p:ph idx="1"/>
          </p:nvPr>
        </p:nvSpPr>
        <p:spPr/>
        <p:txBody>
          <a:bodyPr>
            <a:normAutofit/>
          </a:bodyPr>
          <a:lstStyle/>
          <a:p>
            <a:r>
              <a:rPr lang="en-US" dirty="0" smtClean="0"/>
              <a:t>Targets building software that is inherently less vulnerable through improving the programming languages, or, at least, improve the usage of them in coding</a:t>
            </a:r>
          </a:p>
          <a:p>
            <a:r>
              <a:rPr lang="en-US" dirty="0" smtClean="0"/>
              <a:t>A catalog of 60+ issues that arise in coding when using any language and how those issues may lead to security and safety vulnerabilities</a:t>
            </a:r>
          </a:p>
          <a:p>
            <a:r>
              <a:rPr lang="en-US" dirty="0" smtClean="0"/>
              <a:t>Cross-referenced to CWE</a:t>
            </a:r>
          </a:p>
          <a:p>
            <a:r>
              <a:rPr lang="en-US" dirty="0" smtClean="0"/>
              <a:t>Each discussion includes</a:t>
            </a:r>
          </a:p>
          <a:p>
            <a:pPr lvl="1"/>
            <a:r>
              <a:rPr lang="en-US" dirty="0" smtClean="0"/>
              <a:t>Description of the mechanism of failure</a:t>
            </a:r>
          </a:p>
          <a:p>
            <a:pPr lvl="1"/>
            <a:r>
              <a:rPr lang="en-US" dirty="0" smtClean="0"/>
              <a:t>Recommendations for programmers: How to avoid or mitigate the problem.</a:t>
            </a:r>
          </a:p>
          <a:p>
            <a:pPr lvl="1"/>
            <a:r>
              <a:rPr lang="en-US" dirty="0" smtClean="0"/>
              <a:t>Recommendations for standardizers: How to improve programming language specifications.</a:t>
            </a:r>
          </a:p>
        </p:txBody>
      </p:sp>
      <p:sp>
        <p:nvSpPr>
          <p:cNvPr id="5" name="Rectangle 4"/>
          <p:cNvSpPr/>
          <p:nvPr/>
        </p:nvSpPr>
        <p:spPr bwMode="auto">
          <a:xfrm>
            <a:off x="227012" y="5791200"/>
            <a:ext cx="2971800" cy="304800"/>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Courtesy of  Jim Moore, MITRE</a:t>
            </a:r>
          </a:p>
        </p:txBody>
      </p:sp>
    </p:spTree>
    <p:extLst>
      <p:ext uri="{BB962C8B-B14F-4D97-AF65-F5344CB8AC3E}">
        <p14:creationId xmlns:p14="http://schemas.microsoft.com/office/powerpoint/2010/main" val="42907822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ISO/IEC 27036:  </a:t>
            </a:r>
            <a:r>
              <a:rPr lang="en-GB" dirty="0" smtClean="0"/>
              <a:t>Information technology – Security techniques –Information Security for Supplier Relationships</a:t>
            </a:r>
          </a:p>
        </p:txBody>
      </p:sp>
      <p:sp>
        <p:nvSpPr>
          <p:cNvPr id="3" name="Content Placeholder 2"/>
          <p:cNvSpPr>
            <a:spLocks noGrp="1"/>
          </p:cNvSpPr>
          <p:nvPr>
            <p:ph idx="1"/>
          </p:nvPr>
        </p:nvSpPr>
        <p:spPr/>
        <p:txBody>
          <a:bodyPr/>
          <a:lstStyle/>
          <a:p>
            <a:r>
              <a:rPr lang="en-GB" dirty="0" smtClean="0"/>
              <a:t>Scope: </a:t>
            </a:r>
            <a:r>
              <a:rPr lang="en-US" dirty="0" smtClean="0"/>
              <a:t>This international standard covers information security in relationships between acquirers and suppliers to provide appropriate information security management for all parties.  In particular, it also includes management of information security risks related to these relationships.</a:t>
            </a:r>
          </a:p>
          <a:p>
            <a:r>
              <a:rPr lang="en-GB" dirty="0" smtClean="0"/>
              <a:t>The standard will be subdivided into the following parts:</a:t>
            </a:r>
          </a:p>
          <a:p>
            <a:pPr lvl="1"/>
            <a:r>
              <a:rPr lang="en-US" dirty="0" smtClean="0"/>
              <a:t>Part 1 – Overview and Concepts</a:t>
            </a:r>
          </a:p>
          <a:p>
            <a:pPr lvl="1"/>
            <a:r>
              <a:rPr lang="en-US" dirty="0" smtClean="0"/>
              <a:t>Part 2 – Common Requirements </a:t>
            </a:r>
          </a:p>
          <a:p>
            <a:pPr lvl="1"/>
            <a:r>
              <a:rPr lang="en-US" dirty="0" smtClean="0"/>
              <a:t>Part 3 – Guidelines for ICT Supply Chain </a:t>
            </a:r>
          </a:p>
          <a:p>
            <a:pPr lvl="1"/>
            <a:r>
              <a:rPr lang="en-US" dirty="0" smtClean="0"/>
              <a:t>Part 4 – Guidelines for Outsourcing </a:t>
            </a:r>
          </a:p>
          <a:p>
            <a:pPr lvl="1" eaLnBrk="1" hangingPunct="1">
              <a:lnSpc>
                <a:spcPct val="100000"/>
              </a:lnSpc>
            </a:pPr>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265066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NIST IR 7622, Piloting Supply Chain Risk Management for Federal Information Systems</a:t>
            </a:r>
            <a:endParaRPr lang="en-US" dirty="0"/>
          </a:p>
        </p:txBody>
      </p:sp>
      <p:sp>
        <p:nvSpPr>
          <p:cNvPr id="3" name="Content Placeholder 2"/>
          <p:cNvSpPr>
            <a:spLocks noGrp="1"/>
          </p:cNvSpPr>
          <p:nvPr>
            <p:ph idx="1"/>
          </p:nvPr>
        </p:nvSpPr>
        <p:spPr/>
        <p:txBody>
          <a:bodyPr/>
          <a:lstStyle/>
          <a:p>
            <a:pPr>
              <a:lnSpc>
                <a:spcPct val="90000"/>
              </a:lnSpc>
            </a:pPr>
            <a:r>
              <a:rPr lang="en-US" dirty="0" smtClean="0"/>
              <a:t>Initially based on DoD ICT SCRM Key Practices document and developed in close collaboration with the industry</a:t>
            </a:r>
          </a:p>
          <a:p>
            <a:r>
              <a:rPr lang="en-US" dirty="0" smtClean="0"/>
              <a:t>Introduces the notion of supply chain players</a:t>
            </a:r>
          </a:p>
          <a:p>
            <a:pPr lvl="1"/>
            <a:r>
              <a:rPr lang="en-US" dirty="0" smtClean="0"/>
              <a:t>Acquirer</a:t>
            </a:r>
            <a:r>
              <a:rPr lang="en-US" i="1" dirty="0" smtClean="0"/>
              <a:t> - </a:t>
            </a:r>
            <a:r>
              <a:rPr lang="en-US" dirty="0" smtClean="0"/>
              <a:t>For this document, the acquirer is always a government agency (including those agencies taking on the role of integrator). </a:t>
            </a:r>
            <a:endParaRPr lang="en-US" i="1" dirty="0" smtClean="0"/>
          </a:p>
          <a:p>
            <a:pPr lvl="1"/>
            <a:r>
              <a:rPr lang="en-US" dirty="0" smtClean="0"/>
              <a:t>Integrator – A third-party organization that specializes in combining products/elements of several suppliers to produce elements (information systems). </a:t>
            </a:r>
          </a:p>
          <a:p>
            <a:pPr lvl="1"/>
            <a:r>
              <a:rPr lang="en-US" dirty="0" smtClean="0"/>
              <a:t>Supplier – Third-party organization providing individual elements.  </a:t>
            </a:r>
            <a:r>
              <a:rPr lang="en-US" i="1" dirty="0" smtClean="0"/>
              <a:t>Synonymous with vendor and manufacturer; also applies to maintenance/disposal service providers</a:t>
            </a:r>
            <a:r>
              <a:rPr lang="en-US" dirty="0" smtClean="0"/>
              <a:t> </a:t>
            </a:r>
          </a:p>
          <a:p>
            <a:r>
              <a:rPr lang="en-US" dirty="0" smtClean="0"/>
              <a:t>Lays out pre-requisites of being able to address ICT SCRM challenge</a:t>
            </a:r>
          </a:p>
          <a:p>
            <a:r>
              <a:rPr lang="en-US" dirty="0" smtClean="0"/>
              <a:t>States specific practices that are consistent with DoD guidance and ISO frameworks</a:t>
            </a:r>
          </a:p>
        </p:txBody>
      </p:sp>
    </p:spTree>
    <p:extLst>
      <p:ext uri="{BB962C8B-B14F-4D97-AF65-F5344CB8AC3E}">
        <p14:creationId xmlns:p14="http://schemas.microsoft.com/office/powerpoint/2010/main" val="1334001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title"/>
          </p:nvPr>
        </p:nvSpPr>
        <p:spPr/>
        <p:txBody>
          <a:bodyPr/>
          <a:lstStyle/>
          <a:p>
            <a:r>
              <a:rPr lang="en-US" sz="2400" dirty="0" smtClean="0"/>
              <a:t>SAFECode  (www.safecode.org)</a:t>
            </a:r>
          </a:p>
        </p:txBody>
      </p:sp>
      <p:sp>
        <p:nvSpPr>
          <p:cNvPr id="14339" name="Rectangle 14"/>
          <p:cNvSpPr>
            <a:spLocks noGrp="1" noChangeArrowheads="1"/>
          </p:cNvSpPr>
          <p:nvPr>
            <p:ph idx="1"/>
          </p:nvPr>
        </p:nvSpPr>
        <p:spPr>
          <a:xfrm>
            <a:off x="685801" y="1524000"/>
            <a:ext cx="5256211" cy="4191000"/>
          </a:xfrm>
        </p:spPr>
        <p:txBody>
          <a:bodyPr/>
          <a:lstStyle/>
          <a:p>
            <a:r>
              <a:rPr lang="en-US" dirty="0" smtClean="0">
                <a:ea typeface="ＭＳ Ｐゴシック" pitchFamily="-108" charset="-128"/>
              </a:rPr>
              <a:t>SAFECode is a global, industry-led effort to identify and promote best practices for developing and delivering more secure and reliable software, hardware and services</a:t>
            </a:r>
            <a:r>
              <a:rPr lang="en-US" dirty="0" smtClean="0"/>
              <a:t> </a:t>
            </a:r>
          </a:p>
          <a:p>
            <a:r>
              <a:rPr lang="en-US" dirty="0" smtClean="0"/>
              <a:t>White papers</a:t>
            </a:r>
          </a:p>
          <a:p>
            <a:pPr lvl="1" eaLnBrk="1" hangingPunct="1">
              <a:spcBef>
                <a:spcPct val="0"/>
              </a:spcBef>
            </a:pPr>
            <a:r>
              <a:rPr lang="en-US" dirty="0" smtClean="0">
                <a:ea typeface="ＭＳ Ｐゴシック" pitchFamily="-108" charset="-128"/>
              </a:rPr>
              <a:t>Software Assurance: An Overview of Current Industry Best Practices</a:t>
            </a:r>
          </a:p>
          <a:p>
            <a:pPr lvl="1" eaLnBrk="1" hangingPunct="1">
              <a:spcBef>
                <a:spcPct val="0"/>
              </a:spcBef>
            </a:pPr>
            <a:r>
              <a:rPr lang="en-US" dirty="0" smtClean="0">
                <a:ea typeface="ＭＳ Ｐゴシック" pitchFamily="-108" charset="-128"/>
              </a:rPr>
              <a:t>Fundamental Practices for Secure Software Development</a:t>
            </a:r>
          </a:p>
          <a:p>
            <a:pPr lvl="1" eaLnBrk="1" hangingPunct="1">
              <a:spcBef>
                <a:spcPct val="0"/>
              </a:spcBef>
            </a:pPr>
            <a:r>
              <a:rPr lang="en-US" dirty="0" smtClean="0">
                <a:ea typeface="ＭＳ Ｐゴシック" pitchFamily="-108" charset="-128"/>
              </a:rPr>
              <a:t>Security Engineering Training: A Framework for Corporate Training Programs on the Principles of Secure Software Development </a:t>
            </a:r>
          </a:p>
          <a:p>
            <a:pPr lvl="1" eaLnBrk="1" hangingPunct="1">
              <a:spcBef>
                <a:spcPct val="0"/>
              </a:spcBef>
            </a:pPr>
            <a:r>
              <a:rPr lang="en-US" dirty="0" smtClean="0">
                <a:ea typeface="ＭＳ Ｐゴシック" pitchFamily="-108" charset="-128"/>
              </a:rPr>
              <a:t>Framework for Software Supply Chain Integrity</a:t>
            </a:r>
          </a:p>
          <a:p>
            <a:pPr lvl="1" eaLnBrk="1" hangingPunct="1">
              <a:spcBef>
                <a:spcPct val="0"/>
              </a:spcBef>
            </a:pPr>
            <a:r>
              <a:rPr lang="en-US" dirty="0" smtClean="0">
                <a:ea typeface="ＭＳ Ｐゴシック" pitchFamily="-108" charset="-128"/>
              </a:rPr>
              <a:t>Software Integrity Controls: An Assurance-Based Approach to Minimizing Risks in the Software Supply Chain</a:t>
            </a:r>
          </a:p>
          <a:p>
            <a:pPr lvl="1" eaLnBrk="1" hangingPunct="1">
              <a:spcBef>
                <a:spcPct val="0"/>
              </a:spcBef>
            </a:pPr>
            <a:endParaRPr lang="en-US" dirty="0" smtClean="0"/>
          </a:p>
          <a:p>
            <a:pPr lvl="1"/>
            <a:endParaRPr lang="en-US" dirty="0" smtClean="0"/>
          </a:p>
        </p:txBody>
      </p:sp>
      <p:pic>
        <p:nvPicPr>
          <p:cNvPr id="14340" name="Picture 10"/>
          <p:cNvPicPr>
            <a:picLocks noChangeAspect="1" noChangeArrowheads="1"/>
          </p:cNvPicPr>
          <p:nvPr/>
        </p:nvPicPr>
        <p:blipFill>
          <a:blip r:embed="rId2" cstate="print"/>
          <a:srcRect/>
          <a:stretch>
            <a:fillRect/>
          </a:stretch>
        </p:blipFill>
        <p:spPr bwMode="auto">
          <a:xfrm>
            <a:off x="6399212" y="1752600"/>
            <a:ext cx="1910562" cy="2362200"/>
          </a:xfrm>
          <a:prstGeom prst="rect">
            <a:avLst/>
          </a:prstGeom>
          <a:noFill/>
          <a:ln w="19050">
            <a:solidFill>
              <a:schemeClr val="bg2"/>
            </a:solidFill>
            <a:miter lim="800000"/>
            <a:headEnd/>
            <a:tailEnd/>
          </a:ln>
        </p:spPr>
      </p:pic>
    </p:spTree>
    <p:extLst>
      <p:ext uri="{BB962C8B-B14F-4D97-AF65-F5344CB8AC3E}">
        <p14:creationId xmlns:p14="http://schemas.microsoft.com/office/powerpoint/2010/main" val="143490022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a:spLocks noGrp="1"/>
          </p:cNvSpPr>
          <p:nvPr>
            <p:ph type="title"/>
          </p:nvPr>
        </p:nvSpPr>
        <p:spPr/>
        <p:txBody>
          <a:bodyPr/>
          <a:lstStyle/>
          <a:p>
            <a:r>
              <a:rPr lang="en-US" sz="2400" smtClean="0">
                <a:ea typeface="ＭＳ Ｐゴシック"/>
                <a:cs typeface="ＭＳ Ｐゴシック"/>
              </a:rPr>
              <a:t>The Open Group</a:t>
            </a:r>
            <a:r>
              <a:rPr lang="en-US" smtClean="0">
                <a:ea typeface="ＭＳ Ｐゴシック"/>
                <a:cs typeface="ＭＳ Ｐゴシック"/>
              </a:rPr>
              <a:t/>
            </a:r>
            <a:br>
              <a:rPr lang="en-US" smtClean="0">
                <a:ea typeface="ＭＳ Ｐゴシック"/>
                <a:cs typeface="ＭＳ Ｐゴシック"/>
              </a:rPr>
            </a:br>
            <a:r>
              <a:rPr lang="en-US" smtClean="0">
                <a:ea typeface="ＭＳ Ｐゴシック"/>
                <a:cs typeface="ＭＳ Ｐゴシック"/>
              </a:rPr>
              <a:t> </a:t>
            </a:r>
            <a:r>
              <a:rPr lang="en-US" sz="2000" smtClean="0">
                <a:ea typeface="ＭＳ Ｐゴシック"/>
                <a:cs typeface="ＭＳ Ｐゴシック"/>
              </a:rPr>
              <a:t>Trusted Technology Provider Framework (TTPF)</a:t>
            </a:r>
            <a:endParaRPr lang="en-US" smtClean="0">
              <a:ea typeface="ＭＳ Ｐゴシック"/>
              <a:cs typeface="ＭＳ Ｐゴシック"/>
            </a:endParaRPr>
          </a:p>
        </p:txBody>
      </p:sp>
      <p:sp>
        <p:nvSpPr>
          <p:cNvPr id="3" name="Content Placeholder 2"/>
          <p:cNvSpPr>
            <a:spLocks noGrp="1"/>
          </p:cNvSpPr>
          <p:nvPr>
            <p:ph idx="1"/>
          </p:nvPr>
        </p:nvSpPr>
        <p:spPr>
          <a:xfrm>
            <a:off x="685800" y="1447800"/>
            <a:ext cx="8763000" cy="4419600"/>
          </a:xfrm>
        </p:spPr>
        <p:txBody>
          <a:bodyPr/>
          <a:lstStyle/>
          <a:p>
            <a:pPr marL="0" indent="0">
              <a:buFontTx/>
              <a:buNone/>
              <a:defRPr/>
            </a:pPr>
            <a:r>
              <a:rPr lang="en-US" b="1" dirty="0" smtClean="0"/>
              <a:t>Purpose</a:t>
            </a:r>
          </a:p>
          <a:p>
            <a:pPr marL="0" indent="0">
              <a:buFontTx/>
              <a:buNone/>
              <a:defRPr/>
            </a:pPr>
            <a:r>
              <a:rPr lang="en-US" b="0" dirty="0" smtClean="0">
                <a:solidFill>
                  <a:schemeClr val="tx1"/>
                </a:solidFill>
                <a:latin typeface="+mj-lt"/>
              </a:rPr>
              <a:t>Identify and gain consensus on common processes, techniques, methods, product and system testing procedures, and language to describe and guide product development and supply chain management practices that can mitigate vulnerabilities which could lead to exploitation and malicious threats to product integrity.  </a:t>
            </a:r>
          </a:p>
          <a:p>
            <a:pPr marL="0" indent="0">
              <a:buFontTx/>
              <a:buNone/>
              <a:defRPr/>
            </a:pPr>
            <a:r>
              <a:rPr lang="en-US" b="1" dirty="0" smtClean="0"/>
              <a:t>Objectives</a:t>
            </a:r>
            <a:endParaRPr lang="en-US" b="1" dirty="0" smtClean="0">
              <a:solidFill>
                <a:schemeClr val="tx1"/>
              </a:solidFill>
              <a:latin typeface="+mj-lt"/>
            </a:endParaRPr>
          </a:p>
          <a:p>
            <a:pPr lvl="1">
              <a:buFont typeface="Arial" pitchFamily="34" charset="0"/>
              <a:buChar char="•"/>
              <a:defRPr/>
            </a:pPr>
            <a:r>
              <a:rPr lang="en-US" dirty="0" smtClean="0"/>
              <a:t>Identify product assurance practices that should be expected from all commercial technology vendors based on the baseline best practices of leading trusted commercial technology suppliers</a:t>
            </a:r>
          </a:p>
          <a:p>
            <a:pPr lvl="1">
              <a:buFont typeface="Arial" pitchFamily="34" charset="0"/>
              <a:buChar char="•"/>
              <a:defRPr/>
            </a:pPr>
            <a:r>
              <a:rPr lang="en-US" dirty="0" smtClean="0"/>
              <a:t>Help establish expectations for global government and commercial customers when seeking to identify a trusted technology supplier</a:t>
            </a:r>
          </a:p>
          <a:p>
            <a:pPr lvl="1">
              <a:buFont typeface="Arial" pitchFamily="34" charset="0"/>
              <a:buChar char="•"/>
              <a:defRPr/>
            </a:pPr>
            <a:r>
              <a:rPr lang="en-US" dirty="0" smtClean="0"/>
              <a:t>Leverage existing globally recognized information assurance practices and standards</a:t>
            </a:r>
          </a:p>
          <a:p>
            <a:pPr lvl="1">
              <a:buFont typeface="Arial" pitchFamily="34" charset="0"/>
              <a:buChar char="•"/>
              <a:defRPr/>
            </a:pPr>
            <a:r>
              <a:rPr lang="en-US" dirty="0" smtClean="0"/>
              <a:t>Share with commercial technology consumers secure manufacturing and trustworthy technology supplier best practices </a:t>
            </a:r>
          </a:p>
          <a:p>
            <a:pPr lvl="1">
              <a:buFont typeface="Arial" pitchFamily="34" charset="0"/>
              <a:buChar char="•"/>
              <a:defRPr/>
            </a:pPr>
            <a:r>
              <a:rPr lang="en-US" dirty="0" smtClean="0"/>
              <a:t>Harmonize language used to describe best practices</a:t>
            </a:r>
            <a:endParaRPr lang="en-US" dirty="0"/>
          </a:p>
        </p:txBody>
      </p:sp>
      <p:sp>
        <p:nvSpPr>
          <p:cNvPr id="5" name="TextBox 4"/>
          <p:cNvSpPr txBox="1"/>
          <p:nvPr/>
        </p:nvSpPr>
        <p:spPr>
          <a:xfrm>
            <a:off x="227012" y="5943600"/>
            <a:ext cx="8422498" cy="253916"/>
          </a:xfrm>
          <a:prstGeom prst="rect">
            <a:avLst/>
          </a:prstGeom>
          <a:noFill/>
        </p:spPr>
        <p:txBody>
          <a:bodyPr wrap="square" rtlCol="0">
            <a:spAutoFit/>
          </a:bodyPr>
          <a:lstStyle/>
          <a:p>
            <a:r>
              <a:rPr lang="en-US" sz="1050" dirty="0" smtClean="0"/>
              <a:t>  Source: Source:  September  28, 2010  </a:t>
            </a:r>
            <a:r>
              <a:rPr lang="en-US" sz="1050" dirty="0" err="1" smtClean="0"/>
              <a:t>SwA</a:t>
            </a:r>
            <a:r>
              <a:rPr lang="en-US" sz="1050" dirty="0" smtClean="0"/>
              <a:t>  Forum, DoD Trusted Defense Systems, Ms. Kristen Baldwin, DDR&amp;E/Systems Engineering</a:t>
            </a:r>
          </a:p>
        </p:txBody>
      </p:sp>
    </p:spTree>
    <p:extLst>
      <p:ext uri="{BB962C8B-B14F-4D97-AF65-F5344CB8AC3E}">
        <p14:creationId xmlns:p14="http://schemas.microsoft.com/office/powerpoint/2010/main" val="1847709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685801" y="1524000"/>
            <a:ext cx="8837611" cy="4191000"/>
          </a:xfrm>
        </p:spPr>
        <p:txBody>
          <a:bodyPr/>
          <a:lstStyle/>
          <a:p>
            <a:r>
              <a:rPr lang="en-US" sz="1800" dirty="0" smtClean="0"/>
              <a:t>Continued collaboration to: </a:t>
            </a:r>
          </a:p>
          <a:p>
            <a:pPr lvl="1"/>
            <a:r>
              <a:rPr lang="en-US" sz="1800" dirty="0" smtClean="0"/>
              <a:t>Reach and enable developers</a:t>
            </a:r>
          </a:p>
          <a:p>
            <a:pPr lvl="1"/>
            <a:r>
              <a:rPr lang="en-US" sz="1800" dirty="0" smtClean="0"/>
              <a:t>Reach and enable executives</a:t>
            </a:r>
          </a:p>
          <a:p>
            <a:pPr lvl="1"/>
            <a:r>
              <a:rPr lang="en-US" sz="1800" dirty="0" smtClean="0"/>
              <a:t>Develop and promote resources for us by developers and executives</a:t>
            </a:r>
          </a:p>
          <a:p>
            <a:r>
              <a:rPr lang="en-US" sz="1800" dirty="0" smtClean="0"/>
              <a:t>Participation in international standardization efforts </a:t>
            </a:r>
          </a:p>
          <a:p>
            <a:pPr lvl="1"/>
            <a:r>
              <a:rPr lang="en-US" sz="1800" dirty="0" smtClean="0"/>
              <a:t>SC7 TAG intersections through your SC7 TAG </a:t>
            </a:r>
          </a:p>
          <a:p>
            <a:pPr lvl="1"/>
            <a:r>
              <a:rPr lang="en-US" sz="1800" dirty="0" smtClean="0"/>
              <a:t>CS1/SC27 </a:t>
            </a:r>
          </a:p>
          <a:p>
            <a:pPr lvl="1"/>
            <a:r>
              <a:rPr lang="en-US" sz="1800" dirty="0" smtClean="0"/>
              <a:t>IEEE representative to the SC7 TAG</a:t>
            </a:r>
          </a:p>
          <a:p>
            <a:pPr lvl="1"/>
            <a:r>
              <a:rPr lang="en-US" sz="1800" dirty="0" smtClean="0"/>
              <a:t>SC22 </a:t>
            </a:r>
          </a:p>
          <a:p>
            <a:r>
              <a:rPr lang="en-US" sz="1800" dirty="0" smtClean="0"/>
              <a:t>Participation through the SwA Working Groups and Forum</a:t>
            </a:r>
          </a:p>
          <a:p>
            <a:r>
              <a:rPr lang="en-US" sz="1800" dirty="0" smtClean="0"/>
              <a:t>Stay Tuned …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1"/>
            <a:r>
              <a:rPr lang="en-US" dirty="0" smtClean="0"/>
              <a:t>“</a:t>
            </a:r>
            <a:r>
              <a:rPr lang="en-US" dirty="0" err="1" smtClean="0"/>
              <a:t>Defacto</a:t>
            </a:r>
            <a:r>
              <a:rPr lang="en-US" dirty="0" smtClean="0"/>
              <a:t>” security requirements in NIST 800-53 do not explicitly require developers </a:t>
            </a:r>
            <a:r>
              <a:rPr lang="en-US" dirty="0" smtClean="0"/>
              <a:t>to </a:t>
            </a:r>
            <a:r>
              <a:rPr lang="en-US" dirty="0" smtClean="0"/>
              <a:t>produce secure code</a:t>
            </a:r>
            <a:endParaRPr lang="en-US" dirty="0"/>
          </a:p>
        </p:txBody>
      </p:sp>
      <p:sp>
        <p:nvSpPr>
          <p:cNvPr id="8" name="Content Placeholder 7"/>
          <p:cNvSpPr>
            <a:spLocks noGrp="1"/>
          </p:cNvSpPr>
          <p:nvPr>
            <p:ph sz="half" idx="1"/>
          </p:nvPr>
        </p:nvSpPr>
        <p:spPr/>
        <p:txBody>
          <a:bodyPr/>
          <a:lstStyle/>
          <a:p>
            <a:r>
              <a:rPr lang="en-US" sz="2400" dirty="0" smtClean="0"/>
              <a:t>Technical</a:t>
            </a:r>
          </a:p>
          <a:p>
            <a:pPr lvl="1"/>
            <a:r>
              <a:rPr lang="en-US" sz="2000" dirty="0" smtClean="0"/>
              <a:t>AC-2 Account Management</a:t>
            </a:r>
          </a:p>
          <a:p>
            <a:pPr lvl="1"/>
            <a:r>
              <a:rPr lang="en-US" sz="2000" dirty="0"/>
              <a:t>AC-3 Access Enforcement</a:t>
            </a:r>
          </a:p>
          <a:p>
            <a:pPr lvl="1"/>
            <a:r>
              <a:rPr lang="en-US" sz="2000" dirty="0" smtClean="0"/>
              <a:t>AC-4 Information Flow Enforcement</a:t>
            </a:r>
          </a:p>
          <a:p>
            <a:r>
              <a:rPr lang="en-US" sz="2400" dirty="0" smtClean="0"/>
              <a:t>Management</a:t>
            </a:r>
          </a:p>
          <a:p>
            <a:pPr lvl="1"/>
            <a:r>
              <a:rPr lang="en-US" sz="2000" dirty="0" smtClean="0"/>
              <a:t>RA-5 Vulnerability Scanning </a:t>
            </a:r>
          </a:p>
          <a:p>
            <a:endParaRPr lang="en-US" sz="2400" dirty="0"/>
          </a:p>
        </p:txBody>
      </p:sp>
      <p:sp>
        <p:nvSpPr>
          <p:cNvPr id="13" name="Content Placeholder 12"/>
          <p:cNvSpPr>
            <a:spLocks noGrp="1"/>
          </p:cNvSpPr>
          <p:nvPr>
            <p:ph sz="half" idx="2"/>
          </p:nvPr>
        </p:nvSpPr>
        <p:spPr/>
        <p:txBody>
          <a:bodyPr/>
          <a:lstStyle/>
          <a:p>
            <a:r>
              <a:rPr lang="en-US" sz="2400" dirty="0" smtClean="0"/>
              <a:t> Operational </a:t>
            </a:r>
          </a:p>
          <a:p>
            <a:pPr lvl="1"/>
            <a:r>
              <a:rPr lang="en-US" sz="2000" dirty="0" smtClean="0"/>
              <a:t>CM-7 Least Functionality</a:t>
            </a:r>
          </a:p>
          <a:p>
            <a:pPr lvl="1"/>
            <a:r>
              <a:rPr lang="en-US" sz="2000" dirty="0" smtClean="0"/>
              <a:t>SI-3 Malicious Code Protection</a:t>
            </a:r>
          </a:p>
          <a:p>
            <a:pPr lvl="1"/>
            <a:r>
              <a:rPr lang="en-US" sz="2000" dirty="0" smtClean="0"/>
              <a:t>SI-10 Information Input Validation</a:t>
            </a:r>
          </a:p>
          <a:p>
            <a:endParaRPr lang="en-US" sz="2400" dirty="0"/>
          </a:p>
        </p:txBody>
      </p:sp>
    </p:spTree>
    <p:extLst>
      <p:ext uri="{BB962C8B-B14F-4D97-AF65-F5344CB8AC3E}">
        <p14:creationId xmlns:p14="http://schemas.microsoft.com/office/powerpoint/2010/main" val="2084828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t>
            </a:r>
            <a:r>
              <a:rPr lang="en-US" dirty="0"/>
              <a:t>i</a:t>
            </a:r>
            <a:r>
              <a:rPr lang="en-US" dirty="0" smtClean="0"/>
              <a:t>nformation</a:t>
            </a:r>
            <a:endParaRPr lang="en-US" dirty="0"/>
          </a:p>
        </p:txBody>
      </p:sp>
      <p:grpSp>
        <p:nvGrpSpPr>
          <p:cNvPr id="5" name="Group 3"/>
          <p:cNvGrpSpPr>
            <a:grpSpLocks/>
          </p:cNvGrpSpPr>
          <p:nvPr/>
        </p:nvGrpSpPr>
        <p:grpSpPr bwMode="auto">
          <a:xfrm>
            <a:off x="726862" y="2362200"/>
            <a:ext cx="3898900" cy="2155825"/>
            <a:chOff x="1632" y="768"/>
            <a:chExt cx="2456" cy="1358"/>
          </a:xfrm>
        </p:grpSpPr>
        <p:sp>
          <p:nvSpPr>
            <p:cNvPr id="6" name="Rectangle 4"/>
            <p:cNvSpPr>
              <a:spLocks noChangeArrowheads="1"/>
            </p:cNvSpPr>
            <p:nvPr/>
          </p:nvSpPr>
          <p:spPr bwMode="auto">
            <a:xfrm>
              <a:off x="1680" y="768"/>
              <a:ext cx="2408" cy="135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5720" rIns="45720" anchor="ctr"/>
            <a:lstStyle/>
            <a:p>
              <a:endParaRPr lang="en-US"/>
            </a:p>
          </p:txBody>
        </p:sp>
        <p:pic>
          <p:nvPicPr>
            <p:cNvPr id="7" name="Picture 5" descr="BAHLogoB"/>
            <p:cNvPicPr>
              <a:picLocks noChangeAspect="1" noChangeArrowheads="1"/>
            </p:cNvPicPr>
            <p:nvPr/>
          </p:nvPicPr>
          <p:blipFill>
            <a:blip r:embed="rId2" cstate="print"/>
            <a:srcRect r="4071" b="12291"/>
            <a:stretch>
              <a:fillRect/>
            </a:stretch>
          </p:blipFill>
          <p:spPr bwMode="auto">
            <a:xfrm>
              <a:off x="2865" y="1137"/>
              <a:ext cx="1184" cy="120"/>
            </a:xfrm>
            <a:prstGeom prst="rect">
              <a:avLst/>
            </a:prstGeom>
            <a:noFill/>
          </p:spPr>
        </p:pic>
        <p:sp>
          <p:nvSpPr>
            <p:cNvPr id="8" name="Line 6"/>
            <p:cNvSpPr>
              <a:spLocks noChangeShapeType="1"/>
            </p:cNvSpPr>
            <p:nvPr/>
          </p:nvSpPr>
          <p:spPr bwMode="auto">
            <a:xfrm>
              <a:off x="2937" y="1292"/>
              <a:ext cx="1073" cy="1"/>
            </a:xfrm>
            <a:prstGeom prst="line">
              <a:avLst/>
            </a:prstGeom>
            <a:noFill/>
            <a:ln w="19050">
              <a:solidFill>
                <a:srgbClr val="FF0000"/>
              </a:solidFill>
              <a:round/>
              <a:headEnd/>
              <a:tailEnd/>
            </a:ln>
            <a:effectLst/>
          </p:spPr>
          <p:txBody>
            <a:bodyPr wrap="none" lIns="45720" rIns="45720" anchor="ctr"/>
            <a:lstStyle/>
            <a:p>
              <a:endParaRPr lang="en-US"/>
            </a:p>
          </p:txBody>
        </p:sp>
        <p:sp>
          <p:nvSpPr>
            <p:cNvPr id="9" name="Text Box 7"/>
            <p:cNvSpPr txBox="1">
              <a:spLocks noChangeArrowheads="1"/>
            </p:cNvSpPr>
            <p:nvPr/>
          </p:nvSpPr>
          <p:spPr bwMode="auto">
            <a:xfrm>
              <a:off x="1632" y="1466"/>
              <a:ext cx="1226" cy="494"/>
            </a:xfrm>
            <a:prstGeom prst="rect">
              <a:avLst/>
            </a:prstGeom>
            <a:noFill/>
            <a:ln w="9525">
              <a:noFill/>
              <a:miter lim="800000"/>
              <a:headEnd/>
              <a:tailEnd/>
            </a:ln>
            <a:effectLst/>
          </p:spPr>
          <p:txBody>
            <a:bodyPr lIns="45720" rIns="45720">
              <a:spAutoFit/>
            </a:bodyPr>
            <a:lstStyle/>
            <a:p>
              <a:pPr algn="r">
                <a:lnSpc>
                  <a:spcPts val="600"/>
                </a:lnSpc>
                <a:spcBef>
                  <a:spcPct val="50000"/>
                </a:spcBef>
              </a:pPr>
              <a:r>
                <a:rPr lang="en-US" sz="1000" dirty="0">
                  <a:solidFill>
                    <a:srgbClr val="777777"/>
                  </a:solidFill>
                </a:rPr>
                <a:t>Booz Allen Hamilton Inc.</a:t>
              </a:r>
            </a:p>
            <a:p>
              <a:pPr algn="r">
                <a:lnSpc>
                  <a:spcPts val="600"/>
                </a:lnSpc>
                <a:spcBef>
                  <a:spcPct val="50000"/>
                </a:spcBef>
              </a:pPr>
              <a:r>
                <a:rPr lang="en-US" sz="1000" dirty="0" smtClean="0">
                  <a:solidFill>
                    <a:srgbClr val="777777"/>
                  </a:solidFill>
                </a:rPr>
                <a:t>One Preserve Parkway</a:t>
              </a:r>
              <a:endParaRPr lang="en-US" sz="1000" dirty="0">
                <a:solidFill>
                  <a:srgbClr val="777777"/>
                </a:solidFill>
              </a:endParaRPr>
            </a:p>
            <a:p>
              <a:pPr algn="r">
                <a:lnSpc>
                  <a:spcPts val="600"/>
                </a:lnSpc>
                <a:spcBef>
                  <a:spcPct val="50000"/>
                </a:spcBef>
              </a:pPr>
              <a:r>
                <a:rPr lang="en-US" sz="1000" dirty="0" smtClean="0">
                  <a:solidFill>
                    <a:srgbClr val="777777"/>
                  </a:solidFill>
                </a:rPr>
                <a:t>Rockville, MD 20852</a:t>
              </a:r>
              <a:endParaRPr lang="en-US" sz="1000" dirty="0">
                <a:solidFill>
                  <a:srgbClr val="777777"/>
                </a:solidFill>
              </a:endParaRPr>
            </a:p>
            <a:p>
              <a:pPr algn="r">
                <a:lnSpc>
                  <a:spcPts val="600"/>
                </a:lnSpc>
                <a:spcBef>
                  <a:spcPct val="50000"/>
                </a:spcBef>
              </a:pPr>
              <a:r>
                <a:rPr lang="en-US" sz="1000" dirty="0">
                  <a:solidFill>
                    <a:srgbClr val="777777"/>
                  </a:solidFill>
                </a:rPr>
                <a:t>Tel </a:t>
              </a:r>
              <a:r>
                <a:rPr lang="en-US" sz="1000" dirty="0" smtClean="0">
                  <a:solidFill>
                    <a:srgbClr val="777777"/>
                  </a:solidFill>
                </a:rPr>
                <a:t>(301) 444-4114</a:t>
              </a:r>
              <a:endParaRPr lang="en-US" sz="1000" dirty="0">
                <a:solidFill>
                  <a:srgbClr val="777777"/>
                </a:solidFill>
              </a:endParaRPr>
            </a:p>
            <a:p>
              <a:pPr algn="r">
                <a:lnSpc>
                  <a:spcPts val="600"/>
                </a:lnSpc>
                <a:spcBef>
                  <a:spcPct val="50000"/>
                </a:spcBef>
              </a:pPr>
              <a:r>
                <a:rPr lang="en-US" sz="1000" dirty="0" smtClean="0">
                  <a:solidFill>
                    <a:srgbClr val="777777"/>
                  </a:solidFill>
                </a:rPr>
                <a:t>bartol_nadya@bah.com</a:t>
              </a:r>
              <a:endParaRPr lang="en-US" sz="1000" dirty="0">
                <a:solidFill>
                  <a:srgbClr val="777777"/>
                </a:solidFill>
              </a:endParaRPr>
            </a:p>
          </p:txBody>
        </p:sp>
        <p:sp>
          <p:nvSpPr>
            <p:cNvPr id="10" name="Text Box 8"/>
            <p:cNvSpPr txBox="1">
              <a:spLocks noChangeArrowheads="1"/>
            </p:cNvSpPr>
            <p:nvPr/>
          </p:nvSpPr>
          <p:spPr bwMode="auto">
            <a:xfrm>
              <a:off x="1788" y="893"/>
              <a:ext cx="1070" cy="250"/>
            </a:xfrm>
            <a:prstGeom prst="rect">
              <a:avLst/>
            </a:prstGeom>
            <a:noFill/>
            <a:ln w="9525">
              <a:noFill/>
              <a:miter lim="800000"/>
              <a:headEnd/>
              <a:tailEnd/>
            </a:ln>
            <a:effectLst/>
          </p:spPr>
          <p:txBody>
            <a:bodyPr lIns="45720" rIns="45720">
              <a:spAutoFit/>
            </a:bodyPr>
            <a:lstStyle/>
            <a:p>
              <a:pPr algn="r">
                <a:lnSpc>
                  <a:spcPct val="50000"/>
                </a:lnSpc>
                <a:spcBef>
                  <a:spcPct val="50000"/>
                </a:spcBef>
              </a:pPr>
              <a:r>
                <a:rPr lang="en-US" sz="1400" dirty="0" smtClean="0"/>
                <a:t>Nadya Bartol</a:t>
              </a:r>
              <a:endParaRPr lang="en-US" sz="1400" dirty="0"/>
            </a:p>
            <a:p>
              <a:pPr algn="r">
                <a:lnSpc>
                  <a:spcPct val="50000"/>
                </a:lnSpc>
                <a:spcBef>
                  <a:spcPct val="50000"/>
                </a:spcBef>
              </a:pPr>
              <a:r>
                <a:rPr lang="en-US" dirty="0" smtClean="0">
                  <a:solidFill>
                    <a:srgbClr val="777777"/>
                  </a:solidFill>
                </a:rPr>
                <a:t>Senior Associate</a:t>
              </a:r>
              <a:endParaRPr lang="en-US" dirty="0">
                <a:solidFill>
                  <a:srgbClr val="777777"/>
                </a:solidFill>
              </a:endParaRPr>
            </a:p>
          </p:txBody>
        </p:sp>
      </p:grpSp>
      <p:grpSp>
        <p:nvGrpSpPr>
          <p:cNvPr id="11" name="Group 3"/>
          <p:cNvGrpSpPr>
            <a:grpSpLocks/>
          </p:cNvGrpSpPr>
          <p:nvPr/>
        </p:nvGrpSpPr>
        <p:grpSpPr bwMode="auto">
          <a:xfrm>
            <a:off x="5180012" y="2362200"/>
            <a:ext cx="3898900" cy="2155825"/>
            <a:chOff x="1632" y="768"/>
            <a:chExt cx="2456" cy="1358"/>
          </a:xfrm>
        </p:grpSpPr>
        <p:sp>
          <p:nvSpPr>
            <p:cNvPr id="12" name="Rectangle 4"/>
            <p:cNvSpPr>
              <a:spLocks noChangeArrowheads="1"/>
            </p:cNvSpPr>
            <p:nvPr/>
          </p:nvSpPr>
          <p:spPr bwMode="auto">
            <a:xfrm>
              <a:off x="1680" y="768"/>
              <a:ext cx="2408" cy="135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5720" rIns="45720" anchor="ctr"/>
            <a:lstStyle/>
            <a:p>
              <a:endParaRPr lang="en-US"/>
            </a:p>
          </p:txBody>
        </p:sp>
        <p:pic>
          <p:nvPicPr>
            <p:cNvPr id="13" name="Picture 5" descr="BAHLogoB"/>
            <p:cNvPicPr>
              <a:picLocks noChangeAspect="1" noChangeArrowheads="1"/>
            </p:cNvPicPr>
            <p:nvPr/>
          </p:nvPicPr>
          <p:blipFill>
            <a:blip r:embed="rId2" cstate="print"/>
            <a:srcRect r="4071" b="12291"/>
            <a:stretch>
              <a:fillRect/>
            </a:stretch>
          </p:blipFill>
          <p:spPr bwMode="auto">
            <a:xfrm>
              <a:off x="2865" y="1137"/>
              <a:ext cx="1184" cy="120"/>
            </a:xfrm>
            <a:prstGeom prst="rect">
              <a:avLst/>
            </a:prstGeom>
            <a:noFill/>
          </p:spPr>
        </p:pic>
        <p:sp>
          <p:nvSpPr>
            <p:cNvPr id="14" name="Line 6"/>
            <p:cNvSpPr>
              <a:spLocks noChangeShapeType="1"/>
            </p:cNvSpPr>
            <p:nvPr/>
          </p:nvSpPr>
          <p:spPr bwMode="auto">
            <a:xfrm>
              <a:off x="2937" y="1292"/>
              <a:ext cx="1073" cy="1"/>
            </a:xfrm>
            <a:prstGeom prst="line">
              <a:avLst/>
            </a:prstGeom>
            <a:noFill/>
            <a:ln w="19050">
              <a:solidFill>
                <a:srgbClr val="FF0000"/>
              </a:solidFill>
              <a:round/>
              <a:headEnd/>
              <a:tailEnd/>
            </a:ln>
            <a:effectLst/>
          </p:spPr>
          <p:txBody>
            <a:bodyPr wrap="none" lIns="45720" rIns="45720" anchor="ctr"/>
            <a:lstStyle/>
            <a:p>
              <a:endParaRPr lang="en-US"/>
            </a:p>
          </p:txBody>
        </p:sp>
        <p:sp>
          <p:nvSpPr>
            <p:cNvPr id="15" name="Text Box 7"/>
            <p:cNvSpPr txBox="1">
              <a:spLocks noChangeArrowheads="1"/>
            </p:cNvSpPr>
            <p:nvPr/>
          </p:nvSpPr>
          <p:spPr bwMode="auto">
            <a:xfrm>
              <a:off x="1632" y="1466"/>
              <a:ext cx="1226" cy="494"/>
            </a:xfrm>
            <a:prstGeom prst="rect">
              <a:avLst/>
            </a:prstGeom>
            <a:noFill/>
            <a:ln w="9525">
              <a:noFill/>
              <a:miter lim="800000"/>
              <a:headEnd/>
              <a:tailEnd/>
            </a:ln>
            <a:effectLst/>
          </p:spPr>
          <p:txBody>
            <a:bodyPr lIns="45720" rIns="45720">
              <a:spAutoFit/>
            </a:bodyPr>
            <a:lstStyle/>
            <a:p>
              <a:pPr algn="r">
                <a:lnSpc>
                  <a:spcPts val="600"/>
                </a:lnSpc>
                <a:spcBef>
                  <a:spcPct val="50000"/>
                </a:spcBef>
              </a:pPr>
              <a:r>
                <a:rPr lang="en-US" sz="1000" dirty="0">
                  <a:solidFill>
                    <a:srgbClr val="777777"/>
                  </a:solidFill>
                </a:rPr>
                <a:t>Booz Allen Hamilton Inc.</a:t>
              </a:r>
            </a:p>
            <a:p>
              <a:pPr algn="r">
                <a:lnSpc>
                  <a:spcPts val="600"/>
                </a:lnSpc>
                <a:spcBef>
                  <a:spcPct val="50000"/>
                </a:spcBef>
              </a:pPr>
              <a:r>
                <a:rPr lang="en-US" sz="1000" dirty="0" smtClean="0">
                  <a:solidFill>
                    <a:srgbClr val="777777"/>
                  </a:solidFill>
                </a:rPr>
                <a:t>8283 Greensboro Drive</a:t>
              </a:r>
              <a:endParaRPr lang="en-US" sz="1000" dirty="0">
                <a:solidFill>
                  <a:srgbClr val="777777"/>
                </a:solidFill>
              </a:endParaRPr>
            </a:p>
            <a:p>
              <a:pPr algn="r">
                <a:lnSpc>
                  <a:spcPts val="600"/>
                </a:lnSpc>
                <a:spcBef>
                  <a:spcPct val="50000"/>
                </a:spcBef>
              </a:pPr>
              <a:r>
                <a:rPr lang="en-US" sz="1000" dirty="0" smtClean="0">
                  <a:solidFill>
                    <a:srgbClr val="777777"/>
                  </a:solidFill>
                </a:rPr>
                <a:t>Mclean, VA 22102</a:t>
              </a:r>
              <a:endParaRPr lang="en-US" sz="1000" dirty="0">
                <a:solidFill>
                  <a:srgbClr val="777777"/>
                </a:solidFill>
              </a:endParaRPr>
            </a:p>
            <a:p>
              <a:pPr algn="r">
                <a:lnSpc>
                  <a:spcPts val="600"/>
                </a:lnSpc>
                <a:spcBef>
                  <a:spcPct val="50000"/>
                </a:spcBef>
              </a:pPr>
              <a:r>
                <a:rPr lang="en-US" sz="1000" dirty="0">
                  <a:solidFill>
                    <a:srgbClr val="777777"/>
                  </a:solidFill>
                </a:rPr>
                <a:t>Tel </a:t>
              </a:r>
              <a:r>
                <a:rPr lang="en-US" sz="1000" dirty="0" smtClean="0">
                  <a:solidFill>
                    <a:srgbClr val="777777"/>
                  </a:solidFill>
                </a:rPr>
                <a:t>(703) 377-1254</a:t>
              </a:r>
              <a:endParaRPr lang="en-US" sz="1000" dirty="0">
                <a:solidFill>
                  <a:srgbClr val="777777"/>
                </a:solidFill>
              </a:endParaRPr>
            </a:p>
            <a:p>
              <a:pPr algn="r">
                <a:lnSpc>
                  <a:spcPts val="600"/>
                </a:lnSpc>
                <a:spcBef>
                  <a:spcPct val="50000"/>
                </a:spcBef>
              </a:pPr>
              <a:r>
                <a:rPr lang="en-US" sz="1000" dirty="0" smtClean="0">
                  <a:solidFill>
                    <a:srgbClr val="777777"/>
                  </a:solidFill>
                </a:rPr>
                <a:t>moss_michele@bah.com</a:t>
              </a:r>
              <a:endParaRPr lang="en-US" sz="1000" dirty="0">
                <a:solidFill>
                  <a:srgbClr val="777777"/>
                </a:solidFill>
              </a:endParaRPr>
            </a:p>
          </p:txBody>
        </p:sp>
        <p:sp>
          <p:nvSpPr>
            <p:cNvPr id="16" name="Text Box 8"/>
            <p:cNvSpPr txBox="1">
              <a:spLocks noChangeArrowheads="1"/>
            </p:cNvSpPr>
            <p:nvPr/>
          </p:nvSpPr>
          <p:spPr bwMode="auto">
            <a:xfrm>
              <a:off x="1788" y="893"/>
              <a:ext cx="1070" cy="250"/>
            </a:xfrm>
            <a:prstGeom prst="rect">
              <a:avLst/>
            </a:prstGeom>
            <a:noFill/>
            <a:ln w="9525">
              <a:noFill/>
              <a:miter lim="800000"/>
              <a:headEnd/>
              <a:tailEnd/>
            </a:ln>
            <a:effectLst/>
          </p:spPr>
          <p:txBody>
            <a:bodyPr lIns="45720" rIns="45720">
              <a:spAutoFit/>
            </a:bodyPr>
            <a:lstStyle/>
            <a:p>
              <a:pPr algn="r">
                <a:lnSpc>
                  <a:spcPct val="50000"/>
                </a:lnSpc>
                <a:spcBef>
                  <a:spcPct val="50000"/>
                </a:spcBef>
              </a:pPr>
              <a:r>
                <a:rPr lang="en-US" sz="1400" dirty="0" smtClean="0"/>
                <a:t>Michele Moss</a:t>
              </a:r>
              <a:endParaRPr lang="en-US" sz="1400" dirty="0"/>
            </a:p>
            <a:p>
              <a:pPr algn="r">
                <a:lnSpc>
                  <a:spcPct val="50000"/>
                </a:lnSpc>
                <a:spcBef>
                  <a:spcPct val="50000"/>
                </a:spcBef>
              </a:pPr>
              <a:r>
                <a:rPr lang="en-US" dirty="0" smtClean="0">
                  <a:solidFill>
                    <a:srgbClr val="777777"/>
                  </a:solidFill>
                </a:rPr>
                <a:t>Lead Associate</a:t>
              </a:r>
              <a:endParaRPr lang="en-US" dirty="0">
                <a:solidFill>
                  <a:srgbClr val="777777"/>
                </a:solidFill>
              </a:endParaRPr>
            </a:p>
          </p:txBody>
        </p:sp>
      </p:grpSp>
    </p:spTree>
    <p:extLst>
      <p:ext uri="{BB962C8B-B14F-4D97-AF65-F5344CB8AC3E}">
        <p14:creationId xmlns:p14="http://schemas.microsoft.com/office/powerpoint/2010/main" val="3439380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
            <a:ext cx="8985250" cy="685800"/>
          </a:xfrm>
        </p:spPr>
        <p:txBody>
          <a:bodyPr/>
          <a:lstStyle/>
          <a:p>
            <a:r>
              <a:rPr lang="en-US" dirty="0" smtClean="0"/>
              <a:t>Technical controls in NIST 800-53 contribute to application security</a:t>
            </a:r>
            <a:endParaRPr lang="en-US" dirty="0"/>
          </a:p>
        </p:txBody>
      </p:sp>
      <p:sp>
        <p:nvSpPr>
          <p:cNvPr id="9" name="Content Placeholder 8"/>
          <p:cNvSpPr>
            <a:spLocks noGrp="1"/>
          </p:cNvSpPr>
          <p:nvPr>
            <p:ph idx="1"/>
          </p:nvPr>
        </p:nvSpPr>
        <p:spPr>
          <a:xfrm>
            <a:off x="685801" y="1295400"/>
            <a:ext cx="8763001" cy="4191000"/>
          </a:xfrm>
        </p:spPr>
        <p:txBody>
          <a:bodyPr numCol="3"/>
          <a:lstStyle/>
          <a:p>
            <a:pPr lvl="1" fontAlgn="t"/>
            <a:r>
              <a:rPr lang="en-US" sz="1400" dirty="0" smtClean="0"/>
              <a:t>AC-7 </a:t>
            </a:r>
            <a:r>
              <a:rPr lang="en-US" sz="1400" dirty="0"/>
              <a:t>Unsuccessful Login Attempts</a:t>
            </a:r>
          </a:p>
          <a:p>
            <a:pPr lvl="1" fontAlgn="t"/>
            <a:r>
              <a:rPr lang="en-US" sz="1400" dirty="0"/>
              <a:t>AC-10 Concurrent Session Control</a:t>
            </a:r>
          </a:p>
          <a:p>
            <a:pPr lvl="1" fontAlgn="t"/>
            <a:r>
              <a:rPr lang="en-US" sz="1400" dirty="0"/>
              <a:t>AC-11 Session Lock</a:t>
            </a:r>
          </a:p>
          <a:p>
            <a:pPr lvl="1" fontAlgn="t"/>
            <a:r>
              <a:rPr lang="en-US" sz="1400" dirty="0"/>
              <a:t>AC-14 Permitted Actions without Identification or Authentication</a:t>
            </a:r>
          </a:p>
          <a:p>
            <a:pPr lvl="1" fontAlgn="t"/>
            <a:r>
              <a:rPr lang="en-US" sz="1400" dirty="0"/>
              <a:t>AC - 16 Security Attributes</a:t>
            </a:r>
          </a:p>
          <a:p>
            <a:pPr lvl="1" fontAlgn="t"/>
            <a:r>
              <a:rPr lang="en-US" sz="1400" dirty="0"/>
              <a:t>AC-17 Remote Access</a:t>
            </a:r>
          </a:p>
          <a:p>
            <a:pPr lvl="1" fontAlgn="t"/>
            <a:r>
              <a:rPr lang="en-US" sz="1400" dirty="0"/>
              <a:t>AC-20 Use of External Information Systems</a:t>
            </a:r>
          </a:p>
          <a:p>
            <a:pPr lvl="1" fontAlgn="t"/>
            <a:r>
              <a:rPr lang="en-US" sz="1400" dirty="0"/>
              <a:t>AU-2 Auditable Events</a:t>
            </a:r>
          </a:p>
          <a:p>
            <a:pPr lvl="1" fontAlgn="t"/>
            <a:r>
              <a:rPr lang="en-US" sz="1400" dirty="0"/>
              <a:t>AU-3 Content of Audit Records</a:t>
            </a:r>
          </a:p>
          <a:p>
            <a:pPr lvl="1" fontAlgn="t"/>
            <a:r>
              <a:rPr lang="en-US" sz="1400" dirty="0"/>
              <a:t>AU-4 Audit Storage Capacity</a:t>
            </a:r>
          </a:p>
          <a:p>
            <a:pPr lvl="1" fontAlgn="t"/>
            <a:r>
              <a:rPr lang="en-US" sz="1400" dirty="0"/>
              <a:t>AU-9 Protection of Audit Information</a:t>
            </a:r>
          </a:p>
          <a:p>
            <a:pPr lvl="1" fontAlgn="t"/>
            <a:r>
              <a:rPr lang="en-US" sz="1400" dirty="0"/>
              <a:t>IA-3 Device Identification and Authentication</a:t>
            </a:r>
          </a:p>
          <a:p>
            <a:pPr lvl="1" fontAlgn="t"/>
            <a:r>
              <a:rPr lang="en-US" sz="1400" dirty="0"/>
              <a:t>IA-4 Identifier Management</a:t>
            </a:r>
          </a:p>
          <a:p>
            <a:pPr lvl="1" fontAlgn="t"/>
            <a:r>
              <a:rPr lang="en-US" sz="1400" dirty="0"/>
              <a:t>IA-5 Authenticator Management</a:t>
            </a:r>
          </a:p>
          <a:p>
            <a:pPr lvl="1" fontAlgn="t"/>
            <a:r>
              <a:rPr lang="en-US" sz="1400" dirty="0"/>
              <a:t>IA-6 Authenticator Feedback</a:t>
            </a:r>
          </a:p>
          <a:p>
            <a:pPr lvl="1" fontAlgn="t"/>
            <a:r>
              <a:rPr lang="en-US" sz="1400" dirty="0"/>
              <a:t>IA-7 Cryptographic Module Authentication</a:t>
            </a:r>
          </a:p>
          <a:p>
            <a:pPr lvl="1" fontAlgn="t"/>
            <a:r>
              <a:rPr lang="en-US" sz="1400" dirty="0"/>
              <a:t>IA - 8 Identification and Authentication (Non-Organizational Users)</a:t>
            </a:r>
          </a:p>
          <a:p>
            <a:pPr lvl="1" fontAlgn="t"/>
            <a:r>
              <a:rPr lang="en-US" sz="1400" dirty="0"/>
              <a:t>SC-2 Application Partitioning </a:t>
            </a:r>
          </a:p>
          <a:p>
            <a:pPr lvl="1" fontAlgn="t"/>
            <a:r>
              <a:rPr lang="en-US" sz="1400" dirty="0"/>
              <a:t>SC-3 Security Function Isolation</a:t>
            </a:r>
          </a:p>
          <a:p>
            <a:pPr lvl="1" fontAlgn="t"/>
            <a:r>
              <a:rPr lang="en-US" sz="1400" dirty="0"/>
              <a:t>SC-4 Information in Shared Resources</a:t>
            </a:r>
          </a:p>
          <a:p>
            <a:pPr lvl="1" fontAlgn="t"/>
            <a:r>
              <a:rPr lang="en-US" sz="1400" dirty="0"/>
              <a:t>SC-7 Boundary Protection</a:t>
            </a:r>
          </a:p>
          <a:p>
            <a:pPr lvl="1" fontAlgn="t"/>
            <a:r>
              <a:rPr lang="en-US" sz="1400" dirty="0"/>
              <a:t>SC-8 Transmission Integrity</a:t>
            </a:r>
          </a:p>
          <a:p>
            <a:pPr lvl="1" fontAlgn="t"/>
            <a:r>
              <a:rPr lang="en-US" sz="1400" dirty="0"/>
              <a:t>SC-10  Network Disconnect</a:t>
            </a:r>
          </a:p>
          <a:p>
            <a:pPr lvl="1" fontAlgn="t"/>
            <a:r>
              <a:rPr lang="en-US" sz="1400" dirty="0"/>
              <a:t>SC-11  Trusted Path </a:t>
            </a:r>
            <a:endParaRPr lang="en-US" sz="1400" dirty="0" smtClean="0"/>
          </a:p>
          <a:p>
            <a:pPr lvl="1" fontAlgn="t"/>
            <a:endParaRPr lang="en-US" sz="1400" dirty="0"/>
          </a:p>
          <a:p>
            <a:pPr lvl="1" fontAlgn="t"/>
            <a:r>
              <a:rPr lang="en-US" sz="1400" dirty="0"/>
              <a:t>SC-12  Cryptographic Key Establishment and Management</a:t>
            </a:r>
          </a:p>
          <a:p>
            <a:pPr lvl="1" fontAlgn="t"/>
            <a:r>
              <a:rPr lang="en-US" sz="1400" dirty="0"/>
              <a:t>SC-24 Fail in Known State </a:t>
            </a:r>
          </a:p>
          <a:p>
            <a:pPr lvl="1" fontAlgn="t"/>
            <a:r>
              <a:rPr lang="en-US" sz="1400" dirty="0"/>
              <a:t>SC-25  Thin Nodes </a:t>
            </a:r>
          </a:p>
          <a:p>
            <a:pPr lvl="1" fontAlgn="t"/>
            <a:r>
              <a:rPr lang="en-US" sz="1400" dirty="0"/>
              <a:t>AC-18 Wireless Access</a:t>
            </a:r>
          </a:p>
          <a:p>
            <a:pPr lvl="1" fontAlgn="t"/>
            <a:r>
              <a:rPr lang="en-US" sz="1400" dirty="0"/>
              <a:t>AC-19 Access Control for Mobile Devices</a:t>
            </a:r>
          </a:p>
          <a:p>
            <a:pPr lvl="1" fontAlgn="t"/>
            <a:r>
              <a:rPr lang="en-US" sz="1400" dirty="0"/>
              <a:t>SC-9  Transmission Confidentiality</a:t>
            </a:r>
          </a:p>
          <a:p>
            <a:pPr lvl="1" fontAlgn="t"/>
            <a:r>
              <a:rPr lang="en-US" sz="1400" dirty="0"/>
              <a:t>SC-13  Use of Cryptography</a:t>
            </a:r>
          </a:p>
          <a:p>
            <a:pPr lvl="1" fontAlgn="t"/>
            <a:r>
              <a:rPr lang="en-US" sz="1400" dirty="0"/>
              <a:t>SC-28 Protection of Information at Rest </a:t>
            </a:r>
          </a:p>
          <a:p>
            <a:pPr lvl="1" fontAlgn="t"/>
            <a:r>
              <a:rPr lang="en-US" sz="1400" dirty="0"/>
              <a:t>SC-23 Session Authenticity</a:t>
            </a:r>
          </a:p>
          <a:p>
            <a:pPr lvl="1" fontAlgn="t"/>
            <a:r>
              <a:rPr lang="en-US" sz="1400" dirty="0"/>
              <a:t>AC-5 Separation of Duties</a:t>
            </a:r>
          </a:p>
          <a:p>
            <a:pPr lvl="1" fontAlgn="t"/>
            <a:r>
              <a:rPr lang="en-US" sz="1400" dirty="0"/>
              <a:t>AC-6 Least </a:t>
            </a:r>
            <a:r>
              <a:rPr lang="en-US" sz="1400" dirty="0" smtClean="0"/>
              <a:t>Privilege</a:t>
            </a:r>
            <a:endParaRPr lang="en-US" sz="1400" dirty="0"/>
          </a:p>
          <a:p>
            <a:endParaRPr lang="en-US" sz="1400" dirty="0"/>
          </a:p>
          <a:p>
            <a:endParaRPr lang="en-US" sz="1400" dirty="0"/>
          </a:p>
        </p:txBody>
      </p:sp>
      <p:sp>
        <p:nvSpPr>
          <p:cNvPr id="10" name="Text Placeholder 9"/>
          <p:cNvSpPr txBox="1">
            <a:spLocks/>
          </p:cNvSpPr>
          <p:nvPr/>
        </p:nvSpPr>
        <p:spPr>
          <a:xfrm>
            <a:off x="5030790" y="1535113"/>
            <a:ext cx="4376737" cy="639762"/>
          </a:xfrm>
          <a:prstGeom prst="rect">
            <a:avLst/>
          </a:prstGeom>
        </p:spPr>
        <p:txBody>
          <a:bodyPr/>
          <a:lstStyle>
            <a:lvl1pPr marL="234950" indent="-234950" algn="l" rtl="0" eaLnBrk="1" fontAlgn="base" hangingPunct="1">
              <a:spcBef>
                <a:spcPct val="100000"/>
              </a:spcBef>
              <a:spcAft>
                <a:spcPct val="0"/>
              </a:spcAft>
              <a:buClr>
                <a:srgbClr val="0B1F65"/>
              </a:buClr>
              <a:buFont typeface="Webdings" pitchFamily="18" charset="2"/>
              <a:buChar char="4"/>
              <a:defRPr sz="1600">
                <a:solidFill>
                  <a:schemeClr val="tx1"/>
                </a:solidFill>
                <a:latin typeface="+mn-lt"/>
                <a:ea typeface="+mn-ea"/>
                <a:cs typeface="+mn-cs"/>
              </a:defRPr>
            </a:lvl1pPr>
            <a:lvl2pPr marL="457200" indent="-220663" algn="l" rtl="0" eaLnBrk="1" fontAlgn="base" hangingPunct="1">
              <a:lnSpc>
                <a:spcPct val="90000"/>
              </a:lnSpc>
              <a:spcBef>
                <a:spcPct val="40000"/>
              </a:spcBef>
              <a:spcAft>
                <a:spcPct val="0"/>
              </a:spcAft>
              <a:buClr>
                <a:srgbClr val="0B1F65"/>
              </a:buClr>
              <a:buChar char="–"/>
              <a:defRPr sz="1600">
                <a:solidFill>
                  <a:schemeClr val="tx1"/>
                </a:solidFill>
                <a:latin typeface="+mn-lt"/>
              </a:defRPr>
            </a:lvl2pPr>
            <a:lvl3pPr marL="2278063" indent="11113" algn="l" rtl="0" eaLnBrk="1" fontAlgn="base" hangingPunct="1">
              <a:lnSpc>
                <a:spcPct val="90000"/>
              </a:lnSpc>
              <a:spcBef>
                <a:spcPct val="40000"/>
              </a:spcBef>
              <a:spcAft>
                <a:spcPct val="0"/>
              </a:spcAft>
              <a:buClr>
                <a:srgbClr val="0B1F65"/>
              </a:buClr>
              <a:buFont typeface="Webdings" pitchFamily="18" charset="2"/>
              <a:buChar char="•"/>
              <a:defRPr sz="1600">
                <a:solidFill>
                  <a:schemeClr val="tx1"/>
                </a:solidFill>
                <a:latin typeface="+mn-lt"/>
              </a:defRPr>
            </a:lvl3pPr>
            <a:lvl4pPr marL="2403475" indent="-1031875" algn="l" rtl="0" eaLnBrk="1" fontAlgn="base" hangingPunct="1">
              <a:lnSpc>
                <a:spcPct val="90000"/>
              </a:lnSpc>
              <a:spcBef>
                <a:spcPct val="40000"/>
              </a:spcBef>
              <a:spcAft>
                <a:spcPct val="0"/>
              </a:spcAft>
              <a:buClr>
                <a:srgbClr val="0B1F65"/>
              </a:buClr>
              <a:buChar char="–"/>
              <a:defRPr sz="1600">
                <a:solidFill>
                  <a:schemeClr val="tx1"/>
                </a:solidFill>
                <a:latin typeface="+mn-lt"/>
              </a:defRPr>
            </a:lvl4pPr>
            <a:lvl5pPr marL="2517775" indent="-688975" algn="l" rtl="0" eaLnBrk="1" fontAlgn="base" hangingPunct="1">
              <a:lnSpc>
                <a:spcPct val="90000"/>
              </a:lnSpc>
              <a:spcBef>
                <a:spcPct val="0"/>
              </a:spcBef>
              <a:spcAft>
                <a:spcPct val="40000"/>
              </a:spcAft>
              <a:buClr>
                <a:schemeClr val="tx1"/>
              </a:buClr>
              <a:buSzPct val="40000"/>
              <a:buFont typeface="Arial" charset="0"/>
              <a:buChar char="»"/>
              <a:defRPr sz="1600">
                <a:solidFill>
                  <a:schemeClr val="tx1"/>
                </a:solidFill>
                <a:latin typeface="+mn-lt"/>
              </a:defRPr>
            </a:lvl5pPr>
            <a:lvl6pPr marL="29749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9pPr>
          </a:lstStyle>
          <a:p>
            <a:endParaRPr lang="en-US" dirty="0" smtClean="0"/>
          </a:p>
        </p:txBody>
      </p:sp>
    </p:spTree>
    <p:extLst>
      <p:ext uri="{BB962C8B-B14F-4D97-AF65-F5344CB8AC3E}">
        <p14:creationId xmlns:p14="http://schemas.microsoft.com/office/powerpoint/2010/main" val="1813265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controls in NIST 800-53 contribute to application security</a:t>
            </a:r>
            <a:endParaRPr lang="en-US" dirty="0"/>
          </a:p>
        </p:txBody>
      </p:sp>
      <p:sp>
        <p:nvSpPr>
          <p:cNvPr id="3" name="Content Placeholder 2"/>
          <p:cNvSpPr>
            <a:spLocks noGrp="1"/>
          </p:cNvSpPr>
          <p:nvPr>
            <p:ph idx="1"/>
          </p:nvPr>
        </p:nvSpPr>
        <p:spPr>
          <a:xfrm>
            <a:off x="685801" y="1447800"/>
            <a:ext cx="8763001" cy="4191000"/>
          </a:xfrm>
        </p:spPr>
        <p:txBody>
          <a:bodyPr numCol="3"/>
          <a:lstStyle/>
          <a:p>
            <a:pPr lvl="1"/>
            <a:r>
              <a:rPr lang="en-US" sz="1400" dirty="0" smtClean="0"/>
              <a:t>SI-1 </a:t>
            </a:r>
            <a:r>
              <a:rPr lang="en-US" sz="1400" dirty="0"/>
              <a:t>System and Information Integrity Policy and Procedures</a:t>
            </a:r>
          </a:p>
          <a:p>
            <a:pPr lvl="1"/>
            <a:r>
              <a:rPr lang="en-US" sz="1400" dirty="0"/>
              <a:t>SI-2 Flaw Remediation</a:t>
            </a:r>
          </a:p>
          <a:p>
            <a:pPr lvl="1"/>
            <a:r>
              <a:rPr lang="en-US" sz="1400" dirty="0"/>
              <a:t>AT-2 Security Awareness</a:t>
            </a:r>
          </a:p>
          <a:p>
            <a:pPr lvl="1"/>
            <a:r>
              <a:rPr lang="en-US" sz="1400" dirty="0"/>
              <a:t>AT-3 Security Training</a:t>
            </a:r>
          </a:p>
          <a:p>
            <a:pPr lvl="1"/>
            <a:r>
              <a:rPr lang="en-US" sz="1400" dirty="0"/>
              <a:t>CM-3 Configuration Change Control</a:t>
            </a:r>
          </a:p>
          <a:p>
            <a:pPr lvl="1"/>
            <a:r>
              <a:rPr lang="en-US" sz="1400" dirty="0"/>
              <a:t>CM-4 Security Impact Analysis</a:t>
            </a:r>
          </a:p>
          <a:p>
            <a:pPr lvl="1"/>
            <a:r>
              <a:rPr lang="en-US" sz="1400" dirty="0"/>
              <a:t>CM-5 Access Restrictions for Change</a:t>
            </a:r>
          </a:p>
          <a:p>
            <a:pPr lvl="1"/>
            <a:r>
              <a:rPr lang="en-US" sz="1400" dirty="0"/>
              <a:t>SI-4 Information System Monitoring </a:t>
            </a:r>
          </a:p>
          <a:p>
            <a:pPr lvl="1"/>
            <a:r>
              <a:rPr lang="en-US" sz="1400" dirty="0"/>
              <a:t>SI-6 Security Functionality Verification</a:t>
            </a:r>
          </a:p>
          <a:p>
            <a:pPr lvl="1"/>
            <a:r>
              <a:rPr lang="en-US" sz="1400" dirty="0"/>
              <a:t>SI-7 Software and Information Integrity</a:t>
            </a:r>
          </a:p>
          <a:p>
            <a:pPr lvl="1"/>
            <a:r>
              <a:rPr lang="en-US" sz="1400" dirty="0"/>
              <a:t>CA-5 Plan of Action and Milestones</a:t>
            </a:r>
          </a:p>
          <a:p>
            <a:pPr lvl="1"/>
            <a:r>
              <a:rPr lang="en-US" sz="1400" dirty="0"/>
              <a:t>RA-3 Risk Assessment </a:t>
            </a:r>
          </a:p>
          <a:p>
            <a:pPr lvl="1"/>
            <a:r>
              <a:rPr lang="en-US" sz="1400" dirty="0"/>
              <a:t>SA-2 Allocation of Resources </a:t>
            </a:r>
          </a:p>
          <a:p>
            <a:pPr lvl="1"/>
            <a:r>
              <a:rPr lang="en-US" sz="1400" dirty="0"/>
              <a:t>SA-3 Life Cycle Support </a:t>
            </a:r>
          </a:p>
          <a:p>
            <a:pPr lvl="1"/>
            <a:r>
              <a:rPr lang="en-US" sz="1400" dirty="0"/>
              <a:t>SA-4 Acquisitions </a:t>
            </a:r>
          </a:p>
          <a:p>
            <a:pPr lvl="1"/>
            <a:r>
              <a:rPr lang="en-US" sz="1400" dirty="0"/>
              <a:t>SA-6 Software Usage Restrictions </a:t>
            </a:r>
          </a:p>
          <a:p>
            <a:pPr lvl="1"/>
            <a:r>
              <a:rPr lang="en-US" sz="1400" dirty="0"/>
              <a:t>SA-10 Developer Configuration Management </a:t>
            </a:r>
          </a:p>
          <a:p>
            <a:pPr lvl="1"/>
            <a:r>
              <a:rPr lang="en-US" sz="1400" dirty="0"/>
              <a:t>SA-11 Developer Security Testing </a:t>
            </a:r>
          </a:p>
          <a:p>
            <a:pPr lvl="1"/>
            <a:r>
              <a:rPr lang="en-US" sz="1400" dirty="0"/>
              <a:t>SA-12 Supply Chain Protection </a:t>
            </a:r>
          </a:p>
          <a:p>
            <a:pPr lvl="1"/>
            <a:r>
              <a:rPr lang="en-US" sz="1400" dirty="0"/>
              <a:t>SA-13 Trustworthiness </a:t>
            </a:r>
          </a:p>
          <a:p>
            <a:pPr lvl="1"/>
            <a:r>
              <a:rPr lang="en-US" sz="1400" dirty="0"/>
              <a:t>PM-1 Information Security Program Plan</a:t>
            </a:r>
          </a:p>
          <a:p>
            <a:pPr lvl="1"/>
            <a:r>
              <a:rPr lang="en-US" sz="1400" dirty="0"/>
              <a:t>PM-3 Information Security Resources </a:t>
            </a:r>
          </a:p>
          <a:p>
            <a:pPr lvl="1"/>
            <a:r>
              <a:rPr lang="en-US" sz="1400" dirty="0"/>
              <a:t>PM-6 Information Security Measures of Performance</a:t>
            </a:r>
          </a:p>
          <a:p>
            <a:pPr lvl="1"/>
            <a:r>
              <a:rPr lang="en-US" sz="1400" dirty="0"/>
              <a:t>PM-7 Enterprise Architecture</a:t>
            </a:r>
          </a:p>
          <a:p>
            <a:pPr lvl="1"/>
            <a:r>
              <a:rPr lang="en-US" sz="1400" dirty="0"/>
              <a:t>PM-9 Risk Management Strategy</a:t>
            </a:r>
          </a:p>
          <a:p>
            <a:pPr lvl="1"/>
            <a:r>
              <a:rPr lang="en-US" sz="1400" dirty="0"/>
              <a:t>SA-8 Security Engineering Principles </a:t>
            </a:r>
            <a:endParaRPr lang="en-US" sz="1400" dirty="0" smtClean="0"/>
          </a:p>
          <a:p>
            <a:pPr lvl="1"/>
            <a:r>
              <a:rPr lang="en-US" sz="1400" dirty="0"/>
              <a:t>CM-6 Configuration Settings</a:t>
            </a:r>
          </a:p>
          <a:p>
            <a:pPr lvl="1"/>
            <a:r>
              <a:rPr lang="en-US" sz="1400" dirty="0"/>
              <a:t>CM- 8 Information System Component Inventory</a:t>
            </a:r>
          </a:p>
          <a:p>
            <a:pPr lvl="1"/>
            <a:r>
              <a:rPr lang="en-US" sz="1400" dirty="0"/>
              <a:t>SI-11 Error Handling </a:t>
            </a:r>
          </a:p>
          <a:p>
            <a:pPr lvl="1"/>
            <a:r>
              <a:rPr lang="en-US" sz="1400" dirty="0"/>
              <a:t>SI-12  Information Output Handling and Retention</a:t>
            </a:r>
          </a:p>
          <a:p>
            <a:pPr lvl="1"/>
            <a:endParaRPr lang="en-US" sz="1400" dirty="0"/>
          </a:p>
          <a:p>
            <a:pPr lvl="1"/>
            <a:endParaRPr lang="en-US" sz="1400" dirty="0"/>
          </a:p>
        </p:txBody>
      </p:sp>
    </p:spTree>
    <p:extLst>
      <p:ext uri="{BB962C8B-B14F-4D97-AF65-F5344CB8AC3E}">
        <p14:creationId xmlns:p14="http://schemas.microsoft.com/office/powerpoint/2010/main" val="1584086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79412" y="1981200"/>
            <a:ext cx="7620000" cy="401637"/>
          </a:xfrm>
          <a:prstGeom prst="rect">
            <a:avLst/>
          </a:prstGeom>
          <a:solidFill>
            <a:srgbClr val="F8F8F8"/>
          </a:solidFill>
          <a:ln w="9525" algn="ctr">
            <a:solidFill>
              <a:schemeClr val="hlink"/>
            </a:solidFill>
            <a:miter lim="800000"/>
            <a:headEnd/>
            <a:tailEnd/>
          </a:ln>
        </p:spPr>
        <p:txBody>
          <a:bodyPr wrap="none" anchor="ctr"/>
          <a:lstStyle>
            <a:defPPr>
              <a:defRPr lang="en-US"/>
            </a:defPPr>
            <a:lvl1pPr algn="ctr" rtl="0" fontAlgn="base">
              <a:spcBef>
                <a:spcPct val="0"/>
              </a:spcBef>
              <a:spcAft>
                <a:spcPct val="0"/>
              </a:spcAft>
              <a:defRPr sz="1600" b="1" kern="1200">
                <a:solidFill>
                  <a:schemeClr val="tx1"/>
                </a:solidFill>
                <a:latin typeface="Arial" charset="0"/>
                <a:ea typeface="+mn-ea"/>
                <a:cs typeface="Arial" charset="0"/>
              </a:defRPr>
            </a:lvl1pPr>
            <a:lvl2pPr marL="457200" algn="ctr" rtl="0" fontAlgn="base">
              <a:spcBef>
                <a:spcPct val="0"/>
              </a:spcBef>
              <a:spcAft>
                <a:spcPct val="0"/>
              </a:spcAft>
              <a:defRPr sz="1600" b="1" kern="1200">
                <a:solidFill>
                  <a:schemeClr val="tx1"/>
                </a:solidFill>
                <a:latin typeface="Arial" charset="0"/>
                <a:ea typeface="+mn-ea"/>
                <a:cs typeface="Arial" charset="0"/>
              </a:defRPr>
            </a:lvl2pPr>
            <a:lvl3pPr marL="914400" algn="ctr" rtl="0" fontAlgn="base">
              <a:spcBef>
                <a:spcPct val="0"/>
              </a:spcBef>
              <a:spcAft>
                <a:spcPct val="0"/>
              </a:spcAft>
              <a:defRPr sz="1600" b="1" kern="1200">
                <a:solidFill>
                  <a:schemeClr val="tx1"/>
                </a:solidFill>
                <a:latin typeface="Arial" charset="0"/>
                <a:ea typeface="+mn-ea"/>
                <a:cs typeface="Arial" charset="0"/>
              </a:defRPr>
            </a:lvl3pPr>
            <a:lvl4pPr marL="1371600" algn="ctr" rtl="0" fontAlgn="base">
              <a:spcBef>
                <a:spcPct val="0"/>
              </a:spcBef>
              <a:spcAft>
                <a:spcPct val="0"/>
              </a:spcAft>
              <a:defRPr sz="1600" b="1" kern="1200">
                <a:solidFill>
                  <a:schemeClr val="tx1"/>
                </a:solidFill>
                <a:latin typeface="Arial" charset="0"/>
                <a:ea typeface="+mn-ea"/>
                <a:cs typeface="Arial" charset="0"/>
              </a:defRPr>
            </a:lvl4pPr>
            <a:lvl5pPr marL="1828800" algn="ctr"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a:lstStyle>
          <a:p>
            <a:endParaRPr lang="en-US"/>
          </a:p>
        </p:txBody>
      </p:sp>
      <p:sp>
        <p:nvSpPr>
          <p:cNvPr id="3" name="Title 2"/>
          <p:cNvSpPr>
            <a:spLocks noGrp="1"/>
          </p:cNvSpPr>
          <p:nvPr>
            <p:ph type="title"/>
          </p:nvPr>
        </p:nvSpPr>
        <p:spPr/>
        <p:txBody>
          <a:bodyPr/>
          <a:lstStyle/>
          <a:p>
            <a:r>
              <a:rPr lang="en-US" dirty="0"/>
              <a:t>Key </a:t>
            </a:r>
            <a:r>
              <a:rPr lang="en-US" dirty="0" smtClean="0"/>
              <a:t>questions</a:t>
            </a:r>
            <a:endParaRPr lang="en-US" dirty="0"/>
          </a:p>
        </p:txBody>
      </p:sp>
      <p:sp>
        <p:nvSpPr>
          <p:cNvPr id="4" name="Content Placeholder 3"/>
          <p:cNvSpPr>
            <a:spLocks noGrp="1"/>
          </p:cNvSpPr>
          <p:nvPr>
            <p:ph idx="1"/>
          </p:nvPr>
        </p:nvSpPr>
        <p:spPr/>
        <p:txBody>
          <a:bodyPr/>
          <a:lstStyle/>
          <a:p>
            <a:r>
              <a:rPr lang="en-US" sz="1800" dirty="0" smtClean="0"/>
              <a:t>Who asks developers to develop secure code? </a:t>
            </a:r>
          </a:p>
          <a:p>
            <a:r>
              <a:rPr lang="en-US" sz="1800" dirty="0" smtClean="0"/>
              <a:t>Do developers know why they need to develop secure code? </a:t>
            </a:r>
          </a:p>
          <a:p>
            <a:r>
              <a:rPr lang="en-US" sz="1800" dirty="0" smtClean="0"/>
              <a:t>What should developers do/not do to develop secure code? </a:t>
            </a:r>
          </a:p>
          <a:p>
            <a:r>
              <a:rPr lang="en-US" sz="1800" dirty="0" smtClean="0"/>
              <a:t>Can developers develop secure code by themselves?</a:t>
            </a:r>
          </a:p>
          <a:p>
            <a:r>
              <a:rPr lang="en-US" sz="1800" dirty="0" smtClean="0"/>
              <a:t>How do developers know they have developed secure code? </a:t>
            </a:r>
          </a:p>
          <a:p>
            <a:r>
              <a:rPr lang="en-US" sz="1800" dirty="0" smtClean="0"/>
              <a:t>Why should developers care?</a:t>
            </a:r>
          </a:p>
          <a:p>
            <a:r>
              <a:rPr lang="en-US" sz="1800" dirty="0" smtClean="0"/>
              <a:t>Next </a:t>
            </a:r>
            <a:r>
              <a:rPr lang="en-US" sz="1800" dirty="0" smtClean="0"/>
              <a:t>Steps?</a:t>
            </a:r>
            <a:endParaRPr lang="en-US" sz="1800" dirty="0" smtClean="0"/>
          </a:p>
          <a:p>
            <a:endParaRPr lang="en-US" sz="1800" dirty="0"/>
          </a:p>
        </p:txBody>
      </p:sp>
    </p:spTree>
    <p:extLst>
      <p:ext uri="{BB962C8B-B14F-4D97-AF65-F5344CB8AC3E}">
        <p14:creationId xmlns:p14="http://schemas.microsoft.com/office/powerpoint/2010/main" val="187618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1141412" y="1127919"/>
            <a:ext cx="3734934" cy="1066800"/>
          </a:xfrm>
          <a:prstGeom prst="roundRect">
            <a:avLst>
              <a:gd name="adj" fmla="val 7456"/>
            </a:avLst>
          </a:prstGeom>
          <a:gradFill flip="none" rotWithShape="1">
            <a:gsLst>
              <a:gs pos="0">
                <a:schemeClr val="bg1">
                  <a:lumMod val="85000"/>
                </a:schemeClr>
              </a:gs>
              <a:gs pos="50000">
                <a:schemeClr val="bg1"/>
              </a:gs>
              <a:gs pos="83000">
                <a:schemeClr val="bg1">
                  <a:lumMod val="85000"/>
                </a:scheme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45720" rIns="45720" anchor="ctr"/>
          <a:lstStyle/>
          <a:p>
            <a:pPr algn="ctr" eaLnBrk="0" hangingPunct="0">
              <a:defRPr/>
            </a:pPr>
            <a:endParaRPr lang="en-US" sz="1200" u="sng" dirty="0"/>
          </a:p>
        </p:txBody>
      </p:sp>
      <p:sp>
        <p:nvSpPr>
          <p:cNvPr id="18" name="Rounded Rectangle 17"/>
          <p:cNvSpPr/>
          <p:nvPr/>
        </p:nvSpPr>
        <p:spPr bwMode="auto">
          <a:xfrm>
            <a:off x="5713412" y="1143000"/>
            <a:ext cx="3734934" cy="1066800"/>
          </a:xfrm>
          <a:prstGeom prst="roundRect">
            <a:avLst>
              <a:gd name="adj" fmla="val 7456"/>
            </a:avLst>
          </a:prstGeom>
          <a:gradFill flip="none" rotWithShape="1">
            <a:gsLst>
              <a:gs pos="0">
                <a:schemeClr val="bg1">
                  <a:lumMod val="85000"/>
                </a:schemeClr>
              </a:gs>
              <a:gs pos="50000">
                <a:schemeClr val="bg1"/>
              </a:gs>
              <a:gs pos="83000">
                <a:schemeClr val="bg1">
                  <a:lumMod val="85000"/>
                </a:scheme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45720" rIns="45720" anchor="ctr"/>
          <a:lstStyle/>
          <a:p>
            <a:pPr algn="ctr" eaLnBrk="0" hangingPunct="0">
              <a:defRPr/>
            </a:pPr>
            <a:endParaRPr lang="en-US" sz="1200" u="sng" dirty="0"/>
          </a:p>
        </p:txBody>
      </p:sp>
      <p:sp>
        <p:nvSpPr>
          <p:cNvPr id="8" name="Title 7"/>
          <p:cNvSpPr>
            <a:spLocks noGrp="1"/>
          </p:cNvSpPr>
          <p:nvPr>
            <p:ph type="title"/>
          </p:nvPr>
        </p:nvSpPr>
        <p:spPr>
          <a:xfrm>
            <a:off x="457200" y="381000"/>
            <a:ext cx="8985250" cy="609600"/>
          </a:xfrm>
        </p:spPr>
        <p:txBody>
          <a:bodyPr/>
          <a:lstStyle/>
          <a:p>
            <a:r>
              <a:rPr lang="en-US" sz="2400" dirty="0"/>
              <a:t>Perspective on technology today</a:t>
            </a:r>
            <a:endParaRPr 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65" y="2314575"/>
            <a:ext cx="5168037"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8546" y="2319337"/>
            <a:ext cx="3986919" cy="37766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 name="Text Placeholder 2"/>
          <p:cNvSpPr txBox="1">
            <a:spLocks/>
          </p:cNvSpPr>
          <p:nvPr/>
        </p:nvSpPr>
        <p:spPr>
          <a:xfrm>
            <a:off x="1446212" y="1371600"/>
            <a:ext cx="3276600" cy="639762"/>
          </a:xfrm>
          <a:prstGeom prst="rect">
            <a:avLst/>
          </a:prstGeom>
        </p:spPr>
        <p:txBody>
          <a:bodyPr anchor="ctr"/>
          <a:lstStyle>
            <a:lvl1pPr marL="234950" indent="-234950" algn="l" rtl="0" eaLnBrk="1" fontAlgn="base" hangingPunct="1">
              <a:spcBef>
                <a:spcPct val="100000"/>
              </a:spcBef>
              <a:spcAft>
                <a:spcPct val="0"/>
              </a:spcAft>
              <a:buClr>
                <a:srgbClr val="0B1F65"/>
              </a:buClr>
              <a:buFont typeface="Webdings" pitchFamily="18" charset="2"/>
              <a:buChar char="4"/>
              <a:defRPr sz="1600">
                <a:solidFill>
                  <a:schemeClr val="tx1"/>
                </a:solidFill>
                <a:latin typeface="+mn-lt"/>
                <a:ea typeface="+mn-ea"/>
                <a:cs typeface="+mn-cs"/>
              </a:defRPr>
            </a:lvl1pPr>
            <a:lvl2pPr marL="457200" indent="-220663" algn="l" rtl="0" eaLnBrk="1" fontAlgn="base" hangingPunct="1">
              <a:lnSpc>
                <a:spcPct val="90000"/>
              </a:lnSpc>
              <a:spcBef>
                <a:spcPct val="40000"/>
              </a:spcBef>
              <a:spcAft>
                <a:spcPct val="0"/>
              </a:spcAft>
              <a:buClr>
                <a:srgbClr val="0B1F65"/>
              </a:buClr>
              <a:buChar char="–"/>
              <a:defRPr sz="1600">
                <a:solidFill>
                  <a:schemeClr val="tx1"/>
                </a:solidFill>
                <a:latin typeface="+mn-lt"/>
              </a:defRPr>
            </a:lvl2pPr>
            <a:lvl3pPr marL="2278063" indent="11113" algn="l" rtl="0" eaLnBrk="1" fontAlgn="base" hangingPunct="1">
              <a:lnSpc>
                <a:spcPct val="90000"/>
              </a:lnSpc>
              <a:spcBef>
                <a:spcPct val="40000"/>
              </a:spcBef>
              <a:spcAft>
                <a:spcPct val="0"/>
              </a:spcAft>
              <a:buClr>
                <a:srgbClr val="0B1F65"/>
              </a:buClr>
              <a:buFont typeface="Webdings" pitchFamily="18" charset="2"/>
              <a:buChar char="•"/>
              <a:defRPr sz="1600">
                <a:solidFill>
                  <a:schemeClr val="tx1"/>
                </a:solidFill>
                <a:latin typeface="+mn-lt"/>
              </a:defRPr>
            </a:lvl3pPr>
            <a:lvl4pPr marL="2403475" indent="-1031875" algn="l" rtl="0" eaLnBrk="1" fontAlgn="base" hangingPunct="1">
              <a:lnSpc>
                <a:spcPct val="90000"/>
              </a:lnSpc>
              <a:spcBef>
                <a:spcPct val="40000"/>
              </a:spcBef>
              <a:spcAft>
                <a:spcPct val="0"/>
              </a:spcAft>
              <a:buClr>
                <a:srgbClr val="0B1F65"/>
              </a:buClr>
              <a:buChar char="–"/>
              <a:defRPr sz="1600">
                <a:solidFill>
                  <a:schemeClr val="tx1"/>
                </a:solidFill>
                <a:latin typeface="+mn-lt"/>
              </a:defRPr>
            </a:lvl4pPr>
            <a:lvl5pPr marL="2517775" indent="-688975" algn="l" rtl="0" eaLnBrk="1" fontAlgn="base" hangingPunct="1">
              <a:lnSpc>
                <a:spcPct val="90000"/>
              </a:lnSpc>
              <a:spcBef>
                <a:spcPct val="0"/>
              </a:spcBef>
              <a:spcAft>
                <a:spcPct val="40000"/>
              </a:spcAft>
              <a:buClr>
                <a:schemeClr val="tx1"/>
              </a:buClr>
              <a:buSzPct val="40000"/>
              <a:buFont typeface="Arial" charset="0"/>
              <a:buChar char="»"/>
              <a:defRPr sz="1600">
                <a:solidFill>
                  <a:schemeClr val="tx1"/>
                </a:solidFill>
                <a:latin typeface="+mn-lt"/>
              </a:defRPr>
            </a:lvl5pPr>
            <a:lvl6pPr marL="29749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9pPr>
          </a:lstStyle>
          <a:p>
            <a:pPr marL="0" indent="0" algn="ctr">
              <a:buNone/>
            </a:pPr>
            <a:r>
              <a:rPr lang="en-US" sz="1800" b="1" dirty="0" smtClean="0"/>
              <a:t>Technology is an integral part of our lives</a:t>
            </a:r>
          </a:p>
        </p:txBody>
      </p:sp>
      <p:sp>
        <p:nvSpPr>
          <p:cNvPr id="14" name="Text Placeholder 5"/>
          <p:cNvSpPr txBox="1">
            <a:spLocks/>
          </p:cNvSpPr>
          <p:nvPr/>
        </p:nvSpPr>
        <p:spPr>
          <a:xfrm>
            <a:off x="5713411" y="1112838"/>
            <a:ext cx="3581401" cy="639762"/>
          </a:xfrm>
          <a:prstGeom prst="rect">
            <a:avLst/>
          </a:prstGeom>
        </p:spPr>
        <p:txBody>
          <a:bodyPr/>
          <a:lstStyle>
            <a:lvl1pPr marL="234950" indent="-234950" algn="l" rtl="0" eaLnBrk="1" fontAlgn="base" hangingPunct="1">
              <a:spcBef>
                <a:spcPct val="100000"/>
              </a:spcBef>
              <a:spcAft>
                <a:spcPct val="0"/>
              </a:spcAft>
              <a:buClr>
                <a:srgbClr val="0B1F65"/>
              </a:buClr>
              <a:buFont typeface="Webdings" pitchFamily="18" charset="2"/>
              <a:buChar char="4"/>
              <a:defRPr sz="1600">
                <a:solidFill>
                  <a:schemeClr val="tx1"/>
                </a:solidFill>
                <a:latin typeface="+mn-lt"/>
                <a:ea typeface="+mn-ea"/>
                <a:cs typeface="+mn-cs"/>
              </a:defRPr>
            </a:lvl1pPr>
            <a:lvl2pPr marL="457200" indent="-220663" algn="l" rtl="0" eaLnBrk="1" fontAlgn="base" hangingPunct="1">
              <a:lnSpc>
                <a:spcPct val="90000"/>
              </a:lnSpc>
              <a:spcBef>
                <a:spcPct val="40000"/>
              </a:spcBef>
              <a:spcAft>
                <a:spcPct val="0"/>
              </a:spcAft>
              <a:buClr>
                <a:srgbClr val="0B1F65"/>
              </a:buClr>
              <a:buChar char="–"/>
              <a:defRPr sz="1600">
                <a:solidFill>
                  <a:schemeClr val="tx1"/>
                </a:solidFill>
                <a:latin typeface="+mn-lt"/>
              </a:defRPr>
            </a:lvl2pPr>
            <a:lvl3pPr marL="2278063" indent="11113" algn="l" rtl="0" eaLnBrk="1" fontAlgn="base" hangingPunct="1">
              <a:lnSpc>
                <a:spcPct val="90000"/>
              </a:lnSpc>
              <a:spcBef>
                <a:spcPct val="40000"/>
              </a:spcBef>
              <a:spcAft>
                <a:spcPct val="0"/>
              </a:spcAft>
              <a:buClr>
                <a:srgbClr val="0B1F65"/>
              </a:buClr>
              <a:buFont typeface="Webdings" pitchFamily="18" charset="2"/>
              <a:buChar char="•"/>
              <a:defRPr sz="1600">
                <a:solidFill>
                  <a:schemeClr val="tx1"/>
                </a:solidFill>
                <a:latin typeface="+mn-lt"/>
              </a:defRPr>
            </a:lvl3pPr>
            <a:lvl4pPr marL="2403475" indent="-1031875" algn="l" rtl="0" eaLnBrk="1" fontAlgn="base" hangingPunct="1">
              <a:lnSpc>
                <a:spcPct val="90000"/>
              </a:lnSpc>
              <a:spcBef>
                <a:spcPct val="40000"/>
              </a:spcBef>
              <a:spcAft>
                <a:spcPct val="0"/>
              </a:spcAft>
              <a:buClr>
                <a:srgbClr val="0B1F65"/>
              </a:buClr>
              <a:buChar char="–"/>
              <a:defRPr sz="1600">
                <a:solidFill>
                  <a:schemeClr val="tx1"/>
                </a:solidFill>
                <a:latin typeface="+mn-lt"/>
              </a:defRPr>
            </a:lvl4pPr>
            <a:lvl5pPr marL="2517775" indent="-688975" algn="l" rtl="0" eaLnBrk="1" fontAlgn="base" hangingPunct="1">
              <a:lnSpc>
                <a:spcPct val="90000"/>
              </a:lnSpc>
              <a:spcBef>
                <a:spcPct val="0"/>
              </a:spcBef>
              <a:spcAft>
                <a:spcPct val="40000"/>
              </a:spcAft>
              <a:buClr>
                <a:schemeClr val="tx1"/>
              </a:buClr>
              <a:buSzPct val="40000"/>
              <a:buFont typeface="Arial" charset="0"/>
              <a:buChar char="»"/>
              <a:defRPr sz="1600">
                <a:solidFill>
                  <a:schemeClr val="tx1"/>
                </a:solidFill>
                <a:latin typeface="+mn-lt"/>
              </a:defRPr>
            </a:lvl5pPr>
            <a:lvl6pPr marL="29749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n-lt"/>
              </a:defRPr>
            </a:lvl9pPr>
          </a:lstStyle>
          <a:p>
            <a:pPr marL="0" indent="0" algn="ctr">
              <a:buNone/>
            </a:pPr>
            <a:r>
              <a:rPr lang="en-US" sz="1800" b="1" dirty="0" smtClean="0"/>
              <a:t>IT and Communications  products are assembled, built, and transported by multiple vendors around the world</a:t>
            </a:r>
          </a:p>
        </p:txBody>
      </p:sp>
      <p:pic>
        <p:nvPicPr>
          <p:cNvPr id="15"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8546" y="2314575"/>
            <a:ext cx="3986919" cy="37766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Malicious actors are taking advantage of abundant </a:t>
            </a:r>
            <a:r>
              <a:rPr lang="en-US" dirty="0" smtClean="0"/>
              <a:t>opportunities </a:t>
            </a:r>
            <a:r>
              <a:rPr lang="en-US" dirty="0"/>
              <a:t>to tamper with and sabotage products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802" y="1631680"/>
            <a:ext cx="5004010" cy="408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ounded Rectangle 52"/>
          <p:cNvSpPr/>
          <p:nvPr/>
        </p:nvSpPr>
        <p:spPr bwMode="auto">
          <a:xfrm>
            <a:off x="156452" y="1676400"/>
            <a:ext cx="4185360" cy="3810000"/>
          </a:xfrm>
          <a:prstGeom prst="roundRect">
            <a:avLst>
              <a:gd name="adj" fmla="val 7456"/>
            </a:avLst>
          </a:prstGeom>
          <a:gradFill flip="none" rotWithShape="1">
            <a:gsLst>
              <a:gs pos="0">
                <a:schemeClr val="bg1">
                  <a:lumMod val="85000"/>
                </a:schemeClr>
              </a:gs>
              <a:gs pos="50000">
                <a:schemeClr val="bg1"/>
              </a:gs>
              <a:gs pos="83000">
                <a:schemeClr val="bg1">
                  <a:lumMod val="85000"/>
                </a:scheme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lIns="45720" rIns="45720" anchor="ctr"/>
          <a:lstStyle/>
          <a:p>
            <a:pPr eaLnBrk="0" hangingPunct="0">
              <a:defRPr/>
            </a:pPr>
            <a:endParaRPr lang="en-US" sz="1800" u="sng" dirty="0"/>
          </a:p>
        </p:txBody>
      </p:sp>
      <p:sp>
        <p:nvSpPr>
          <p:cNvPr id="54" name="TextBox 66"/>
          <p:cNvSpPr txBox="1">
            <a:spLocks noChangeArrowheads="1"/>
          </p:cNvSpPr>
          <p:nvPr/>
        </p:nvSpPr>
        <p:spPr bwMode="auto">
          <a:xfrm>
            <a:off x="349007" y="5179368"/>
            <a:ext cx="37642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algn="ctr" eaLnBrk="0" fontAlgn="base" hangingPunct="0">
              <a:spcBef>
                <a:spcPct val="0"/>
              </a:spcBef>
              <a:spcAft>
                <a:spcPct val="0"/>
              </a:spcAft>
              <a:defRPr sz="1600" b="1">
                <a:solidFill>
                  <a:schemeClr val="tx1"/>
                </a:solidFill>
                <a:latin typeface="Arial" charset="0"/>
                <a:cs typeface="Arial" charset="0"/>
              </a:defRPr>
            </a:lvl6pPr>
            <a:lvl7pPr marL="2971800" indent="-228600" algn="ctr" eaLnBrk="0" fontAlgn="base" hangingPunct="0">
              <a:spcBef>
                <a:spcPct val="0"/>
              </a:spcBef>
              <a:spcAft>
                <a:spcPct val="0"/>
              </a:spcAft>
              <a:defRPr sz="1600" b="1">
                <a:solidFill>
                  <a:schemeClr val="tx1"/>
                </a:solidFill>
                <a:latin typeface="Arial" charset="0"/>
                <a:cs typeface="Arial" charset="0"/>
              </a:defRPr>
            </a:lvl7pPr>
            <a:lvl8pPr marL="3429000" indent="-228600" algn="ctr" eaLnBrk="0" fontAlgn="base" hangingPunct="0">
              <a:spcBef>
                <a:spcPct val="0"/>
              </a:spcBef>
              <a:spcAft>
                <a:spcPct val="0"/>
              </a:spcAft>
              <a:defRPr sz="1600" b="1">
                <a:solidFill>
                  <a:schemeClr val="tx1"/>
                </a:solidFill>
                <a:latin typeface="Arial" charset="0"/>
                <a:cs typeface="Arial" charset="0"/>
              </a:defRPr>
            </a:lvl8pPr>
            <a:lvl9pPr marL="3886200" indent="-228600" algn="ctr" eaLnBrk="0" fontAlgn="base" hangingPunct="0">
              <a:spcBef>
                <a:spcPct val="0"/>
              </a:spcBef>
              <a:spcAft>
                <a:spcPct val="0"/>
              </a:spcAft>
              <a:defRPr sz="1600" b="1">
                <a:solidFill>
                  <a:schemeClr val="tx1"/>
                </a:solidFill>
                <a:latin typeface="Arial" charset="0"/>
                <a:cs typeface="Arial" charset="0"/>
              </a:defRPr>
            </a:lvl9pPr>
          </a:lstStyle>
          <a:p>
            <a:pPr eaLnBrk="1" hangingPunct="1"/>
            <a:r>
              <a:rPr lang="en-US" sz="900" i="1"/>
              <a:t>* Source – 2011 Verizon Data Breach Investigations Report</a:t>
            </a:r>
          </a:p>
        </p:txBody>
      </p:sp>
      <p:graphicFrame>
        <p:nvGraphicFramePr>
          <p:cNvPr id="55" name="Group 93"/>
          <p:cNvGraphicFramePr>
            <a:graphicFrameLocks/>
          </p:cNvGraphicFramePr>
          <p:nvPr>
            <p:extLst>
              <p:ext uri="{D42A27DB-BD31-4B8C-83A1-F6EECF244321}">
                <p14:modId xmlns:p14="http://schemas.microsoft.com/office/powerpoint/2010/main" val="570433743"/>
              </p:ext>
            </p:extLst>
          </p:nvPr>
        </p:nvGraphicFramePr>
        <p:xfrm>
          <a:off x="328466" y="1905000"/>
          <a:ext cx="3937146" cy="3109096"/>
        </p:xfrm>
        <a:graphic>
          <a:graphicData uri="http://schemas.openxmlformats.org/drawingml/2006/table">
            <a:tbl>
              <a:tblPr/>
              <a:tblGrid>
                <a:gridCol w="1342444"/>
                <a:gridCol w="2594702"/>
              </a:tblGrid>
              <a:tr h="14258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What commonalities exist? </a:t>
                      </a:r>
                    </a:p>
                  </a:txBody>
                  <a:tcPr marL="99030" marR="99030" marT="45754" marB="45754" horzOverflow="overflow">
                    <a:lnL w="9525" cap="flat" cmpd="sng" algn="ctr">
                      <a:solidFill>
                        <a:srgbClr val="9999FF"/>
                      </a:solidFill>
                      <a:prstDash val="solid"/>
                      <a:round/>
                      <a:headEnd type="none" w="med" len="med"/>
                      <a:tailEnd type="none" w="med" len="med"/>
                    </a:lnL>
                    <a:lnR w="9525" cap="flat" cmpd="sng" algn="ctr">
                      <a:solidFill>
                        <a:srgbClr val="9999FF"/>
                      </a:solidFill>
                      <a:prstDash val="solid"/>
                      <a:round/>
                      <a:headEnd type="none" w="med" len="med"/>
                      <a:tailEnd type="none" w="med" len="med"/>
                    </a:lnR>
                    <a:lnT w="9525" cap="flat" cmpd="sng" algn="ctr">
                      <a:solidFill>
                        <a:srgbClr val="9999FF"/>
                      </a:solidFill>
                      <a:prstDash val="solid"/>
                      <a:round/>
                      <a:headEnd type="none" w="med" len="med"/>
                      <a:tailEnd type="none" w="med" len="med"/>
                    </a:lnT>
                    <a:lnB w="9525"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83%</a:t>
                      </a:r>
                      <a:r>
                        <a:rPr kumimoji="0" lang="en-US" sz="1200" b="0" i="0" u="none" strike="noStrike" cap="none" normalizeH="0" baseline="0" dirty="0" smtClean="0">
                          <a:ln>
                            <a:noFill/>
                          </a:ln>
                          <a:solidFill>
                            <a:schemeClr val="tx1"/>
                          </a:solidFill>
                          <a:effectLst/>
                          <a:latin typeface="Arial" charset="0"/>
                        </a:rPr>
                        <a:t> of victims were targets of opportunity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92% of attacks were not highly difficult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86%</a:t>
                      </a:r>
                      <a:r>
                        <a:rPr kumimoji="0" lang="en-US" sz="1200" b="0" i="0" u="none" strike="noStrike" cap="none" normalizeH="0" baseline="0" dirty="0" smtClean="0">
                          <a:ln>
                            <a:noFill/>
                          </a:ln>
                          <a:solidFill>
                            <a:schemeClr val="tx1"/>
                          </a:solidFill>
                          <a:effectLst/>
                          <a:latin typeface="Arial" charset="0"/>
                        </a:rPr>
                        <a:t> were discovered by a third party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96% of breaches were avoidable through simple or intermediate controls</a:t>
                      </a:r>
                      <a:endParaRPr kumimoji="0" lang="en-US" sz="1200" b="0" i="0" u="none" strike="noStrike" cap="none" normalizeH="0" baseline="0" dirty="0" smtClean="0">
                        <a:ln>
                          <a:noFill/>
                        </a:ln>
                        <a:solidFill>
                          <a:schemeClr val="tx1"/>
                        </a:solidFill>
                        <a:effectLst/>
                        <a:latin typeface="Arial" charset="0"/>
                      </a:endParaRPr>
                    </a:p>
                  </a:txBody>
                  <a:tcPr marL="99030" marR="99030" marT="45754" marB="45754" horzOverflow="overflow">
                    <a:lnL w="9525" cap="flat" cmpd="sng" algn="ctr">
                      <a:solidFill>
                        <a:srgbClr val="9999FF"/>
                      </a:solidFill>
                      <a:prstDash val="solid"/>
                      <a:round/>
                      <a:headEnd type="none" w="med" len="med"/>
                      <a:tailEnd type="none" w="med" len="med"/>
                    </a:lnL>
                    <a:lnR w="9525" cap="flat" cmpd="sng" algn="ctr">
                      <a:solidFill>
                        <a:srgbClr val="9999FF"/>
                      </a:solidFill>
                      <a:prstDash val="solid"/>
                      <a:round/>
                      <a:headEnd type="none" w="med" len="med"/>
                      <a:tailEnd type="none" w="med" len="med"/>
                    </a:lnR>
                    <a:lnT w="9525" cap="flat" cmpd="sng" algn="ctr">
                      <a:solidFill>
                        <a:srgbClr val="9999FF"/>
                      </a:solidFill>
                      <a:prstDash val="solid"/>
                      <a:round/>
                      <a:headEnd type="none" w="med" len="med"/>
                      <a:tailEnd type="none" w="med" len="med"/>
                    </a:lnT>
                    <a:lnB w="9525" cap="flat" cmpd="sng" algn="ctr">
                      <a:solidFill>
                        <a:srgbClr val="9999FF"/>
                      </a:solidFill>
                      <a:prstDash val="solid"/>
                      <a:round/>
                      <a:headEnd type="none" w="med" len="med"/>
                      <a:tailEnd type="none" w="med" len="med"/>
                    </a:lnB>
                    <a:lnTlToBr>
                      <a:noFill/>
                    </a:lnTlToBr>
                    <a:lnBlToTr>
                      <a:noFill/>
                    </a:lnBlToTr>
                    <a:noFill/>
                  </a:tcPr>
                </a:tc>
              </a:tr>
              <a:tr h="11498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How do breaches occur?</a:t>
                      </a:r>
                    </a:p>
                  </a:txBody>
                  <a:tcPr marL="99030" marR="99030" marT="45754" marB="45754" horzOverflow="overflow">
                    <a:lnL w="9525" cap="flat" cmpd="sng" algn="ctr">
                      <a:solidFill>
                        <a:srgbClr val="9999FF"/>
                      </a:solidFill>
                      <a:prstDash val="solid"/>
                      <a:round/>
                      <a:headEnd type="none" w="med" len="med"/>
                      <a:tailEnd type="none" w="med" len="med"/>
                    </a:lnL>
                    <a:lnR w="9525" cap="flat" cmpd="sng" algn="ctr">
                      <a:solidFill>
                        <a:srgbClr val="9999FF"/>
                      </a:solidFill>
                      <a:prstDash val="solid"/>
                      <a:round/>
                      <a:headEnd type="none" w="med" len="med"/>
                      <a:tailEnd type="none" w="med" len="med"/>
                    </a:lnR>
                    <a:lnT w="9525" cap="flat" cmpd="sng" algn="ctr">
                      <a:solidFill>
                        <a:srgbClr val="9999FF"/>
                      </a:solidFill>
                      <a:prstDash val="solid"/>
                      <a:round/>
                      <a:headEnd type="none" w="med" len="med"/>
                      <a:tailEnd type="none" w="med" len="med"/>
                    </a:lnT>
                    <a:lnB w="9525" cap="flat" cmpd="sng" algn="ctr">
                      <a:solidFill>
                        <a:srgbClr val="9999FF"/>
                      </a:solidFill>
                      <a:prstDash val="solid"/>
                      <a:round/>
                      <a:headEnd type="none" w="med" len="med"/>
                      <a:tailEnd type="none" w="med" len="med"/>
                    </a:lnB>
                    <a:lnTlToBr>
                      <a:noFill/>
                    </a:lnTlToBr>
                    <a:lnBlToTr>
                      <a:noFill/>
                    </a:lnBlToTr>
                    <a:solidFill>
                      <a:srgbClr val="9999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50% utilized some form of hacking</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49% incorporated malware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(lower percentages included physical attacks, privilege misuse, and social tactics)</a:t>
                      </a:r>
                    </a:p>
                  </a:txBody>
                  <a:tcPr marL="99030" marR="99030" marT="45754" marB="45754" horzOverflow="overflow">
                    <a:lnL w="9525" cap="flat" cmpd="sng" algn="ctr">
                      <a:solidFill>
                        <a:srgbClr val="9999FF"/>
                      </a:solidFill>
                      <a:prstDash val="solid"/>
                      <a:round/>
                      <a:headEnd type="none" w="med" len="med"/>
                      <a:tailEnd type="none" w="med" len="med"/>
                    </a:lnL>
                    <a:lnR w="9525" cap="flat" cmpd="sng" algn="ctr">
                      <a:solidFill>
                        <a:srgbClr val="9999FF"/>
                      </a:solidFill>
                      <a:prstDash val="solid"/>
                      <a:round/>
                      <a:headEnd type="none" w="med" len="med"/>
                      <a:tailEnd type="none" w="med" len="med"/>
                    </a:lnR>
                    <a:lnT w="9525" cap="flat" cmpd="sng" algn="ctr">
                      <a:solidFill>
                        <a:srgbClr val="9999FF"/>
                      </a:solidFill>
                      <a:prstDash val="solid"/>
                      <a:round/>
                      <a:headEnd type="none" w="med" len="med"/>
                      <a:tailEnd type="none" w="med" len="med"/>
                    </a:lnT>
                    <a:lnB w="9525" cap="flat" cmpd="sng" algn="ctr">
                      <a:solidFill>
                        <a:srgbClr val="9999FF"/>
                      </a:solidFill>
                      <a:prstDash val="solid"/>
                      <a:round/>
                      <a:headEnd type="none" w="med" len="med"/>
                      <a:tailEnd type="none" w="med" len="med"/>
                    </a:lnB>
                    <a:lnTlToBr>
                      <a:noFill/>
                    </a:lnTlToBr>
                    <a:lnBlToTr>
                      <a:noFill/>
                    </a:lnBlToTr>
                    <a:noFill/>
                  </a:tcPr>
                </a:tc>
              </a:tr>
            </a:tbl>
          </a:graphicData>
        </a:graphic>
      </p:graphicFrame>
      <p:sp>
        <p:nvSpPr>
          <p:cNvPr id="56" name="Rectangle 55"/>
          <p:cNvSpPr/>
          <p:nvPr/>
        </p:nvSpPr>
        <p:spPr>
          <a:xfrm>
            <a:off x="303212" y="5715000"/>
            <a:ext cx="8737180" cy="400110"/>
          </a:xfrm>
          <a:prstGeom prst="rect">
            <a:avLst/>
          </a:prstGeom>
        </p:spPr>
        <p:txBody>
          <a:bodyPr>
            <a:spAutoFit/>
          </a:bodyPr>
          <a:lstStyle/>
          <a:p>
            <a:pPr algn="r">
              <a:defRPr/>
            </a:pPr>
            <a:r>
              <a:rPr lang="en-US" sz="2000" b="1" dirty="0">
                <a:latin typeface="+mj-lt"/>
              </a:rPr>
              <a:t>… ultimately compromising system integrity and operations</a:t>
            </a:r>
          </a:p>
        </p:txBody>
      </p:sp>
    </p:spTree>
    <p:extLst>
      <p:ext uri="{BB962C8B-B14F-4D97-AF65-F5344CB8AC3E}">
        <p14:creationId xmlns:p14="http://schemas.microsoft.com/office/powerpoint/2010/main" val="4259477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WASP DC 2010 Moss fin">
  <a:themeElements>
    <a:clrScheme name="Office Theme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II-CIO Presentations">
  <a:themeElements>
    <a:clrScheme name="NII-CIO Presenta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II-CIO Presentation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I-CIO Presenta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I-CIO Presenta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I-CIO Presenta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I-CIO Presenta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I-CIO Presenta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I-CIO Presenta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I-CIO Presentatio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I-CIO Presenta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I-CIO Presenta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I-CIO Presenta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I-CIO Presenta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I-CIO Presenta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II-CIO Presentations">
  <a:themeElements>
    <a:clrScheme name="NII-CIO Presenta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II-CIO Presentation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I-CIO Presenta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I-CIO Presenta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I-CIO Presenta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I-CIO Presenta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I-CIO Presenta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I-CIO Presenta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I-CIO Presentatio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I-CIO Presenta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I-CIO Presenta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I-CIO Presenta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I-CIO Presenta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I-CIO Presenta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OWASP DC 2010 Moss fin</Template>
  <TotalTime>1358</TotalTime>
  <Pages>8</Pages>
  <Words>3667</Words>
  <Application>Microsoft Office PowerPoint</Application>
  <PresentationFormat>Custom</PresentationFormat>
  <Paragraphs>648</Paragraphs>
  <Slides>40</Slides>
  <Notes>12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44" baseType="lpstr">
      <vt:lpstr>OWASP DC 2010 Moss fin</vt:lpstr>
      <vt:lpstr>NII-CIO Presentations</vt:lpstr>
      <vt:lpstr>1_NII-CIO Presentations</vt:lpstr>
      <vt:lpstr>Chart</vt:lpstr>
      <vt:lpstr>PowerPoint Presentation</vt:lpstr>
      <vt:lpstr>Key questions</vt:lpstr>
      <vt:lpstr>Requirements for secure code are implicitly and not explicitly stated </vt:lpstr>
      <vt:lpstr>“Defacto” security requirements in NIST 800-53 do not explicitly require developers to produce secure code</vt:lpstr>
      <vt:lpstr>Technical controls in NIST 800-53 contribute to application security</vt:lpstr>
      <vt:lpstr>Operational controls in NIST 800-53 contribute to application security</vt:lpstr>
      <vt:lpstr>Key questions</vt:lpstr>
      <vt:lpstr>Perspective on technology today</vt:lpstr>
      <vt:lpstr>Malicious actors are taking advantage of abundant opportunities to tamper with and sabotage products …</vt:lpstr>
      <vt:lpstr>SwA requires multi-disciplinary collaboration</vt:lpstr>
      <vt:lpstr>Acquirers of IT products and services trust that suppliers are addressing cyber security  without validating </vt:lpstr>
      <vt:lpstr>Key questions</vt:lpstr>
      <vt:lpstr>Communication across organizational stakeholders is critical to addressing SwA challenges</vt:lpstr>
      <vt:lpstr>A majority of SwA best practices focus on developer-centric audiences from a security point of view</vt:lpstr>
      <vt:lpstr>Key questions</vt:lpstr>
      <vt:lpstr>100 apps written by 100 developers at 100 companies</vt:lpstr>
      <vt:lpstr>Implementation lessons learned from some of the 1/100 companies that implement SwA successfully</vt:lpstr>
      <vt:lpstr>Key questions</vt:lpstr>
      <vt:lpstr>PowerPoint Presentation</vt:lpstr>
      <vt:lpstr>Robust measurement does not happen overnight and requires foundational capabilities in place to be effective</vt:lpstr>
      <vt:lpstr>Critical success factor – long-term management commitment, focus, and appropriate expectations</vt:lpstr>
      <vt:lpstr>Critical success factor – realistic and well thought out data collection strategy</vt:lpstr>
      <vt:lpstr>Critical success factor – effective use of the measures to improve security</vt:lpstr>
      <vt:lpstr>Security control measures</vt:lpstr>
      <vt:lpstr>Measurement for secure code requires understanding code level attributes …</vt:lpstr>
      <vt:lpstr>Measurement for secure code involved understanding the effectiveness of implemented processes</vt:lpstr>
      <vt:lpstr>How to apply…. success is simple</vt:lpstr>
      <vt:lpstr>Key questions</vt:lpstr>
      <vt:lpstr>Business functions rely on accurate and reliable information from  technology that functions as intended (and only as intended) </vt:lpstr>
      <vt:lpstr>Potential impacts from threats to business functions can be understood by communicating software level vulnerabilities</vt:lpstr>
      <vt:lpstr>http://www.ruggedsoftware.org/</vt:lpstr>
      <vt:lpstr>Key questions</vt:lpstr>
      <vt:lpstr>Cyber security and software assurance standard development organization landscape</vt:lpstr>
      <vt:lpstr>SC22 – Programming Languages, ISO/IEC TR 24772, Programming Language Vulnerabilities</vt:lpstr>
      <vt:lpstr>ISO/IEC 27036:  Information technology – Security techniques –Information Security for Supplier Relationships</vt:lpstr>
      <vt:lpstr>NIST IR 7622, Piloting Supply Chain Risk Management for Federal Information Systems</vt:lpstr>
      <vt:lpstr>SAFECode  (www.safecode.org)</vt:lpstr>
      <vt:lpstr>The Open Group  Trusted Technology Provider Framework (TTPF)</vt:lpstr>
      <vt:lpstr>What’s next?</vt:lpstr>
      <vt:lpstr>Contact information</vt:lpstr>
    </vt:vector>
  </TitlesOfParts>
  <Company>Booz Allen Hamilton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507612</dc:creator>
  <cp:lastModifiedBy>507612</cp:lastModifiedBy>
  <cp:revision>83</cp:revision>
  <cp:lastPrinted>2011-09-08T17:18:15Z</cp:lastPrinted>
  <dcterms:created xsi:type="dcterms:W3CDTF">2011-09-07T19:42:49Z</dcterms:created>
  <dcterms:modified xsi:type="dcterms:W3CDTF">2011-09-15T19:49:33Z</dcterms:modified>
</cp:coreProperties>
</file>