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63" r:id="rId4"/>
    <p:sldId id="259" r:id="rId5"/>
    <p:sldId id="267" r:id="rId6"/>
    <p:sldId id="272" r:id="rId7"/>
    <p:sldId id="286" r:id="rId8"/>
    <p:sldId id="287" r:id="rId9"/>
    <p:sldId id="288" r:id="rId10"/>
    <p:sldId id="261" r:id="rId11"/>
    <p:sldId id="268" r:id="rId12"/>
    <p:sldId id="262" r:id="rId13"/>
    <p:sldId id="264" r:id="rId14"/>
    <p:sldId id="269" r:id="rId15"/>
    <p:sldId id="265" r:id="rId16"/>
    <p:sldId id="273" r:id="rId17"/>
    <p:sldId id="277" r:id="rId18"/>
    <p:sldId id="274" r:id="rId19"/>
    <p:sldId id="275" r:id="rId20"/>
    <p:sldId id="276" r:id="rId21"/>
    <p:sldId id="278" r:id="rId22"/>
    <p:sldId id="279" r:id="rId23"/>
    <p:sldId id="289" r:id="rId24"/>
    <p:sldId id="297" r:id="rId25"/>
    <p:sldId id="290" r:id="rId26"/>
    <p:sldId id="280" r:id="rId27"/>
    <p:sldId id="281" r:id="rId28"/>
    <p:sldId id="283" r:id="rId29"/>
    <p:sldId id="294" r:id="rId30"/>
    <p:sldId id="298" r:id="rId31"/>
    <p:sldId id="299" r:id="rId32"/>
    <p:sldId id="295" r:id="rId33"/>
    <p:sldId id="282" r:id="rId34"/>
    <p:sldId id="300" r:id="rId35"/>
    <p:sldId id="291" r:id="rId36"/>
    <p:sldId id="292" r:id="rId37"/>
    <p:sldId id="301" r:id="rId38"/>
    <p:sldId id="284" r:id="rId39"/>
    <p:sldId id="296" r:id="rId40"/>
    <p:sldId id="285" r:id="rId41"/>
    <p:sldId id="293" r:id="rId42"/>
    <p:sldId id="271" r:id="rId43"/>
    <p:sldId id="26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33"/>
    <a:srgbClr val="003366"/>
  </p:clrMru>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73" autoAdjust="0"/>
  </p:normalViewPr>
  <p:slideViewPr>
    <p:cSldViewPr>
      <p:cViewPr varScale="1">
        <p:scale>
          <a:sx n="63" d="100"/>
          <a:sy n="63" d="100"/>
        </p:scale>
        <p:origin x="-7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467CE0-D2F9-4F48-A99B-429CEE13D1B7}" type="datetimeFigureOut">
              <a:rPr lang="en-US" smtClean="0"/>
              <a:pPr/>
              <a:t>9/25/2011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58E418-8CDF-6B40-BFBC-289A655745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capec.mitre.org/data/definitions/15.html" TargetMode="External"/><Relationship Id="rId3" Type="http://schemas.openxmlformats.org/officeDocument/2006/relationships/hyperlink" Target="http://capec.mitre.org/data/definitions/232.html" TargetMode="External"/><Relationship Id="rId7" Type="http://schemas.openxmlformats.org/officeDocument/2006/relationships/hyperlink" Target="http://capec.mitre.org/data/definitions/108.html" TargetMode="External"/><Relationship Id="rId2" Type="http://schemas.openxmlformats.org/officeDocument/2006/relationships/slide" Target="../slides/slide40.xml"/><Relationship Id="rId1" Type="http://schemas.openxmlformats.org/officeDocument/2006/relationships/notesMaster" Target="../notesMasters/notesMaster1.xml"/><Relationship Id="rId6" Type="http://schemas.openxmlformats.org/officeDocument/2006/relationships/hyperlink" Target="http://capec.mitre.org/data/definitions/19.html" TargetMode="External"/><Relationship Id="rId5" Type="http://schemas.openxmlformats.org/officeDocument/2006/relationships/hyperlink" Target="http://capec.mitre.org/data/definitions/18.html" TargetMode="External"/><Relationship Id="rId10" Type="http://schemas.openxmlformats.org/officeDocument/2006/relationships/hyperlink" Target="http://capec.mitre.org/data/definitions/6.html" TargetMode="External"/><Relationship Id="rId4" Type="http://schemas.openxmlformats.org/officeDocument/2006/relationships/hyperlink" Target="http://capec.mitre.org/data/definitions/106.html" TargetMode="External"/><Relationship Id="rId9" Type="http://schemas.openxmlformats.org/officeDocument/2006/relationships/hyperlink" Target="http://capec.mitre.org/data/definitions/43.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Committee</a:t>
            </a:r>
            <a:r>
              <a:rPr lang="en-US" baseline="0" dirty="0" smtClean="0"/>
              <a:t> on National Security Systems (CNSS) Instruction Number 4009, April 2010 (http://www.cnss.gov/Assets/pdf/cnssi_4009.pdf)</a:t>
            </a:r>
            <a:endParaRPr lang="en-US" dirty="0"/>
          </a:p>
        </p:txBody>
      </p:sp>
      <p:sp>
        <p:nvSpPr>
          <p:cNvPr id="4" name="Slide Number Placeholder 3"/>
          <p:cNvSpPr>
            <a:spLocks noGrp="1"/>
          </p:cNvSpPr>
          <p:nvPr>
            <p:ph type="sldNum" sz="quarter" idx="10"/>
          </p:nvPr>
        </p:nvSpPr>
        <p:spPr/>
        <p:txBody>
          <a:bodyPr/>
          <a:lstStyle/>
          <a:p>
            <a:fld id="{DE58E418-8CDF-6B40-BFBC-289A655745A9}"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CWE-78: Improper Neutralization of Special Elements used in an OS Command ('OS Command Injection’)</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CWE-79: Improper Neutralization of Input During Web Page Generation ('Cross-site Scripting’)</a:t>
            </a:r>
          </a:p>
        </p:txBody>
      </p:sp>
      <p:sp>
        <p:nvSpPr>
          <p:cNvPr id="4" name="Slide Number Placeholder 3"/>
          <p:cNvSpPr>
            <a:spLocks noGrp="1"/>
          </p:cNvSpPr>
          <p:nvPr>
            <p:ph type="sldNum" sz="quarter" idx="10"/>
          </p:nvPr>
        </p:nvSpPr>
        <p:spPr/>
        <p:txBody>
          <a:bodyPr/>
          <a:lstStyle/>
          <a:p>
            <a:fld id="{DE58E418-8CDF-6B40-BFBC-289A655745A9}"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SANS, Fortify, </a:t>
            </a:r>
            <a:r>
              <a:rPr lang="en-US" dirty="0" err="1" smtClean="0"/>
              <a:t>Cenzic</a:t>
            </a:r>
            <a:r>
              <a:rPr lang="en-US" dirty="0" smtClean="0"/>
              <a:t>,</a:t>
            </a:r>
            <a:r>
              <a:rPr lang="en-US" baseline="0" dirty="0" smtClean="0"/>
              <a:t> </a:t>
            </a:r>
            <a:r>
              <a:rPr lang="en-US" baseline="0" dirty="0" err="1" smtClean="0"/>
              <a:t>GrammaTech</a:t>
            </a:r>
            <a:r>
              <a:rPr lang="en-US" baseline="0" dirty="0" smtClean="0"/>
              <a:t>, </a:t>
            </a:r>
            <a:r>
              <a:rPr lang="en-US" baseline="0" dirty="0" err="1" smtClean="0"/>
              <a:t>Coverity</a:t>
            </a:r>
            <a:r>
              <a:rPr lang="en-US" baseline="0" dirty="0" smtClean="0"/>
              <a:t>, </a:t>
            </a:r>
            <a:r>
              <a:rPr lang="en-US" baseline="0" dirty="0" err="1" smtClean="0"/>
              <a:t>Veracode</a:t>
            </a:r>
            <a:r>
              <a:rPr lang="en-US" baseline="0" dirty="0" smtClean="0"/>
              <a:t>, CAST, </a:t>
            </a:r>
            <a:r>
              <a:rPr lang="en-US" baseline="0" dirty="0" err="1" smtClean="0"/>
              <a:t>Klocwork</a:t>
            </a:r>
            <a:endParaRPr lang="en-US" baseline="0" dirty="0" smtClean="0"/>
          </a:p>
          <a:p>
            <a:r>
              <a:rPr lang="en-US" baseline="0" dirty="0" smtClean="0"/>
              <a:t>DTCC, CISQ, OWASP, SAIC, </a:t>
            </a:r>
            <a:r>
              <a:rPr lang="en-US" baseline="0" dirty="0" err="1" smtClean="0"/>
              <a:t>Trustwave</a:t>
            </a:r>
            <a:endParaRPr lang="en-US" baseline="0" dirty="0" smtClean="0"/>
          </a:p>
          <a:p>
            <a:r>
              <a:rPr lang="en-US" baseline="0" dirty="0" smtClean="0"/>
              <a:t>SANS, MITRE, DHS</a:t>
            </a:r>
            <a:endParaRPr lang="en-US" dirty="0"/>
          </a:p>
        </p:txBody>
      </p:sp>
      <p:sp>
        <p:nvSpPr>
          <p:cNvPr id="4" name="Slide Number Placeholder 3"/>
          <p:cNvSpPr>
            <a:spLocks noGrp="1"/>
          </p:cNvSpPr>
          <p:nvPr>
            <p:ph type="sldNum" sz="quarter" idx="10"/>
          </p:nvPr>
        </p:nvSpPr>
        <p:spPr/>
        <p:txBody>
          <a:bodyPr/>
          <a:lstStyle/>
          <a:p>
            <a:fld id="{61D0B8D1-7367-B545-A758-A2C23DD7088E}"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SANS, Fortify, </a:t>
            </a:r>
            <a:r>
              <a:rPr lang="en-US" dirty="0" err="1" smtClean="0"/>
              <a:t>Cenzic</a:t>
            </a:r>
            <a:r>
              <a:rPr lang="en-US" dirty="0" smtClean="0"/>
              <a:t>,</a:t>
            </a:r>
            <a:r>
              <a:rPr lang="en-US" baseline="0" dirty="0" smtClean="0"/>
              <a:t> </a:t>
            </a:r>
            <a:r>
              <a:rPr lang="en-US" baseline="0" dirty="0" err="1" smtClean="0"/>
              <a:t>GrammaTech</a:t>
            </a:r>
            <a:r>
              <a:rPr lang="en-US" baseline="0" dirty="0" smtClean="0"/>
              <a:t>, </a:t>
            </a:r>
            <a:r>
              <a:rPr lang="en-US" baseline="0" dirty="0" err="1" smtClean="0"/>
              <a:t>Coverity</a:t>
            </a:r>
            <a:r>
              <a:rPr lang="en-US" baseline="0" dirty="0" smtClean="0"/>
              <a:t>, </a:t>
            </a:r>
            <a:r>
              <a:rPr lang="en-US" baseline="0" dirty="0" err="1" smtClean="0"/>
              <a:t>Veracode</a:t>
            </a:r>
            <a:r>
              <a:rPr lang="en-US" baseline="0" dirty="0" smtClean="0"/>
              <a:t>, CAST</a:t>
            </a:r>
          </a:p>
          <a:p>
            <a:r>
              <a:rPr lang="en-US" baseline="0" dirty="0" smtClean="0"/>
              <a:t>DTCC, CISQ, OWASP, SAIC, </a:t>
            </a:r>
            <a:r>
              <a:rPr lang="en-US" baseline="0" dirty="0" err="1" smtClean="0"/>
              <a:t>Trustwave</a:t>
            </a:r>
            <a:endParaRPr lang="en-US" baseline="0" dirty="0" smtClean="0"/>
          </a:p>
          <a:p>
            <a:r>
              <a:rPr lang="en-US" baseline="0" dirty="0" smtClean="0"/>
              <a:t>SANS, MITRE, DHS</a:t>
            </a:r>
            <a:endParaRPr lang="en-US" dirty="0"/>
          </a:p>
        </p:txBody>
      </p:sp>
      <p:sp>
        <p:nvSpPr>
          <p:cNvPr id="4" name="Slide Number Placeholder 3"/>
          <p:cNvSpPr>
            <a:spLocks noGrp="1"/>
          </p:cNvSpPr>
          <p:nvPr>
            <p:ph type="sldNum" sz="quarter" idx="10"/>
          </p:nvPr>
        </p:nvSpPr>
        <p:spPr/>
        <p:txBody>
          <a:bodyPr/>
          <a:lstStyle/>
          <a:p>
            <a:fld id="{61D0B8D1-7367-B545-A758-A2C23DD7088E}" type="slidenum">
              <a:rPr lang="en-US" smtClean="0"/>
              <a:pPr/>
              <a:t>37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CAPEC</a:t>
            </a:r>
            <a:r>
              <a:rPr lang="en-US" baseline="0" dirty="0" err="1" smtClean="0"/>
              <a:t>s</a:t>
            </a:r>
            <a:r>
              <a:rPr lang="en-US" baseline="0" dirty="0" smtClean="0"/>
              <a:t> for CWE-79</a:t>
            </a:r>
            <a:endParaRPr lang="en-US" sz="1200" b="0" i="1" kern="1200" dirty="0" smtClean="0">
              <a:solidFill>
                <a:schemeClr val="tx1"/>
              </a:solidFill>
              <a:latin typeface="+mn-lt"/>
              <a:ea typeface="+mn-ea"/>
              <a:cs typeface="+mn-cs"/>
            </a:endParaRPr>
          </a:p>
          <a:p>
            <a:r>
              <a:rPr lang="en-US" dirty="0" smtClean="0">
                <a:hlinkClick r:id="rId3"/>
              </a:rPr>
              <a:t>232</a:t>
            </a:r>
            <a:r>
              <a:rPr lang="en-US" dirty="0" smtClean="0"/>
              <a:t> Exploitation of Privilege/Trust </a:t>
            </a:r>
            <a:r>
              <a:rPr lang="en-US" baseline="0" dirty="0" smtClean="0"/>
              <a:t> </a:t>
            </a:r>
            <a:r>
              <a:rPr lang="en-US" dirty="0" smtClean="0">
                <a:hlinkClick r:id="rId4"/>
              </a:rPr>
              <a:t>106</a:t>
            </a:r>
            <a:r>
              <a:rPr lang="en-US" dirty="0" smtClean="0"/>
              <a:t>Cross Site Scripting through Log Files </a:t>
            </a:r>
            <a:r>
              <a:rPr lang="en-US" baseline="0" dirty="0" smtClean="0"/>
              <a:t> </a:t>
            </a:r>
            <a:r>
              <a:rPr lang="en-US" dirty="0" smtClean="0">
                <a:hlinkClick r:id="rId5"/>
              </a:rPr>
              <a:t>18</a:t>
            </a:r>
            <a:r>
              <a:rPr lang="en-US" dirty="0" smtClean="0"/>
              <a:t>Embedding Scripts in </a:t>
            </a:r>
            <a:r>
              <a:rPr lang="en-US" dirty="0" err="1" smtClean="0"/>
              <a:t>Nonscript</a:t>
            </a:r>
            <a:r>
              <a:rPr lang="en-US" dirty="0" smtClean="0"/>
              <a:t> Elements </a:t>
            </a:r>
            <a:r>
              <a:rPr lang="en-US" baseline="0" dirty="0" smtClean="0"/>
              <a:t> </a:t>
            </a:r>
            <a:r>
              <a:rPr lang="en-US" dirty="0" smtClean="0">
                <a:hlinkClick r:id="rId6"/>
              </a:rPr>
              <a:t>19</a:t>
            </a:r>
            <a:r>
              <a:rPr lang="en-US" dirty="0" smtClean="0"/>
              <a:t>Embedding Scripts within Scripts </a:t>
            </a:r>
            <a:endParaRPr lang="en-US" dirty="0" smtClean="0">
              <a:hlinkClick r:id="rId7"/>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CAPEC</a:t>
            </a:r>
            <a:r>
              <a:rPr lang="en-US" baseline="0" dirty="0" err="1" smtClean="0"/>
              <a:t>s</a:t>
            </a:r>
            <a:r>
              <a:rPr lang="en-US" baseline="0" dirty="0" smtClean="0"/>
              <a:t> for CWE-78</a:t>
            </a:r>
            <a:endParaRPr lang="en-US" sz="1200" b="0" i="1" kern="1200" dirty="0" smtClean="0">
              <a:solidFill>
                <a:schemeClr val="tx1"/>
              </a:solidFill>
              <a:latin typeface="+mn-lt"/>
              <a:ea typeface="+mn-ea"/>
              <a:cs typeface="+mn-cs"/>
            </a:endParaRPr>
          </a:p>
          <a:p>
            <a:r>
              <a:rPr lang="en-US" dirty="0" smtClean="0">
                <a:hlinkClick r:id="rId7"/>
              </a:rPr>
              <a:t>108</a:t>
            </a:r>
            <a:r>
              <a:rPr lang="en-US" dirty="0" smtClean="0"/>
              <a:t> Command Line Execution through SQL Injection  </a:t>
            </a:r>
            <a:r>
              <a:rPr lang="en-US" dirty="0" smtClean="0">
                <a:hlinkClick r:id="rId8"/>
              </a:rPr>
              <a:t>15</a:t>
            </a:r>
            <a:r>
              <a:rPr lang="en-US" dirty="0" smtClean="0"/>
              <a:t> Command Delimiters  </a:t>
            </a:r>
            <a:r>
              <a:rPr lang="en-US" dirty="0" smtClean="0">
                <a:hlinkClick r:id="rId9"/>
              </a:rPr>
              <a:t>43</a:t>
            </a:r>
            <a:r>
              <a:rPr lang="en-US" dirty="0" smtClean="0"/>
              <a:t> Exploiting Multiple Input Interpretation Layers   </a:t>
            </a:r>
            <a:r>
              <a:rPr lang="en-US" dirty="0" smtClean="0">
                <a:hlinkClick r:id="rId10"/>
              </a:rPr>
              <a:t>6</a:t>
            </a:r>
            <a:r>
              <a:rPr lang="en-US" dirty="0" smtClean="0"/>
              <a:t> Argument Injection</a:t>
            </a:r>
            <a:endParaRPr lang="en-US" dirty="0"/>
          </a:p>
        </p:txBody>
      </p:sp>
      <p:sp>
        <p:nvSpPr>
          <p:cNvPr id="4" name="Slide Number Placeholder 3"/>
          <p:cNvSpPr>
            <a:spLocks noGrp="1"/>
          </p:cNvSpPr>
          <p:nvPr>
            <p:ph type="sldNum" sz="quarter" idx="10"/>
          </p:nvPr>
        </p:nvSpPr>
        <p:spPr/>
        <p:txBody>
          <a:bodyPr/>
          <a:lstStyle/>
          <a:p>
            <a:fld id="{DE58E418-8CDF-6B40-BFBC-289A655745A9}" type="slidenum">
              <a:rPr lang="en-US" smtClean="0"/>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E3035D-1638-4EF0-961B-7437259055FC}"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3035D-1638-4EF0-961B-7437259055FC}"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3035D-1638-4EF0-961B-7437259055FC}"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3366"/>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solidFill>
                  <a:srgbClr val="003366"/>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AE3035D-1638-4EF0-961B-7437259055FC}"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E3035D-1638-4EF0-961B-7437259055FC}"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E3035D-1638-4EF0-961B-7437259055FC}"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E3035D-1638-4EF0-961B-7437259055FC}" type="datetimeFigureOut">
              <a:rPr lang="en-US" smtClean="0"/>
              <a:pPr/>
              <a:t>9/25/2011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E3035D-1638-4EF0-961B-7437259055FC}" type="datetimeFigureOut">
              <a:rPr lang="en-US" smtClean="0"/>
              <a:pPr/>
              <a:t>9/25/2011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3035D-1638-4EF0-961B-7437259055FC}" type="datetimeFigureOut">
              <a:rPr lang="en-US" smtClean="0"/>
              <a:pPr/>
              <a:t>9/25/2011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3035D-1638-4EF0-961B-7437259055FC}"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3035D-1638-4EF0-961B-7437259055FC}"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F65BD-40F1-48EB-BDCE-E6D8345F84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3035D-1638-4EF0-961B-7437259055FC}" type="datetimeFigureOut">
              <a:rPr lang="en-US" smtClean="0"/>
              <a:pPr/>
              <a:t>9/25/2011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F65BD-40F1-48EB-BDCE-E6D8345F84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cwe.mitre.org/top25/" TargetMode="Externa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tiff"/><Relationship Id="rId9" Type="http://schemas.openxmlformats.org/officeDocument/2006/relationships/image" Target="../media/image1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hyperlink" Target="mailto:software.assurance@dhs.gov" TargetMode="External"/><Relationship Id="rId2" Type="http://schemas.openxmlformats.org/officeDocument/2006/relationships/hyperlink" Target="http://www.us-cert.gov/swa" TargetMode="External"/><Relationship Id="rId1" Type="http://schemas.openxmlformats.org/officeDocument/2006/relationships/slideLayout" Target="../slideLayouts/slideLayout7.xml"/><Relationship Id="rId4" Type="http://schemas.openxmlformats.org/officeDocument/2006/relationships/hyperlink" Target="http://measurablesecurity.mitre.org/"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hyperlink" Target="http://measurablesecurity.mitre.or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7772400" cy="1470025"/>
          </a:xfrm>
        </p:spPr>
        <p:txBody>
          <a:bodyPr/>
          <a:lstStyle/>
          <a:p>
            <a:r>
              <a:rPr lang="en-US" b="1" dirty="0" smtClean="0">
                <a:solidFill>
                  <a:srgbClr val="003366"/>
                </a:solidFill>
              </a:rPr>
              <a:t>Software Assurance Automation throughout the Lifecycle</a:t>
            </a:r>
            <a:r>
              <a:rPr lang="en-US" dirty="0" smtClean="0">
                <a:solidFill>
                  <a:srgbClr val="003366"/>
                </a:solidFill>
              </a:rPr>
              <a:t> </a:t>
            </a:r>
            <a:endParaRPr lang="en-US" dirty="0">
              <a:solidFill>
                <a:srgbClr val="003366"/>
              </a:solidFill>
            </a:endParaRPr>
          </a:p>
        </p:txBody>
      </p:sp>
      <p:sp>
        <p:nvSpPr>
          <p:cNvPr id="3" name="Subtitle 2"/>
          <p:cNvSpPr>
            <a:spLocks noGrp="1"/>
          </p:cNvSpPr>
          <p:nvPr>
            <p:ph type="subTitle" idx="1"/>
          </p:nvPr>
        </p:nvSpPr>
        <p:spPr/>
        <p:txBody>
          <a:bodyPr/>
          <a:lstStyle/>
          <a:p>
            <a:r>
              <a:rPr lang="en-US" dirty="0" smtClean="0"/>
              <a:t>OWASP AppSec USA </a:t>
            </a:r>
            <a:r>
              <a:rPr lang="en-US" sz="2400" dirty="0" smtClean="0"/>
              <a:t>2011</a:t>
            </a:r>
          </a:p>
          <a:p>
            <a:endParaRPr lang="en-US" sz="2400" dirty="0" smtClean="0"/>
          </a:p>
          <a:p>
            <a:r>
              <a:rPr lang="en-US" sz="2400" dirty="0" smtClean="0"/>
              <a:t>September 23</a:t>
            </a:r>
            <a:r>
              <a:rPr lang="en-US" sz="2400" baseline="30000" dirty="0" smtClean="0"/>
              <a:t>rd</a:t>
            </a:r>
            <a:r>
              <a:rPr lang="en-US" sz="2400" dirty="0"/>
              <a:t> </a:t>
            </a:r>
            <a:r>
              <a:rPr lang="en-US" sz="2400" dirty="0" smtClean="0"/>
              <a:t>2011</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914400" y="533400"/>
            <a:ext cx="7620000" cy="5562600"/>
            <a:chOff x="-889078" y="-903700"/>
            <a:chExt cx="7848599" cy="6324599"/>
          </a:xfrm>
        </p:grpSpPr>
        <p:sp>
          <p:nvSpPr>
            <p:cNvPr id="6" name="Oval 5"/>
            <p:cNvSpPr/>
            <p:nvPr/>
          </p:nvSpPr>
          <p:spPr>
            <a:xfrm>
              <a:off x="-889078" y="-903700"/>
              <a:ext cx="7848599" cy="6324599"/>
            </a:xfrm>
            <a:prstGeom prst="ellipse">
              <a:avLst/>
            </a:prstGeom>
            <a:solidFill>
              <a:srgbClr val="00B0F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Oval 4"/>
            <p:cNvSpPr/>
            <p:nvPr/>
          </p:nvSpPr>
          <p:spPr>
            <a:xfrm>
              <a:off x="2157413" y="-681037"/>
              <a:ext cx="1718071" cy="4581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smtClean="0"/>
                <a:t>S</a:t>
              </a:r>
              <a:endParaRPr lang="en-US" sz="3200" kern="1200" dirty="0"/>
            </a:p>
          </p:txBody>
        </p:sp>
      </p:grpSp>
      <p:grpSp>
        <p:nvGrpSpPr>
          <p:cNvPr id="2" name="Group 1"/>
          <p:cNvGrpSpPr/>
          <p:nvPr/>
        </p:nvGrpSpPr>
        <p:grpSpPr>
          <a:xfrm>
            <a:off x="3200400" y="2057400"/>
            <a:ext cx="2981325" cy="27432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2045" y="763588"/>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8" name="TextBox 7"/>
          <p:cNvSpPr txBox="1"/>
          <p:nvPr/>
        </p:nvSpPr>
        <p:spPr>
          <a:xfrm>
            <a:off x="304800" y="0"/>
            <a:ext cx="7620000" cy="461665"/>
          </a:xfrm>
          <a:prstGeom prst="rect">
            <a:avLst/>
          </a:prstGeom>
          <a:noFill/>
        </p:spPr>
        <p:txBody>
          <a:bodyPr wrap="square" rtlCol="0">
            <a:spAutoFit/>
          </a:bodyPr>
          <a:lstStyle/>
          <a:p>
            <a:r>
              <a:rPr lang="en-US" sz="2400" b="1" dirty="0" smtClean="0"/>
              <a:t>S: The set of all software in existence at some point in time</a:t>
            </a:r>
            <a:endParaRPr lang="en-US" sz="2400" b="1" dirty="0"/>
          </a:p>
        </p:txBody>
      </p:sp>
      <p:sp>
        <p:nvSpPr>
          <p:cNvPr id="9" name="TextBox 8"/>
          <p:cNvSpPr txBox="1"/>
          <p:nvPr/>
        </p:nvSpPr>
        <p:spPr>
          <a:xfrm>
            <a:off x="1371600" y="6248400"/>
            <a:ext cx="7620000" cy="461665"/>
          </a:xfrm>
          <a:prstGeom prst="rect">
            <a:avLst/>
          </a:prstGeom>
          <a:noFill/>
        </p:spPr>
        <p:txBody>
          <a:bodyPr wrap="square" rtlCol="0">
            <a:spAutoFit/>
          </a:bodyPr>
          <a:lstStyle/>
          <a:p>
            <a:r>
              <a:rPr lang="en-US" sz="2400" b="1" dirty="0" smtClean="0"/>
              <a:t>W: The set of all instances of software weaknesses in S</a:t>
            </a:r>
            <a:endParaRPr lang="en-US" sz="2400" b="1" dirty="0"/>
          </a:p>
        </p:txBody>
      </p:sp>
      <p:sp>
        <p:nvSpPr>
          <p:cNvPr id="10" name="TextBox 9"/>
          <p:cNvSpPr txBox="1"/>
          <p:nvPr/>
        </p:nvSpPr>
        <p:spPr>
          <a:xfrm>
            <a:off x="8153400" y="685800"/>
            <a:ext cx="990600" cy="369332"/>
          </a:xfrm>
          <a:prstGeom prst="rect">
            <a:avLst/>
          </a:prstGeom>
          <a:noFill/>
        </p:spPr>
        <p:txBody>
          <a:bodyPr wrap="square" rtlCol="0">
            <a:spAutoFit/>
          </a:bodyPr>
          <a:lstStyle/>
          <a:p>
            <a:r>
              <a:rPr lang="en-US" i="1" dirty="0" smtClean="0"/>
              <a:t>Notional</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7" y="3075057"/>
            <a:ext cx="6858000" cy="707886"/>
          </a:xfrm>
          <a:prstGeom prst="rect">
            <a:avLst/>
          </a:prstGeom>
          <a:solidFill>
            <a:srgbClr val="003366"/>
          </a:solidFill>
        </p:spPr>
        <p:txBody>
          <a:bodyPr wrap="square" rtlCol="0">
            <a:spAutoFit/>
          </a:bodyPr>
          <a:lstStyle/>
          <a:p>
            <a:pPr algn="ctr"/>
            <a:r>
              <a:rPr lang="en-US" sz="4000" cap="all" dirty="0" smtClean="0">
                <a:solidFill>
                  <a:schemeClr val="bg1"/>
                </a:solidFill>
              </a:rPr>
              <a:t>Sidebar</a:t>
            </a:r>
            <a:endParaRPr lang="en-US" sz="4000" cap="all" dirty="0">
              <a:solidFill>
                <a:schemeClr val="bg1"/>
              </a:solidFill>
            </a:endParaRPr>
          </a:p>
        </p:txBody>
      </p:sp>
      <p:sp>
        <p:nvSpPr>
          <p:cNvPr id="3" name="TextBox 2"/>
          <p:cNvSpPr txBox="1"/>
          <p:nvPr/>
        </p:nvSpPr>
        <p:spPr>
          <a:xfrm>
            <a:off x="914400" y="914400"/>
            <a:ext cx="8001000" cy="1077218"/>
          </a:xfrm>
          <a:prstGeom prst="rect">
            <a:avLst/>
          </a:prstGeom>
          <a:noFill/>
        </p:spPr>
        <p:txBody>
          <a:bodyPr wrap="square" rtlCol="0">
            <a:spAutoFit/>
          </a:bodyPr>
          <a:lstStyle/>
          <a:p>
            <a:r>
              <a:rPr lang="en-US" sz="3200" dirty="0" smtClean="0"/>
              <a:t>There are many definitions of “weakness.” What do we mean by weakness </a:t>
            </a:r>
            <a:r>
              <a:rPr lang="en-US" sz="3200" i="1" dirty="0" smtClean="0"/>
              <a:t>in this context</a:t>
            </a:r>
            <a:r>
              <a:rPr lang="en-US" sz="3200" dirty="0" smtClean="0"/>
              <a:t>?</a:t>
            </a:r>
            <a:endParaRPr lang="en-US" sz="3200" dirty="0"/>
          </a:p>
        </p:txBody>
      </p:sp>
      <p:sp>
        <p:nvSpPr>
          <p:cNvPr id="4" name="TextBox 3"/>
          <p:cNvSpPr txBox="1"/>
          <p:nvPr/>
        </p:nvSpPr>
        <p:spPr>
          <a:xfrm>
            <a:off x="1447800" y="3276600"/>
            <a:ext cx="7162800" cy="2554545"/>
          </a:xfrm>
          <a:prstGeom prst="rect">
            <a:avLst/>
          </a:prstGeom>
          <a:noFill/>
        </p:spPr>
        <p:txBody>
          <a:bodyPr wrap="square" rtlCol="0">
            <a:spAutoFit/>
          </a:bodyPr>
          <a:lstStyle/>
          <a:p>
            <a:r>
              <a:rPr lang="en-US" sz="3200" dirty="0" smtClean="0"/>
              <a:t>A</a:t>
            </a:r>
            <a:r>
              <a:rPr lang="en-US" sz="3200" i="1" dirty="0" smtClean="0"/>
              <a:t> (software) weakness </a:t>
            </a:r>
            <a:r>
              <a:rPr lang="en-US" sz="3200" dirty="0" smtClean="0"/>
              <a:t>is a property of software/systems that, under the right conditions, may permit unintended / unauthorized behavior.</a:t>
            </a:r>
          </a:p>
          <a:p>
            <a:r>
              <a:rPr lang="en-US" sz="3200" dirty="0" smtClean="0"/>
              <a:t>  </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
          <p:cNvGrpSpPr/>
          <p:nvPr/>
        </p:nvGrpSpPr>
        <p:grpSpPr>
          <a:xfrm>
            <a:off x="1676400" y="381000"/>
            <a:ext cx="5715000" cy="53340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2045" y="763588"/>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11" name="Group 10"/>
          <p:cNvGrpSpPr/>
          <p:nvPr/>
        </p:nvGrpSpPr>
        <p:grpSpPr>
          <a:xfrm>
            <a:off x="3505200" y="1676400"/>
            <a:ext cx="3452176" cy="32892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sp>
        <p:nvSpPr>
          <p:cNvPr id="14" name="TextBox 13"/>
          <p:cNvSpPr txBox="1"/>
          <p:nvPr/>
        </p:nvSpPr>
        <p:spPr>
          <a:xfrm>
            <a:off x="1219200" y="5943600"/>
            <a:ext cx="7620000" cy="461665"/>
          </a:xfrm>
          <a:prstGeom prst="rect">
            <a:avLst/>
          </a:prstGeom>
          <a:noFill/>
        </p:spPr>
        <p:txBody>
          <a:bodyPr wrap="square" rtlCol="0">
            <a:spAutoFit/>
          </a:bodyPr>
          <a:lstStyle/>
          <a:p>
            <a:r>
              <a:rPr lang="en-US" sz="2400" b="1" dirty="0" smtClean="0"/>
              <a:t>W</a:t>
            </a:r>
            <a:r>
              <a:rPr lang="en-US" sz="2400" b="1" baseline="-25000" dirty="0" smtClean="0"/>
              <a:t>d</a:t>
            </a:r>
            <a:r>
              <a:rPr lang="en-US" sz="2400" b="1" dirty="0" smtClean="0"/>
              <a:t>: The set of all </a:t>
            </a:r>
            <a:r>
              <a:rPr lang="en-US" sz="2400" b="1" i="1" dirty="0" smtClean="0"/>
              <a:t>discovered </a:t>
            </a:r>
            <a:r>
              <a:rPr lang="en-US" sz="2400" b="1" dirty="0" smtClean="0"/>
              <a:t>software weaknesses in W</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0" y="381000"/>
            <a:ext cx="5715000" cy="53340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2045" y="763588"/>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505200" y="1676400"/>
            <a:ext cx="3452176" cy="32892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pSp>
        <p:nvGrpSpPr>
          <p:cNvPr id="11" name="Group 10"/>
          <p:cNvGrpSpPr/>
          <p:nvPr/>
        </p:nvGrpSpPr>
        <p:grpSpPr>
          <a:xfrm>
            <a:off x="2438400" y="2133600"/>
            <a:ext cx="2929175" cy="2461616"/>
            <a:chOff x="1185623" y="1123953"/>
            <a:chExt cx="2929175" cy="2461616"/>
          </a:xfrm>
        </p:grpSpPr>
        <p:sp>
          <p:nvSpPr>
            <p:cNvPr id="15" name="Oval 14"/>
            <p:cNvSpPr/>
            <p:nvPr/>
          </p:nvSpPr>
          <p:spPr>
            <a:xfrm>
              <a:off x="1185623" y="1123953"/>
              <a:ext cx="2929175" cy="2461616"/>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Oval 4"/>
            <p:cNvSpPr/>
            <p:nvPr/>
          </p:nvSpPr>
          <p:spPr>
            <a:xfrm>
              <a:off x="1892287" y="1293805"/>
              <a:ext cx="1515848" cy="339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baseline="0" dirty="0"/>
                <a:t>V</a:t>
              </a:r>
            </a:p>
          </p:txBody>
        </p:sp>
      </p:grpSp>
      <p:sp>
        <p:nvSpPr>
          <p:cNvPr id="17" name="TextBox 16"/>
          <p:cNvSpPr txBox="1"/>
          <p:nvPr/>
        </p:nvSpPr>
        <p:spPr>
          <a:xfrm>
            <a:off x="304800" y="6027003"/>
            <a:ext cx="8534400" cy="461665"/>
          </a:xfrm>
          <a:prstGeom prst="rect">
            <a:avLst/>
          </a:prstGeom>
          <a:noFill/>
        </p:spPr>
        <p:txBody>
          <a:bodyPr wrap="square" rtlCol="0">
            <a:spAutoFit/>
          </a:bodyPr>
          <a:lstStyle/>
          <a:p>
            <a:pPr algn="r"/>
            <a:r>
              <a:rPr lang="en-US" sz="2400" b="1" dirty="0" smtClean="0"/>
              <a:t>V: The set of all vulnerabilities in W</a:t>
            </a:r>
            <a:endParaRPr lang="en-U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7" y="3075057"/>
            <a:ext cx="6858000" cy="707886"/>
          </a:xfrm>
          <a:prstGeom prst="rect">
            <a:avLst/>
          </a:prstGeom>
          <a:solidFill>
            <a:srgbClr val="003366"/>
          </a:solidFill>
        </p:spPr>
        <p:txBody>
          <a:bodyPr wrap="square" rtlCol="0">
            <a:spAutoFit/>
          </a:bodyPr>
          <a:lstStyle/>
          <a:p>
            <a:pPr algn="ctr"/>
            <a:r>
              <a:rPr lang="en-US" sz="4000" cap="all" dirty="0" smtClean="0">
                <a:solidFill>
                  <a:schemeClr val="bg1"/>
                </a:solidFill>
              </a:rPr>
              <a:t>Sidebar</a:t>
            </a:r>
            <a:endParaRPr lang="en-US" sz="4000" cap="all" dirty="0">
              <a:solidFill>
                <a:schemeClr val="bg1"/>
              </a:solidFill>
            </a:endParaRPr>
          </a:p>
        </p:txBody>
      </p:sp>
      <p:sp>
        <p:nvSpPr>
          <p:cNvPr id="3" name="TextBox 2"/>
          <p:cNvSpPr txBox="1"/>
          <p:nvPr/>
        </p:nvSpPr>
        <p:spPr>
          <a:xfrm>
            <a:off x="685800" y="914400"/>
            <a:ext cx="8458200" cy="1077218"/>
          </a:xfrm>
          <a:prstGeom prst="rect">
            <a:avLst/>
          </a:prstGeom>
          <a:noFill/>
        </p:spPr>
        <p:txBody>
          <a:bodyPr wrap="square" rtlCol="0">
            <a:spAutoFit/>
          </a:bodyPr>
          <a:lstStyle/>
          <a:p>
            <a:r>
              <a:rPr lang="en-US" sz="3200" dirty="0" smtClean="0"/>
              <a:t>There are many definitions of “vulnerability.” What do we mean by vulnerability </a:t>
            </a:r>
            <a:r>
              <a:rPr lang="en-US" sz="3200" i="1" dirty="0" smtClean="0"/>
              <a:t>in this context</a:t>
            </a:r>
            <a:r>
              <a:rPr lang="en-US" sz="3200" dirty="0" smtClean="0"/>
              <a:t>?</a:t>
            </a:r>
            <a:endParaRPr lang="en-US" sz="3200" dirty="0"/>
          </a:p>
        </p:txBody>
      </p:sp>
      <p:sp>
        <p:nvSpPr>
          <p:cNvPr id="4" name="TextBox 3"/>
          <p:cNvSpPr txBox="1"/>
          <p:nvPr/>
        </p:nvSpPr>
        <p:spPr>
          <a:xfrm>
            <a:off x="1143000" y="3276600"/>
            <a:ext cx="7467600" cy="3046988"/>
          </a:xfrm>
          <a:prstGeom prst="rect">
            <a:avLst/>
          </a:prstGeom>
          <a:noFill/>
        </p:spPr>
        <p:txBody>
          <a:bodyPr wrap="square" rtlCol="0">
            <a:spAutoFit/>
          </a:bodyPr>
          <a:lstStyle/>
          <a:p>
            <a:r>
              <a:rPr lang="en-US" sz="3200" dirty="0" smtClean="0"/>
              <a:t>A</a:t>
            </a:r>
            <a:r>
              <a:rPr lang="en-US" sz="3200" i="1" dirty="0" smtClean="0"/>
              <a:t> (software) vulnerability </a:t>
            </a:r>
            <a:r>
              <a:rPr lang="en-US" sz="3200" dirty="0" smtClean="0"/>
              <a:t>is a collection of one or more weaknesses that contain the right conditions to permit unauthorized parties to force the software to perform unintended behavior (a.k.a. “is exploitable”)</a:t>
            </a:r>
          </a:p>
          <a:p>
            <a:r>
              <a:rPr lang="en-US" sz="3200" dirty="0" smtClean="0"/>
              <a:t>  </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0" y="381000"/>
            <a:ext cx="5715000" cy="53340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2045" y="763588"/>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505200" y="1676400"/>
            <a:ext cx="3452176" cy="32892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pSp>
        <p:nvGrpSpPr>
          <p:cNvPr id="6" name="Group 10"/>
          <p:cNvGrpSpPr/>
          <p:nvPr/>
        </p:nvGrpSpPr>
        <p:grpSpPr>
          <a:xfrm>
            <a:off x="2438400" y="2133600"/>
            <a:ext cx="2929175" cy="2461616"/>
            <a:chOff x="1185623" y="1123953"/>
            <a:chExt cx="2929175" cy="2461616"/>
          </a:xfrm>
        </p:grpSpPr>
        <p:sp>
          <p:nvSpPr>
            <p:cNvPr id="15" name="Oval 14"/>
            <p:cNvSpPr/>
            <p:nvPr/>
          </p:nvSpPr>
          <p:spPr>
            <a:xfrm>
              <a:off x="1185623" y="1123953"/>
              <a:ext cx="2929175" cy="2461616"/>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Oval 4"/>
            <p:cNvSpPr/>
            <p:nvPr/>
          </p:nvSpPr>
          <p:spPr>
            <a:xfrm>
              <a:off x="1892287" y="1293805"/>
              <a:ext cx="1515848" cy="339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baseline="0" dirty="0"/>
                <a:t>V</a:t>
              </a:r>
            </a:p>
          </p:txBody>
        </p:sp>
      </p:grpSp>
      <p:sp>
        <p:nvSpPr>
          <p:cNvPr id="17" name="TextBox 16"/>
          <p:cNvSpPr txBox="1"/>
          <p:nvPr/>
        </p:nvSpPr>
        <p:spPr>
          <a:xfrm>
            <a:off x="304800" y="6027003"/>
            <a:ext cx="8534400" cy="461665"/>
          </a:xfrm>
          <a:prstGeom prst="rect">
            <a:avLst/>
          </a:prstGeom>
          <a:noFill/>
        </p:spPr>
        <p:txBody>
          <a:bodyPr wrap="square" rtlCol="0">
            <a:spAutoFit/>
          </a:bodyPr>
          <a:lstStyle/>
          <a:p>
            <a:r>
              <a:rPr lang="en-US" sz="2400" b="1" dirty="0" smtClean="0"/>
              <a:t>V</a:t>
            </a:r>
            <a:r>
              <a:rPr lang="en-US" sz="2400" b="1" baseline="-25000" dirty="0" smtClean="0"/>
              <a:t>d</a:t>
            </a:r>
            <a:r>
              <a:rPr lang="en-US" sz="2400" b="1" dirty="0" smtClean="0"/>
              <a:t>: The set of all </a:t>
            </a:r>
            <a:r>
              <a:rPr lang="en-US" sz="2400" b="1" i="1" dirty="0" smtClean="0"/>
              <a:t>discovered</a:t>
            </a:r>
            <a:r>
              <a:rPr lang="en-US" sz="2400" b="1" dirty="0" smtClean="0"/>
              <a:t> vulnerabilities in V</a:t>
            </a:r>
            <a:endParaRPr lang="en-US" sz="2400" b="1" dirty="0"/>
          </a:p>
        </p:txBody>
      </p:sp>
      <p:grpSp>
        <p:nvGrpSpPr>
          <p:cNvPr id="21" name="Group 20"/>
          <p:cNvGrpSpPr/>
          <p:nvPr/>
        </p:nvGrpSpPr>
        <p:grpSpPr>
          <a:xfrm>
            <a:off x="3124200" y="2743200"/>
            <a:ext cx="1905000" cy="1600200"/>
            <a:chOff x="2590800" y="2819400"/>
            <a:chExt cx="1905000" cy="1447800"/>
          </a:xfrm>
        </p:grpSpPr>
        <p:sp>
          <p:nvSpPr>
            <p:cNvPr id="18" name="Oval 17"/>
            <p:cNvSpPr/>
            <p:nvPr/>
          </p:nvSpPr>
          <p:spPr>
            <a:xfrm>
              <a:off x="2590800" y="2819400"/>
              <a:ext cx="1905000" cy="1447800"/>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TextBox 19"/>
            <p:cNvSpPr txBox="1"/>
            <p:nvPr/>
          </p:nvSpPr>
          <p:spPr>
            <a:xfrm>
              <a:off x="3200400" y="2895600"/>
              <a:ext cx="685800" cy="535531"/>
            </a:xfrm>
            <a:prstGeom prst="rect">
              <a:avLst/>
            </a:prstGeom>
            <a:noFill/>
          </p:spPr>
          <p:txBody>
            <a:bodyPr wrap="square" rtlCol="0">
              <a:spAutoFit/>
            </a:bodyPr>
            <a:lstStyle/>
            <a:p>
              <a:pPr algn="ctr" defTabSz="800100">
                <a:lnSpc>
                  <a:spcPct val="90000"/>
                </a:lnSpc>
                <a:spcBef>
                  <a:spcPct val="0"/>
                </a:spcBef>
                <a:spcAft>
                  <a:spcPct val="35000"/>
                </a:spcAft>
              </a:pPr>
              <a:r>
                <a:rPr lang="en-US" sz="3200" dirty="0" smtClean="0">
                  <a:solidFill>
                    <a:schemeClr val="lt1"/>
                  </a:solidFill>
                </a:rPr>
                <a:t>V</a:t>
              </a:r>
              <a:r>
                <a:rPr lang="en-US" sz="3200" baseline="-25000" dirty="0" smtClean="0">
                  <a:solidFill>
                    <a:schemeClr val="lt1"/>
                  </a:solidFill>
                </a:rPr>
                <a:t>d</a:t>
              </a:r>
              <a:endParaRPr lang="en-US" sz="3200" baseline="-25000" dirty="0">
                <a:solidFill>
                  <a:schemeClr val="lt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0" y="381000"/>
            <a:ext cx="5715000" cy="53340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2045" y="763588"/>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505200" y="1676400"/>
            <a:ext cx="3452176" cy="32892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pSp>
        <p:nvGrpSpPr>
          <p:cNvPr id="6" name="Group 10"/>
          <p:cNvGrpSpPr/>
          <p:nvPr/>
        </p:nvGrpSpPr>
        <p:grpSpPr>
          <a:xfrm>
            <a:off x="2438400" y="2133600"/>
            <a:ext cx="2929175" cy="2461616"/>
            <a:chOff x="1185623" y="1123953"/>
            <a:chExt cx="2929175" cy="2461616"/>
          </a:xfrm>
        </p:grpSpPr>
        <p:sp>
          <p:nvSpPr>
            <p:cNvPr id="15" name="Oval 14"/>
            <p:cNvSpPr/>
            <p:nvPr/>
          </p:nvSpPr>
          <p:spPr>
            <a:xfrm>
              <a:off x="1185623" y="1123953"/>
              <a:ext cx="2929175" cy="2461616"/>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Oval 4"/>
            <p:cNvSpPr/>
            <p:nvPr/>
          </p:nvSpPr>
          <p:spPr>
            <a:xfrm>
              <a:off x="1892287" y="1293805"/>
              <a:ext cx="1515848" cy="339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baseline="0" dirty="0"/>
                <a:t>V</a:t>
              </a:r>
            </a:p>
          </p:txBody>
        </p:sp>
      </p:grpSp>
      <p:sp>
        <p:nvSpPr>
          <p:cNvPr id="17" name="TextBox 16"/>
          <p:cNvSpPr txBox="1"/>
          <p:nvPr/>
        </p:nvSpPr>
        <p:spPr>
          <a:xfrm>
            <a:off x="5410200" y="6396335"/>
            <a:ext cx="3733800" cy="461665"/>
          </a:xfrm>
          <a:prstGeom prst="rect">
            <a:avLst/>
          </a:prstGeom>
          <a:noFill/>
        </p:spPr>
        <p:txBody>
          <a:bodyPr wrap="square" rtlCol="0">
            <a:spAutoFit/>
          </a:bodyPr>
          <a:lstStyle/>
          <a:p>
            <a:r>
              <a:rPr lang="en-US" sz="2400" b="1" dirty="0" smtClean="0"/>
              <a:t>What does the future hold?</a:t>
            </a:r>
            <a:endParaRPr lang="en-US" sz="2400" b="1" dirty="0"/>
          </a:p>
        </p:txBody>
      </p:sp>
      <p:grpSp>
        <p:nvGrpSpPr>
          <p:cNvPr id="7" name="Group 20"/>
          <p:cNvGrpSpPr/>
          <p:nvPr/>
        </p:nvGrpSpPr>
        <p:grpSpPr>
          <a:xfrm>
            <a:off x="3124200" y="2743200"/>
            <a:ext cx="1905000" cy="1600200"/>
            <a:chOff x="2590800" y="2819400"/>
            <a:chExt cx="1905000" cy="1447800"/>
          </a:xfrm>
        </p:grpSpPr>
        <p:sp>
          <p:nvSpPr>
            <p:cNvPr id="18" name="Oval 17"/>
            <p:cNvSpPr/>
            <p:nvPr/>
          </p:nvSpPr>
          <p:spPr>
            <a:xfrm>
              <a:off x="2590800" y="2819400"/>
              <a:ext cx="1905000" cy="1447800"/>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TextBox 19"/>
            <p:cNvSpPr txBox="1"/>
            <p:nvPr/>
          </p:nvSpPr>
          <p:spPr>
            <a:xfrm>
              <a:off x="3200400" y="2895600"/>
              <a:ext cx="685800" cy="535531"/>
            </a:xfrm>
            <a:prstGeom prst="rect">
              <a:avLst/>
            </a:prstGeom>
            <a:noFill/>
          </p:spPr>
          <p:txBody>
            <a:bodyPr wrap="square" rtlCol="0">
              <a:spAutoFit/>
            </a:bodyPr>
            <a:lstStyle/>
            <a:p>
              <a:pPr algn="ctr" defTabSz="800100">
                <a:lnSpc>
                  <a:spcPct val="90000"/>
                </a:lnSpc>
                <a:spcBef>
                  <a:spcPct val="0"/>
                </a:spcBef>
                <a:spcAft>
                  <a:spcPct val="35000"/>
                </a:spcAft>
              </a:pPr>
              <a:r>
                <a:rPr lang="en-US" sz="3200" dirty="0" smtClean="0">
                  <a:solidFill>
                    <a:schemeClr val="lt1"/>
                  </a:solidFill>
                </a:rPr>
                <a:t>V</a:t>
              </a:r>
              <a:r>
                <a:rPr lang="en-US" sz="3200" baseline="-25000" dirty="0" smtClean="0">
                  <a:solidFill>
                    <a:schemeClr val="lt1"/>
                  </a:solidFill>
                </a:rPr>
                <a:t>d</a:t>
              </a:r>
              <a:endParaRPr lang="en-US" sz="3200" baseline="-25000" dirty="0">
                <a:solidFill>
                  <a:schemeClr val="lt1"/>
                </a:solidFill>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914400" y="228600"/>
            <a:ext cx="7620000" cy="5867400"/>
            <a:chOff x="-889078" y="-903700"/>
            <a:chExt cx="7848599" cy="6324599"/>
          </a:xfrm>
        </p:grpSpPr>
        <p:sp>
          <p:nvSpPr>
            <p:cNvPr id="21" name="Oval 20"/>
            <p:cNvSpPr/>
            <p:nvPr/>
          </p:nvSpPr>
          <p:spPr>
            <a:xfrm>
              <a:off x="-889078" y="-903700"/>
              <a:ext cx="7848599" cy="6324599"/>
            </a:xfrm>
            <a:prstGeom prst="ellipse">
              <a:avLst/>
            </a:prstGeom>
            <a:solidFill>
              <a:srgbClr val="00B0F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2" name="Oval 4"/>
            <p:cNvSpPr/>
            <p:nvPr/>
          </p:nvSpPr>
          <p:spPr>
            <a:xfrm>
              <a:off x="2157413" y="-681037"/>
              <a:ext cx="1718071" cy="4581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smtClean="0"/>
                <a:t>S</a:t>
              </a:r>
              <a:endParaRPr lang="en-US" sz="3200" kern="1200" dirty="0"/>
            </a:p>
          </p:txBody>
        </p:sp>
      </p:grpSp>
      <p:grpSp>
        <p:nvGrpSpPr>
          <p:cNvPr id="2" name="Group 1"/>
          <p:cNvGrpSpPr/>
          <p:nvPr/>
        </p:nvGrpSpPr>
        <p:grpSpPr>
          <a:xfrm>
            <a:off x="1676400" y="381000"/>
            <a:ext cx="5715000" cy="53340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2045" y="763588"/>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505200" y="1676400"/>
            <a:ext cx="3452176" cy="32892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pSp>
        <p:nvGrpSpPr>
          <p:cNvPr id="6" name="Group 10"/>
          <p:cNvGrpSpPr/>
          <p:nvPr/>
        </p:nvGrpSpPr>
        <p:grpSpPr>
          <a:xfrm>
            <a:off x="2438400" y="2133600"/>
            <a:ext cx="2929175" cy="2461616"/>
            <a:chOff x="1185623" y="1123953"/>
            <a:chExt cx="2929175" cy="2461616"/>
          </a:xfrm>
        </p:grpSpPr>
        <p:sp>
          <p:nvSpPr>
            <p:cNvPr id="15" name="Oval 14"/>
            <p:cNvSpPr/>
            <p:nvPr/>
          </p:nvSpPr>
          <p:spPr>
            <a:xfrm>
              <a:off x="1185623" y="1123953"/>
              <a:ext cx="2929175" cy="2461616"/>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Oval 4"/>
            <p:cNvSpPr/>
            <p:nvPr/>
          </p:nvSpPr>
          <p:spPr>
            <a:xfrm>
              <a:off x="1892287" y="1293805"/>
              <a:ext cx="1515848" cy="339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baseline="0" dirty="0"/>
                <a:t>V</a:t>
              </a:r>
            </a:p>
          </p:txBody>
        </p:sp>
      </p:grpSp>
      <p:sp>
        <p:nvSpPr>
          <p:cNvPr id="17" name="TextBox 16"/>
          <p:cNvSpPr txBox="1"/>
          <p:nvPr/>
        </p:nvSpPr>
        <p:spPr>
          <a:xfrm>
            <a:off x="1905000" y="6396335"/>
            <a:ext cx="7239000" cy="461665"/>
          </a:xfrm>
          <a:prstGeom prst="rect">
            <a:avLst/>
          </a:prstGeom>
          <a:noFill/>
        </p:spPr>
        <p:txBody>
          <a:bodyPr wrap="square" rtlCol="0">
            <a:spAutoFit/>
          </a:bodyPr>
          <a:lstStyle/>
          <a:p>
            <a:pPr algn="r"/>
            <a:r>
              <a:rPr lang="en-US" sz="2400" b="1" dirty="0" smtClean="0"/>
              <a:t>We know it’s </a:t>
            </a:r>
            <a:r>
              <a:rPr lang="en-US" sz="2400" b="1" i="1" dirty="0" smtClean="0"/>
              <a:t>not</a:t>
            </a:r>
            <a:r>
              <a:rPr lang="en-US" sz="2400" b="1" dirty="0" smtClean="0"/>
              <a:t> this, at least not in the near-term</a:t>
            </a:r>
            <a:endParaRPr lang="en-US" sz="2400" b="1" dirty="0"/>
          </a:p>
        </p:txBody>
      </p:sp>
      <p:grpSp>
        <p:nvGrpSpPr>
          <p:cNvPr id="7" name="Group 20"/>
          <p:cNvGrpSpPr/>
          <p:nvPr/>
        </p:nvGrpSpPr>
        <p:grpSpPr>
          <a:xfrm>
            <a:off x="3124200" y="2743200"/>
            <a:ext cx="1905000" cy="1600200"/>
            <a:chOff x="2590800" y="2819400"/>
            <a:chExt cx="1905000" cy="1447800"/>
          </a:xfrm>
        </p:grpSpPr>
        <p:sp>
          <p:nvSpPr>
            <p:cNvPr id="18" name="Oval 17"/>
            <p:cNvSpPr/>
            <p:nvPr/>
          </p:nvSpPr>
          <p:spPr>
            <a:xfrm>
              <a:off x="2590800" y="2819400"/>
              <a:ext cx="1905000" cy="1447800"/>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TextBox 19"/>
            <p:cNvSpPr txBox="1"/>
            <p:nvPr/>
          </p:nvSpPr>
          <p:spPr>
            <a:xfrm>
              <a:off x="3200400" y="2895600"/>
              <a:ext cx="685800" cy="535531"/>
            </a:xfrm>
            <a:prstGeom prst="rect">
              <a:avLst/>
            </a:prstGeom>
            <a:noFill/>
          </p:spPr>
          <p:txBody>
            <a:bodyPr wrap="square" rtlCol="0">
              <a:spAutoFit/>
            </a:bodyPr>
            <a:lstStyle/>
            <a:p>
              <a:pPr algn="ctr" defTabSz="800100">
                <a:lnSpc>
                  <a:spcPct val="90000"/>
                </a:lnSpc>
                <a:spcBef>
                  <a:spcPct val="0"/>
                </a:spcBef>
                <a:spcAft>
                  <a:spcPct val="35000"/>
                </a:spcAft>
              </a:pPr>
              <a:r>
                <a:rPr lang="en-US" sz="3200" dirty="0" smtClean="0">
                  <a:solidFill>
                    <a:schemeClr val="lt1"/>
                  </a:solidFill>
                </a:rPr>
                <a:t>V</a:t>
              </a:r>
              <a:r>
                <a:rPr lang="en-US" sz="3200" baseline="-25000" dirty="0" smtClean="0">
                  <a:solidFill>
                    <a:schemeClr val="lt1"/>
                  </a:solidFill>
                </a:rPr>
                <a:t>d</a:t>
              </a:r>
              <a:endParaRPr lang="en-US" sz="3200" baseline="-25000" dirty="0">
                <a:solidFill>
                  <a:schemeClr val="lt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6" presetClass="emph" presetSubtype="0" fill="hold" nodeType="withEffect">
                                  <p:stCondLst>
                                    <p:cond delay="0"/>
                                  </p:stCondLst>
                                  <p:childTnLst>
                                    <p:animScale>
                                      <p:cBhvr>
                                        <p:cTn id="8" dur="2000" fill="hold"/>
                                        <p:tgtEl>
                                          <p:spTgt spid="2"/>
                                        </p:tgtEl>
                                      </p:cBhvr>
                                      <p:by x="0" y="0"/>
                                    </p:animScale>
                                  </p:childTnLst>
                                </p:cTn>
                              </p:par>
                              <p:par>
                                <p:cTn id="9" presetID="6" presetClass="emph" presetSubtype="0" fill="hold" nodeType="withEffect">
                                  <p:stCondLst>
                                    <p:cond delay="0"/>
                                  </p:stCondLst>
                                  <p:childTnLst>
                                    <p:animScale>
                                      <p:cBhvr>
                                        <p:cTn id="10" dur="2000" fill="hold"/>
                                        <p:tgtEl>
                                          <p:spTgt spid="5"/>
                                        </p:tgtEl>
                                      </p:cBhvr>
                                      <p:by x="0" y="0"/>
                                    </p:animScale>
                                  </p:childTnLst>
                                </p:cTn>
                              </p:par>
                              <p:par>
                                <p:cTn id="11" presetID="6" presetClass="emph" presetSubtype="0" fill="hold" nodeType="withEffect">
                                  <p:stCondLst>
                                    <p:cond delay="0"/>
                                  </p:stCondLst>
                                  <p:childTnLst>
                                    <p:animScale>
                                      <p:cBhvr>
                                        <p:cTn id="12" dur="2000" fill="hold"/>
                                        <p:tgtEl>
                                          <p:spTgt spid="6"/>
                                        </p:tgtEl>
                                      </p:cBhvr>
                                      <p:by x="0" y="0"/>
                                    </p:animScale>
                                  </p:childTnLst>
                                </p:cTn>
                              </p:par>
                              <p:par>
                                <p:cTn id="13" presetID="6" presetClass="emph" presetSubtype="0" fill="hold" nodeType="withEffect">
                                  <p:stCondLst>
                                    <p:cond delay="0"/>
                                  </p:stCondLst>
                                  <p:childTnLst>
                                    <p:animScale>
                                      <p:cBhvr>
                                        <p:cTn id="14" dur="2000" fill="hold"/>
                                        <p:tgtEl>
                                          <p:spTgt spid="7"/>
                                        </p:tgtEl>
                                      </p:cBhvr>
                                      <p:by x="0" y="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0" y="381000"/>
            <a:ext cx="5715000" cy="53340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2045" y="763588"/>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505200" y="1676400"/>
            <a:ext cx="3452176" cy="32892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pSp>
        <p:nvGrpSpPr>
          <p:cNvPr id="6" name="Group 10"/>
          <p:cNvGrpSpPr/>
          <p:nvPr/>
        </p:nvGrpSpPr>
        <p:grpSpPr>
          <a:xfrm>
            <a:off x="2438400" y="2133600"/>
            <a:ext cx="2929175" cy="2461616"/>
            <a:chOff x="1185623" y="1123953"/>
            <a:chExt cx="2929175" cy="2461616"/>
          </a:xfrm>
        </p:grpSpPr>
        <p:sp>
          <p:nvSpPr>
            <p:cNvPr id="15" name="Oval 14"/>
            <p:cNvSpPr/>
            <p:nvPr/>
          </p:nvSpPr>
          <p:spPr>
            <a:xfrm>
              <a:off x="1185623" y="1123953"/>
              <a:ext cx="2929175" cy="2461616"/>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Oval 4"/>
            <p:cNvSpPr/>
            <p:nvPr/>
          </p:nvSpPr>
          <p:spPr>
            <a:xfrm>
              <a:off x="1892287" y="1293805"/>
              <a:ext cx="1515848" cy="339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baseline="0" dirty="0"/>
                <a:t>V</a:t>
              </a:r>
            </a:p>
          </p:txBody>
        </p:sp>
      </p:grpSp>
      <p:grpSp>
        <p:nvGrpSpPr>
          <p:cNvPr id="7" name="Group 20"/>
          <p:cNvGrpSpPr/>
          <p:nvPr/>
        </p:nvGrpSpPr>
        <p:grpSpPr>
          <a:xfrm>
            <a:off x="3124200" y="2743200"/>
            <a:ext cx="1905000" cy="1600200"/>
            <a:chOff x="2590800" y="2819400"/>
            <a:chExt cx="1905000" cy="1447800"/>
          </a:xfrm>
        </p:grpSpPr>
        <p:sp>
          <p:nvSpPr>
            <p:cNvPr id="18" name="Oval 17"/>
            <p:cNvSpPr/>
            <p:nvPr/>
          </p:nvSpPr>
          <p:spPr>
            <a:xfrm>
              <a:off x="2590800" y="2819400"/>
              <a:ext cx="1905000" cy="1447800"/>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TextBox 19"/>
            <p:cNvSpPr txBox="1"/>
            <p:nvPr/>
          </p:nvSpPr>
          <p:spPr>
            <a:xfrm>
              <a:off x="3200400" y="2895600"/>
              <a:ext cx="685800" cy="535531"/>
            </a:xfrm>
            <a:prstGeom prst="rect">
              <a:avLst/>
            </a:prstGeom>
            <a:noFill/>
          </p:spPr>
          <p:txBody>
            <a:bodyPr wrap="square" rtlCol="0">
              <a:spAutoFit/>
            </a:bodyPr>
            <a:lstStyle/>
            <a:p>
              <a:pPr algn="ctr" defTabSz="800100">
                <a:lnSpc>
                  <a:spcPct val="90000"/>
                </a:lnSpc>
                <a:spcBef>
                  <a:spcPct val="0"/>
                </a:spcBef>
                <a:spcAft>
                  <a:spcPct val="35000"/>
                </a:spcAft>
              </a:pPr>
              <a:r>
                <a:rPr lang="en-US" sz="3200" dirty="0" smtClean="0">
                  <a:solidFill>
                    <a:schemeClr val="lt1"/>
                  </a:solidFill>
                </a:rPr>
                <a:t>V</a:t>
              </a:r>
              <a:r>
                <a:rPr lang="en-US" sz="3200" baseline="-25000" dirty="0" smtClean="0">
                  <a:solidFill>
                    <a:schemeClr val="lt1"/>
                  </a:solidFill>
                </a:rPr>
                <a:t>d</a:t>
              </a:r>
              <a:endParaRPr lang="en-US" sz="3200" baseline="-25000" dirty="0">
                <a:solidFill>
                  <a:schemeClr val="lt1"/>
                </a:solidFill>
              </a:endParaRPr>
            </a:p>
          </p:txBody>
        </p:sp>
      </p:grpSp>
      <p:sp>
        <p:nvSpPr>
          <p:cNvPr id="17" name="TextBox 16"/>
          <p:cNvSpPr txBox="1"/>
          <p:nvPr/>
        </p:nvSpPr>
        <p:spPr>
          <a:xfrm>
            <a:off x="3352800" y="6396335"/>
            <a:ext cx="5791200" cy="461665"/>
          </a:xfrm>
          <a:prstGeom prst="rect">
            <a:avLst/>
          </a:prstGeom>
          <a:noFill/>
        </p:spPr>
        <p:txBody>
          <a:bodyPr wrap="square" rtlCol="0">
            <a:spAutoFit/>
          </a:bodyPr>
          <a:lstStyle/>
          <a:p>
            <a:pPr algn="r"/>
            <a:r>
              <a:rPr lang="en-US" sz="2400" b="1" dirty="0" smtClean="0"/>
              <a:t>Maybe the problem grows unbounded?</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gtEl>
                                      </p:cBhvr>
                                      <p:by x="400000" y="400000"/>
                                    </p:animScale>
                                  </p:childTnLst>
                                </p:cTn>
                              </p:par>
                              <p:par>
                                <p:cTn id="7" presetID="6" presetClass="emph" presetSubtype="0" fill="hold" nodeType="withEffect">
                                  <p:stCondLst>
                                    <p:cond delay="0"/>
                                  </p:stCondLst>
                                  <p:childTnLst>
                                    <p:animScale>
                                      <p:cBhvr>
                                        <p:cTn id="8" dur="2000" fill="hold"/>
                                        <p:tgtEl>
                                          <p:spTgt spid="5"/>
                                        </p:tgtEl>
                                      </p:cBhvr>
                                      <p:by x="400000" y="400000"/>
                                    </p:animScale>
                                  </p:childTnLst>
                                </p:cTn>
                              </p:par>
                              <p:par>
                                <p:cTn id="9" presetID="6" presetClass="emph" presetSubtype="0" fill="hold" nodeType="withEffect">
                                  <p:stCondLst>
                                    <p:cond delay="0"/>
                                  </p:stCondLst>
                                  <p:childTnLst>
                                    <p:animScale>
                                      <p:cBhvr>
                                        <p:cTn id="10" dur="2000" fill="hold"/>
                                        <p:tgtEl>
                                          <p:spTgt spid="6"/>
                                        </p:tgtEl>
                                      </p:cBhvr>
                                      <p:by x="400000" y="400000"/>
                                    </p:animScale>
                                  </p:childTnLst>
                                </p:cTn>
                              </p:par>
                              <p:par>
                                <p:cTn id="11" presetID="6" presetClass="emph" presetSubtype="0" fill="hold" nodeType="withEffect">
                                  <p:stCondLst>
                                    <p:cond delay="0"/>
                                  </p:stCondLst>
                                  <p:childTnLst>
                                    <p:animScale>
                                      <p:cBhvr>
                                        <p:cTn id="12" dur="2000" fill="hold"/>
                                        <p:tgtEl>
                                          <p:spTgt spid="7"/>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0" y="381000"/>
            <a:ext cx="5715000" cy="53340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2045" y="763588"/>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505200" y="1676400"/>
            <a:ext cx="3452176" cy="32892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pSp>
        <p:nvGrpSpPr>
          <p:cNvPr id="6" name="Group 10"/>
          <p:cNvGrpSpPr/>
          <p:nvPr/>
        </p:nvGrpSpPr>
        <p:grpSpPr>
          <a:xfrm>
            <a:off x="2438400" y="2133600"/>
            <a:ext cx="2929175" cy="2461616"/>
            <a:chOff x="1185623" y="1123953"/>
            <a:chExt cx="2929175" cy="2461616"/>
          </a:xfrm>
        </p:grpSpPr>
        <p:sp>
          <p:nvSpPr>
            <p:cNvPr id="15" name="Oval 14"/>
            <p:cNvSpPr/>
            <p:nvPr/>
          </p:nvSpPr>
          <p:spPr>
            <a:xfrm>
              <a:off x="1185623" y="1123953"/>
              <a:ext cx="2929175" cy="2461616"/>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Oval 4"/>
            <p:cNvSpPr/>
            <p:nvPr/>
          </p:nvSpPr>
          <p:spPr>
            <a:xfrm>
              <a:off x="1892287" y="1293805"/>
              <a:ext cx="1515848" cy="339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baseline="0" dirty="0"/>
                <a:t>V</a:t>
              </a:r>
            </a:p>
          </p:txBody>
        </p:sp>
      </p:grpSp>
      <p:sp>
        <p:nvSpPr>
          <p:cNvPr id="17" name="TextBox 16"/>
          <p:cNvSpPr txBox="1"/>
          <p:nvPr/>
        </p:nvSpPr>
        <p:spPr>
          <a:xfrm>
            <a:off x="4267200" y="6396335"/>
            <a:ext cx="4876800" cy="461665"/>
          </a:xfrm>
          <a:prstGeom prst="rect">
            <a:avLst/>
          </a:prstGeom>
          <a:noFill/>
        </p:spPr>
        <p:txBody>
          <a:bodyPr wrap="square" rtlCol="0">
            <a:spAutoFit/>
          </a:bodyPr>
          <a:lstStyle/>
          <a:p>
            <a:pPr algn="r"/>
            <a:r>
              <a:rPr lang="en-US" sz="2400" b="1" dirty="0" smtClean="0"/>
              <a:t>Maybe just some things get worse?</a:t>
            </a:r>
            <a:endParaRPr lang="en-US" sz="2400" b="1" dirty="0"/>
          </a:p>
        </p:txBody>
      </p:sp>
      <p:grpSp>
        <p:nvGrpSpPr>
          <p:cNvPr id="7" name="Group 20"/>
          <p:cNvGrpSpPr/>
          <p:nvPr/>
        </p:nvGrpSpPr>
        <p:grpSpPr>
          <a:xfrm>
            <a:off x="3124200" y="2743200"/>
            <a:ext cx="1905000" cy="1600200"/>
            <a:chOff x="2590800" y="2819400"/>
            <a:chExt cx="1905000" cy="1447800"/>
          </a:xfrm>
        </p:grpSpPr>
        <p:sp>
          <p:nvSpPr>
            <p:cNvPr id="18" name="Oval 17"/>
            <p:cNvSpPr/>
            <p:nvPr/>
          </p:nvSpPr>
          <p:spPr>
            <a:xfrm>
              <a:off x="2590800" y="2819400"/>
              <a:ext cx="1905000" cy="1447800"/>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TextBox 19"/>
            <p:cNvSpPr txBox="1"/>
            <p:nvPr/>
          </p:nvSpPr>
          <p:spPr>
            <a:xfrm>
              <a:off x="3200400" y="2895600"/>
              <a:ext cx="685800" cy="535531"/>
            </a:xfrm>
            <a:prstGeom prst="rect">
              <a:avLst/>
            </a:prstGeom>
            <a:noFill/>
          </p:spPr>
          <p:txBody>
            <a:bodyPr wrap="square" rtlCol="0">
              <a:spAutoFit/>
            </a:bodyPr>
            <a:lstStyle/>
            <a:p>
              <a:pPr algn="ctr" defTabSz="800100">
                <a:lnSpc>
                  <a:spcPct val="90000"/>
                </a:lnSpc>
                <a:spcBef>
                  <a:spcPct val="0"/>
                </a:spcBef>
                <a:spcAft>
                  <a:spcPct val="35000"/>
                </a:spcAft>
              </a:pPr>
              <a:r>
                <a:rPr lang="en-US" sz="3200" dirty="0" smtClean="0">
                  <a:solidFill>
                    <a:schemeClr val="lt1"/>
                  </a:solidFill>
                </a:rPr>
                <a:t>V</a:t>
              </a:r>
              <a:r>
                <a:rPr lang="en-US" sz="3200" baseline="-25000" dirty="0" smtClean="0">
                  <a:solidFill>
                    <a:schemeClr val="lt1"/>
                  </a:solidFill>
                </a:rPr>
                <a:t>d</a:t>
              </a:r>
              <a:endParaRPr lang="en-US" sz="3200" baseline="-25000" dirty="0">
                <a:solidFill>
                  <a:schemeClr val="lt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60000" y="60000"/>
                                    </p:animScale>
                                  </p:childTnLst>
                                </p:cTn>
                              </p:par>
                              <p:par>
                                <p:cTn id="7" presetID="6" presetClass="emph" presetSubtype="0" fill="hold" nodeType="withEffect">
                                  <p:stCondLst>
                                    <p:cond delay="0"/>
                                  </p:stCondLst>
                                  <p:childTnLst>
                                    <p:animScale>
                                      <p:cBhvr>
                                        <p:cTn id="8" dur="2000" fill="hold"/>
                                        <p:tgtEl>
                                          <p:spTgt spid="6"/>
                                        </p:tgtEl>
                                      </p:cBhvr>
                                      <p:by x="140000" y="140000"/>
                                    </p:animScale>
                                  </p:childTnLst>
                                </p:cTn>
                              </p:par>
                              <p:par>
                                <p:cTn id="9" presetID="6" presetClass="emph" presetSubtype="0" fill="hold" nodeType="withEffect">
                                  <p:stCondLst>
                                    <p:cond delay="0"/>
                                  </p:stCondLst>
                                  <p:childTnLst>
                                    <p:animScale>
                                      <p:cBhvr>
                                        <p:cTn id="10" dur="2000" fill="hold"/>
                                        <p:tgtEl>
                                          <p:spTgt spid="2"/>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Documents and Settings\Richard.Struse\My Documents\My Pictures\BCard 2011.jpg"/>
          <p:cNvPicPr>
            <a:picLocks noChangeAspect="1" noChangeArrowheads="1"/>
          </p:cNvPicPr>
          <p:nvPr/>
        </p:nvPicPr>
        <p:blipFill>
          <a:blip r:embed="rId2" cstate="print"/>
          <a:stretch>
            <a:fillRect/>
          </a:stretch>
        </p:blipFill>
        <p:spPr bwMode="auto">
          <a:xfrm>
            <a:off x="457200" y="1296978"/>
            <a:ext cx="8258735" cy="4721244"/>
          </a:xfrm>
          <a:prstGeom prst="rect">
            <a:avLst/>
          </a:prstGeom>
          <a:noFill/>
          <a:ln>
            <a:solidFill>
              <a:schemeClr val="accent1"/>
            </a:solidFill>
          </a:ln>
        </p:spPr>
      </p:pic>
      <p:sp>
        <p:nvSpPr>
          <p:cNvPr id="5" name="TextBox 4"/>
          <p:cNvSpPr txBox="1"/>
          <p:nvPr/>
        </p:nvSpPr>
        <p:spPr>
          <a:xfrm>
            <a:off x="228600" y="533400"/>
            <a:ext cx="1600200" cy="584775"/>
          </a:xfrm>
          <a:prstGeom prst="rect">
            <a:avLst/>
          </a:prstGeom>
          <a:noFill/>
        </p:spPr>
        <p:txBody>
          <a:bodyPr wrap="square" rtlCol="0">
            <a:spAutoFit/>
          </a:bodyPr>
          <a:lstStyle/>
          <a:p>
            <a:r>
              <a:rPr lang="en-US" sz="3200" b="1" dirty="0" smtClean="0"/>
              <a:t>me:</a:t>
            </a:r>
            <a:endParaRPr lang="en-US" sz="32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0" y="381000"/>
            <a:ext cx="5715000" cy="53340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2045" y="763588"/>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505200" y="1676400"/>
            <a:ext cx="3452176" cy="32892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pSp>
        <p:nvGrpSpPr>
          <p:cNvPr id="6" name="Group 10"/>
          <p:cNvGrpSpPr/>
          <p:nvPr/>
        </p:nvGrpSpPr>
        <p:grpSpPr>
          <a:xfrm>
            <a:off x="2438400" y="2133600"/>
            <a:ext cx="2929175" cy="2461616"/>
            <a:chOff x="1185623" y="1123953"/>
            <a:chExt cx="2929175" cy="2461616"/>
          </a:xfrm>
        </p:grpSpPr>
        <p:sp>
          <p:nvSpPr>
            <p:cNvPr id="15" name="Oval 14"/>
            <p:cNvSpPr/>
            <p:nvPr/>
          </p:nvSpPr>
          <p:spPr>
            <a:xfrm>
              <a:off x="1185623" y="1123953"/>
              <a:ext cx="2929175" cy="2461616"/>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Oval 4"/>
            <p:cNvSpPr/>
            <p:nvPr/>
          </p:nvSpPr>
          <p:spPr>
            <a:xfrm>
              <a:off x="1892287" y="1293805"/>
              <a:ext cx="1515848" cy="339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baseline="0" dirty="0"/>
                <a:t>V</a:t>
              </a:r>
            </a:p>
          </p:txBody>
        </p:sp>
      </p:grpSp>
      <p:sp>
        <p:nvSpPr>
          <p:cNvPr id="17" name="TextBox 16"/>
          <p:cNvSpPr txBox="1"/>
          <p:nvPr/>
        </p:nvSpPr>
        <p:spPr>
          <a:xfrm>
            <a:off x="4495800" y="6396335"/>
            <a:ext cx="4648200" cy="461665"/>
          </a:xfrm>
          <a:prstGeom prst="rect">
            <a:avLst/>
          </a:prstGeom>
          <a:noFill/>
        </p:spPr>
        <p:txBody>
          <a:bodyPr wrap="square" rtlCol="0">
            <a:spAutoFit/>
          </a:bodyPr>
          <a:lstStyle/>
          <a:p>
            <a:pPr algn="r"/>
            <a:r>
              <a:rPr lang="en-US" sz="2400" b="1" dirty="0" smtClean="0"/>
              <a:t>One reasonable near-term goal</a:t>
            </a:r>
            <a:endParaRPr lang="en-US" sz="2400" b="1" dirty="0"/>
          </a:p>
        </p:txBody>
      </p:sp>
      <p:grpSp>
        <p:nvGrpSpPr>
          <p:cNvPr id="7" name="Group 20"/>
          <p:cNvGrpSpPr/>
          <p:nvPr/>
        </p:nvGrpSpPr>
        <p:grpSpPr>
          <a:xfrm>
            <a:off x="3124200" y="2743200"/>
            <a:ext cx="1905000" cy="1600200"/>
            <a:chOff x="2590800" y="2819400"/>
            <a:chExt cx="1905000" cy="1447800"/>
          </a:xfrm>
        </p:grpSpPr>
        <p:sp>
          <p:nvSpPr>
            <p:cNvPr id="18" name="Oval 17"/>
            <p:cNvSpPr/>
            <p:nvPr/>
          </p:nvSpPr>
          <p:spPr>
            <a:xfrm>
              <a:off x="2590800" y="2819400"/>
              <a:ext cx="1905000" cy="1447800"/>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TextBox 19"/>
            <p:cNvSpPr txBox="1"/>
            <p:nvPr/>
          </p:nvSpPr>
          <p:spPr>
            <a:xfrm>
              <a:off x="3200400" y="2895600"/>
              <a:ext cx="685800" cy="535531"/>
            </a:xfrm>
            <a:prstGeom prst="rect">
              <a:avLst/>
            </a:prstGeom>
            <a:noFill/>
          </p:spPr>
          <p:txBody>
            <a:bodyPr wrap="square" rtlCol="0">
              <a:spAutoFit/>
            </a:bodyPr>
            <a:lstStyle/>
            <a:p>
              <a:pPr algn="ctr" defTabSz="800100">
                <a:lnSpc>
                  <a:spcPct val="90000"/>
                </a:lnSpc>
                <a:spcBef>
                  <a:spcPct val="0"/>
                </a:spcBef>
                <a:spcAft>
                  <a:spcPct val="35000"/>
                </a:spcAft>
              </a:pPr>
              <a:r>
                <a:rPr lang="en-US" sz="3200" dirty="0" smtClean="0">
                  <a:solidFill>
                    <a:schemeClr val="lt1"/>
                  </a:solidFill>
                </a:rPr>
                <a:t>V</a:t>
              </a:r>
              <a:r>
                <a:rPr lang="en-US" sz="3200" baseline="-25000" dirty="0" smtClean="0">
                  <a:solidFill>
                    <a:schemeClr val="lt1"/>
                  </a:solidFill>
                </a:rPr>
                <a:t>d</a:t>
              </a:r>
              <a:endParaRPr lang="en-US" sz="3200" baseline="-25000" dirty="0">
                <a:solidFill>
                  <a:schemeClr val="lt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35000" y="135000"/>
                                    </p:animScale>
                                  </p:childTnLst>
                                </p:cTn>
                              </p:par>
                              <p:par>
                                <p:cTn id="7" presetID="6" presetClass="emph" presetSubtype="0" fill="hold" nodeType="withEffect">
                                  <p:stCondLst>
                                    <p:cond delay="0"/>
                                  </p:stCondLst>
                                  <p:childTnLst>
                                    <p:animScale>
                                      <p:cBhvr>
                                        <p:cTn id="8" dur="2000" fill="hold"/>
                                        <p:tgtEl>
                                          <p:spTgt spid="6"/>
                                        </p:tgtEl>
                                      </p:cBhvr>
                                      <p:by x="75000" y="75000"/>
                                    </p:animScale>
                                  </p:childTnLst>
                                </p:cTn>
                              </p:par>
                              <p:par>
                                <p:cTn id="9" presetID="6" presetClass="emph" presetSubtype="0" fill="hold" nodeType="withEffect">
                                  <p:stCondLst>
                                    <p:cond delay="0"/>
                                  </p:stCondLst>
                                  <p:childTnLst>
                                    <p:animScale>
                                      <p:cBhvr>
                                        <p:cTn id="10" dur="2000" fill="hold"/>
                                        <p:tgtEl>
                                          <p:spTgt spid="2"/>
                                        </p:tgtEl>
                                      </p:cBhvr>
                                      <p:by x="110000" y="110000"/>
                                    </p:animScale>
                                  </p:childTnLst>
                                </p:cTn>
                              </p:par>
                              <p:par>
                                <p:cTn id="11" presetID="6" presetClass="emph" presetSubtype="0" fill="hold" nodeType="withEffect">
                                  <p:stCondLst>
                                    <p:cond delay="0"/>
                                  </p:stCondLst>
                                  <p:childTnLst>
                                    <p:animScale>
                                      <p:cBhvr>
                                        <p:cTn id="12" dur="2000" fill="hold"/>
                                        <p:tgtEl>
                                          <p:spTgt spid="7"/>
                                        </p:tgtEl>
                                      </p:cBhvr>
                                      <p:by x="90000" y="9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0" y="381000"/>
            <a:ext cx="5867400" cy="54864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1850" y="516331"/>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200400" y="1143000"/>
            <a:ext cx="4267200" cy="41148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pSp>
        <p:nvGrpSpPr>
          <p:cNvPr id="6" name="Group 10"/>
          <p:cNvGrpSpPr/>
          <p:nvPr/>
        </p:nvGrpSpPr>
        <p:grpSpPr>
          <a:xfrm>
            <a:off x="2895600" y="2286000"/>
            <a:ext cx="2471975" cy="2309216"/>
            <a:chOff x="1185623" y="1123953"/>
            <a:chExt cx="2929175" cy="2461616"/>
          </a:xfrm>
        </p:grpSpPr>
        <p:sp>
          <p:nvSpPr>
            <p:cNvPr id="15" name="Oval 14"/>
            <p:cNvSpPr/>
            <p:nvPr/>
          </p:nvSpPr>
          <p:spPr>
            <a:xfrm>
              <a:off x="1185623" y="1123953"/>
              <a:ext cx="2929175" cy="2461616"/>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Oval 4"/>
            <p:cNvSpPr/>
            <p:nvPr/>
          </p:nvSpPr>
          <p:spPr>
            <a:xfrm>
              <a:off x="1892287" y="1293805"/>
              <a:ext cx="1515848" cy="339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baseline="0" dirty="0"/>
                <a:t>V</a:t>
              </a:r>
            </a:p>
          </p:txBody>
        </p:sp>
      </p:grpSp>
      <p:sp>
        <p:nvSpPr>
          <p:cNvPr id="17" name="TextBox 16"/>
          <p:cNvSpPr txBox="1"/>
          <p:nvPr/>
        </p:nvSpPr>
        <p:spPr>
          <a:xfrm>
            <a:off x="3352800" y="6396335"/>
            <a:ext cx="4648200" cy="461665"/>
          </a:xfrm>
          <a:prstGeom prst="rect">
            <a:avLst/>
          </a:prstGeom>
          <a:noFill/>
        </p:spPr>
        <p:txBody>
          <a:bodyPr wrap="square" rtlCol="0">
            <a:spAutoFit/>
          </a:bodyPr>
          <a:lstStyle/>
          <a:p>
            <a:pPr algn="r"/>
            <a:r>
              <a:rPr lang="en-US" sz="2400" b="1" dirty="0" smtClean="0"/>
              <a:t>Is this really better?</a:t>
            </a:r>
            <a:endParaRPr lang="en-US" sz="2400" b="1" dirty="0"/>
          </a:p>
        </p:txBody>
      </p:sp>
      <p:grpSp>
        <p:nvGrpSpPr>
          <p:cNvPr id="7" name="Group 20"/>
          <p:cNvGrpSpPr/>
          <p:nvPr/>
        </p:nvGrpSpPr>
        <p:grpSpPr>
          <a:xfrm>
            <a:off x="3124200" y="2743200"/>
            <a:ext cx="2133600" cy="1752600"/>
            <a:chOff x="2590800" y="2819400"/>
            <a:chExt cx="1905000" cy="1447800"/>
          </a:xfrm>
        </p:grpSpPr>
        <p:sp>
          <p:nvSpPr>
            <p:cNvPr id="18" name="Oval 17"/>
            <p:cNvSpPr/>
            <p:nvPr/>
          </p:nvSpPr>
          <p:spPr>
            <a:xfrm>
              <a:off x="2590800" y="2819400"/>
              <a:ext cx="1905000" cy="1447800"/>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TextBox 19"/>
            <p:cNvSpPr txBox="1"/>
            <p:nvPr/>
          </p:nvSpPr>
          <p:spPr>
            <a:xfrm>
              <a:off x="3200400" y="2895600"/>
              <a:ext cx="685800" cy="535531"/>
            </a:xfrm>
            <a:prstGeom prst="rect">
              <a:avLst/>
            </a:prstGeom>
            <a:noFill/>
          </p:spPr>
          <p:txBody>
            <a:bodyPr wrap="square" rtlCol="0">
              <a:spAutoFit/>
            </a:bodyPr>
            <a:lstStyle/>
            <a:p>
              <a:pPr algn="ctr" defTabSz="800100">
                <a:lnSpc>
                  <a:spcPct val="90000"/>
                </a:lnSpc>
                <a:spcBef>
                  <a:spcPct val="0"/>
                </a:spcBef>
                <a:spcAft>
                  <a:spcPct val="35000"/>
                </a:spcAft>
              </a:pPr>
              <a:r>
                <a:rPr lang="en-US" sz="3200" dirty="0" smtClean="0">
                  <a:solidFill>
                    <a:schemeClr val="lt1"/>
                  </a:solidFill>
                </a:rPr>
                <a:t>V</a:t>
              </a:r>
              <a:r>
                <a:rPr lang="en-US" sz="3200" baseline="-25000" dirty="0" smtClean="0">
                  <a:solidFill>
                    <a:schemeClr val="lt1"/>
                  </a:solidFill>
                </a:rPr>
                <a:t>d</a:t>
              </a:r>
              <a:endParaRPr lang="en-US" sz="3200" baseline="-25000" dirty="0">
                <a:solidFill>
                  <a:schemeClr val="lt1"/>
                </a:solidFill>
              </a:endParaRPr>
            </a:p>
          </p:txBody>
        </p:sp>
      </p:grpSp>
      <p:cxnSp>
        <p:nvCxnSpPr>
          <p:cNvPr id="23" name="Straight Arrow Connector 22"/>
          <p:cNvCxnSpPr/>
          <p:nvPr/>
        </p:nvCxnSpPr>
        <p:spPr>
          <a:xfrm flipV="1">
            <a:off x="1676400" y="3886200"/>
            <a:ext cx="1905000" cy="1295400"/>
          </a:xfrm>
          <a:prstGeom prst="straightConnector1">
            <a:avLst/>
          </a:prstGeom>
          <a:ln w="88900">
            <a:solidFill>
              <a:srgbClr val="003366"/>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04800" y="5334000"/>
            <a:ext cx="3124200" cy="1015663"/>
          </a:xfrm>
          <a:prstGeom prst="rect">
            <a:avLst/>
          </a:prstGeom>
          <a:noFill/>
        </p:spPr>
        <p:txBody>
          <a:bodyPr wrap="square" rtlCol="0">
            <a:spAutoFit/>
          </a:bodyPr>
          <a:lstStyle/>
          <a:p>
            <a:r>
              <a:rPr lang="en-US" sz="2000" dirty="0" smtClean="0"/>
              <a:t>Increase in the percentage of vulnerabilities that are discovered</a:t>
            </a:r>
            <a:endParaRPr lang="en-US" sz="2000" dirty="0"/>
          </a:p>
        </p:txBody>
      </p:sp>
      <p:cxnSp>
        <p:nvCxnSpPr>
          <p:cNvPr id="25" name="Straight Arrow Connector 24"/>
          <p:cNvCxnSpPr/>
          <p:nvPr/>
        </p:nvCxnSpPr>
        <p:spPr>
          <a:xfrm>
            <a:off x="2286000" y="762000"/>
            <a:ext cx="1905000" cy="1219200"/>
          </a:xfrm>
          <a:prstGeom prst="straightConnector1">
            <a:avLst/>
          </a:prstGeom>
          <a:ln w="88900">
            <a:solidFill>
              <a:srgbClr val="003366"/>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52400" y="381000"/>
            <a:ext cx="2057400" cy="1323439"/>
          </a:xfrm>
          <a:prstGeom prst="rect">
            <a:avLst/>
          </a:prstGeom>
          <a:noFill/>
        </p:spPr>
        <p:txBody>
          <a:bodyPr wrap="square" rtlCol="0">
            <a:spAutoFit/>
          </a:bodyPr>
          <a:lstStyle/>
          <a:p>
            <a:pPr algn="r"/>
            <a:r>
              <a:rPr lang="en-US" sz="2000" dirty="0" smtClean="0"/>
              <a:t>Increase in the percentage of weaknesses that are discovered</a:t>
            </a:r>
            <a:endParaRPr lang="en-US" sz="2000" dirty="0"/>
          </a:p>
        </p:txBody>
      </p:sp>
      <p:cxnSp>
        <p:nvCxnSpPr>
          <p:cNvPr id="30" name="Straight Arrow Connector 29"/>
          <p:cNvCxnSpPr/>
          <p:nvPr/>
        </p:nvCxnSpPr>
        <p:spPr>
          <a:xfrm flipV="1">
            <a:off x="1524000" y="2743200"/>
            <a:ext cx="1905000" cy="304800"/>
          </a:xfrm>
          <a:prstGeom prst="straightConnector1">
            <a:avLst/>
          </a:prstGeom>
          <a:ln w="88900">
            <a:solidFill>
              <a:srgbClr val="003366"/>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0" y="2667000"/>
            <a:ext cx="1676400" cy="1015663"/>
          </a:xfrm>
          <a:prstGeom prst="rect">
            <a:avLst/>
          </a:prstGeom>
          <a:noFill/>
        </p:spPr>
        <p:txBody>
          <a:bodyPr wrap="square" rtlCol="0">
            <a:spAutoFit/>
          </a:bodyPr>
          <a:lstStyle/>
          <a:p>
            <a:r>
              <a:rPr lang="en-US" sz="2000" dirty="0" smtClean="0"/>
              <a:t>Decreased number of vulnerabilities</a:t>
            </a:r>
            <a:endParaRPr lang="en-US" sz="2000" dirty="0"/>
          </a:p>
        </p:txBody>
      </p:sp>
      <p:sp>
        <p:nvSpPr>
          <p:cNvPr id="22" name="TextBox 21"/>
          <p:cNvSpPr txBox="1"/>
          <p:nvPr/>
        </p:nvSpPr>
        <p:spPr>
          <a:xfrm>
            <a:off x="8305800" y="6396335"/>
            <a:ext cx="838200" cy="461665"/>
          </a:xfrm>
          <a:prstGeom prst="rect">
            <a:avLst/>
          </a:prstGeom>
          <a:noFill/>
        </p:spPr>
        <p:txBody>
          <a:bodyPr wrap="square" rtlCol="0">
            <a:spAutoFit/>
          </a:bodyPr>
          <a:lstStyle/>
          <a:p>
            <a:r>
              <a:rPr lang="en-US" sz="2400" b="1" dirty="0" smtClean="0"/>
              <a:t>Yes</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9" grpId="0"/>
      <p:bldP spid="34"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0" y="457200"/>
            <a:ext cx="5867400" cy="54864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1850" y="516331"/>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200400" y="1143000"/>
            <a:ext cx="4267200" cy="41148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pSp>
        <p:nvGrpSpPr>
          <p:cNvPr id="6" name="Group 10"/>
          <p:cNvGrpSpPr/>
          <p:nvPr/>
        </p:nvGrpSpPr>
        <p:grpSpPr>
          <a:xfrm>
            <a:off x="2895600" y="2286000"/>
            <a:ext cx="2471975" cy="2309216"/>
            <a:chOff x="1185623" y="1123953"/>
            <a:chExt cx="2929175" cy="2461616"/>
          </a:xfrm>
        </p:grpSpPr>
        <p:sp>
          <p:nvSpPr>
            <p:cNvPr id="15" name="Oval 14"/>
            <p:cNvSpPr/>
            <p:nvPr/>
          </p:nvSpPr>
          <p:spPr>
            <a:xfrm>
              <a:off x="1185623" y="1123953"/>
              <a:ext cx="2929175" cy="2461616"/>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Oval 4"/>
            <p:cNvSpPr/>
            <p:nvPr/>
          </p:nvSpPr>
          <p:spPr>
            <a:xfrm>
              <a:off x="1892287" y="1293805"/>
              <a:ext cx="1515848" cy="339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baseline="0" dirty="0"/>
                <a:t>V</a:t>
              </a:r>
            </a:p>
          </p:txBody>
        </p:sp>
      </p:grpSp>
      <p:sp>
        <p:nvSpPr>
          <p:cNvPr id="17" name="TextBox 16"/>
          <p:cNvSpPr txBox="1"/>
          <p:nvPr/>
        </p:nvSpPr>
        <p:spPr>
          <a:xfrm>
            <a:off x="4495800" y="6396335"/>
            <a:ext cx="4648200" cy="461665"/>
          </a:xfrm>
          <a:prstGeom prst="rect">
            <a:avLst/>
          </a:prstGeom>
          <a:noFill/>
        </p:spPr>
        <p:txBody>
          <a:bodyPr wrap="square" rtlCol="0">
            <a:spAutoFit/>
          </a:bodyPr>
          <a:lstStyle/>
          <a:p>
            <a:pPr algn="r"/>
            <a:r>
              <a:rPr lang="en-US" sz="2400" b="1" dirty="0" smtClean="0"/>
              <a:t>where should we start?</a:t>
            </a:r>
            <a:endParaRPr lang="en-US" sz="2400" b="1" dirty="0"/>
          </a:p>
        </p:txBody>
      </p:sp>
      <p:grpSp>
        <p:nvGrpSpPr>
          <p:cNvPr id="7" name="Group 20"/>
          <p:cNvGrpSpPr/>
          <p:nvPr/>
        </p:nvGrpSpPr>
        <p:grpSpPr>
          <a:xfrm>
            <a:off x="3124200" y="2743200"/>
            <a:ext cx="2133600" cy="1752600"/>
            <a:chOff x="2590800" y="2819400"/>
            <a:chExt cx="1905000" cy="1447800"/>
          </a:xfrm>
        </p:grpSpPr>
        <p:sp>
          <p:nvSpPr>
            <p:cNvPr id="18" name="Oval 17"/>
            <p:cNvSpPr/>
            <p:nvPr/>
          </p:nvSpPr>
          <p:spPr>
            <a:xfrm>
              <a:off x="2590800" y="2819400"/>
              <a:ext cx="1905000" cy="1447800"/>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TextBox 19"/>
            <p:cNvSpPr txBox="1"/>
            <p:nvPr/>
          </p:nvSpPr>
          <p:spPr>
            <a:xfrm>
              <a:off x="3200400" y="2895600"/>
              <a:ext cx="685800" cy="535531"/>
            </a:xfrm>
            <a:prstGeom prst="rect">
              <a:avLst/>
            </a:prstGeom>
            <a:noFill/>
          </p:spPr>
          <p:txBody>
            <a:bodyPr wrap="square" rtlCol="0">
              <a:spAutoFit/>
            </a:bodyPr>
            <a:lstStyle/>
            <a:p>
              <a:pPr algn="ctr" defTabSz="800100">
                <a:lnSpc>
                  <a:spcPct val="90000"/>
                </a:lnSpc>
                <a:spcBef>
                  <a:spcPct val="0"/>
                </a:spcBef>
                <a:spcAft>
                  <a:spcPct val="35000"/>
                </a:spcAft>
              </a:pPr>
              <a:r>
                <a:rPr lang="en-US" sz="3200" dirty="0" smtClean="0">
                  <a:solidFill>
                    <a:schemeClr val="lt1"/>
                  </a:solidFill>
                </a:rPr>
                <a:t>V</a:t>
              </a:r>
              <a:r>
                <a:rPr lang="en-US" sz="3200" baseline="-25000" dirty="0" smtClean="0">
                  <a:solidFill>
                    <a:schemeClr val="lt1"/>
                  </a:solidFill>
                </a:rPr>
                <a:t>d</a:t>
              </a:r>
              <a:endParaRPr lang="en-US" sz="3200" baseline="-25000" dirty="0">
                <a:solidFill>
                  <a:schemeClr val="lt1"/>
                </a:solidFill>
              </a:endParaRPr>
            </a:p>
          </p:txBody>
        </p:sp>
      </p:grpSp>
      <p:sp>
        <p:nvSpPr>
          <p:cNvPr id="22" name="TextBox 21"/>
          <p:cNvSpPr txBox="1"/>
          <p:nvPr/>
        </p:nvSpPr>
        <p:spPr>
          <a:xfrm>
            <a:off x="0" y="0"/>
            <a:ext cx="5715000" cy="461665"/>
          </a:xfrm>
          <a:prstGeom prst="rect">
            <a:avLst/>
          </a:prstGeom>
          <a:noFill/>
        </p:spPr>
        <p:txBody>
          <a:bodyPr wrap="square" rtlCol="0">
            <a:spAutoFit/>
          </a:bodyPr>
          <a:lstStyle/>
          <a:p>
            <a:r>
              <a:rPr lang="en-US" sz="2400" b="1" dirty="0" smtClean="0"/>
              <a:t>For the software we’re responsible for</a:t>
            </a:r>
            <a:endParaRPr lang="en-US" sz="2400" b="1" dirty="0"/>
          </a:p>
        </p:txBody>
      </p:sp>
      <p:grpSp>
        <p:nvGrpSpPr>
          <p:cNvPr id="26" name="Group 20"/>
          <p:cNvGrpSpPr/>
          <p:nvPr/>
        </p:nvGrpSpPr>
        <p:grpSpPr>
          <a:xfrm>
            <a:off x="3200400" y="3200400"/>
            <a:ext cx="1981200" cy="1219200"/>
            <a:chOff x="2686050" y="2895600"/>
            <a:chExt cx="1905000" cy="1475018"/>
          </a:xfrm>
          <a:solidFill>
            <a:schemeClr val="accent6"/>
          </a:solidFill>
        </p:grpSpPr>
        <p:sp>
          <p:nvSpPr>
            <p:cNvPr id="27" name="Oval 26"/>
            <p:cNvSpPr/>
            <p:nvPr/>
          </p:nvSpPr>
          <p:spPr>
            <a:xfrm>
              <a:off x="2686050" y="3026231"/>
              <a:ext cx="1905000" cy="1344387"/>
            </a:xfrm>
            <a:prstGeom prst="ellipse">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8" name="TextBox 27"/>
            <p:cNvSpPr txBox="1"/>
            <p:nvPr/>
          </p:nvSpPr>
          <p:spPr>
            <a:xfrm>
              <a:off x="3200400" y="2895600"/>
              <a:ext cx="1009650" cy="726792"/>
            </a:xfrm>
            <a:prstGeom prst="rect">
              <a:avLst/>
            </a:prstGeom>
            <a:noFill/>
          </p:spPr>
          <p:txBody>
            <a:bodyPr wrap="square" rtlCol="0">
              <a:spAutoFit/>
            </a:bodyPr>
            <a:lstStyle/>
            <a:p>
              <a:pPr algn="ctr" defTabSz="800100">
                <a:lnSpc>
                  <a:spcPct val="90000"/>
                </a:lnSpc>
                <a:spcBef>
                  <a:spcPct val="0"/>
                </a:spcBef>
                <a:spcAft>
                  <a:spcPct val="35000"/>
                </a:spcAft>
              </a:pPr>
              <a:r>
                <a:rPr lang="en-US" sz="3200" dirty="0" smtClean="0">
                  <a:solidFill>
                    <a:schemeClr val="lt1"/>
                  </a:solidFill>
                </a:rPr>
                <a:t>V</a:t>
              </a:r>
              <a:r>
                <a:rPr lang="en-US" sz="3200" baseline="-25000" dirty="0" smtClean="0">
                  <a:solidFill>
                    <a:schemeClr val="lt1"/>
                  </a:solidFill>
                </a:rPr>
                <a:t>cve</a:t>
              </a:r>
              <a:endParaRPr lang="en-US" sz="3200" baseline="-25000" dirty="0">
                <a:solidFill>
                  <a:schemeClr val="lt1"/>
                </a:solidFill>
              </a:endParaRPr>
            </a:p>
          </p:txBody>
        </p:sp>
      </p:grpSp>
      <p:cxnSp>
        <p:nvCxnSpPr>
          <p:cNvPr id="31" name="Straight Arrow Connector 30"/>
          <p:cNvCxnSpPr/>
          <p:nvPr/>
        </p:nvCxnSpPr>
        <p:spPr>
          <a:xfrm flipV="1">
            <a:off x="1752600" y="4038600"/>
            <a:ext cx="1905000" cy="1295400"/>
          </a:xfrm>
          <a:prstGeom prst="straightConnector1">
            <a:avLst/>
          </a:prstGeom>
          <a:ln w="88900">
            <a:solidFill>
              <a:srgbClr val="003366"/>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52400" y="5410200"/>
            <a:ext cx="2819400" cy="923330"/>
          </a:xfrm>
          <a:prstGeom prst="rect">
            <a:avLst/>
          </a:prstGeom>
          <a:noFill/>
        </p:spPr>
        <p:txBody>
          <a:bodyPr wrap="square" rtlCol="0">
            <a:spAutoFit/>
          </a:bodyPr>
          <a:lstStyle/>
          <a:p>
            <a:r>
              <a:rPr lang="en-US" dirty="0" smtClean="0"/>
              <a:t>Vulnerabilities identified with a CVE are a good starting point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6324600"/>
            <a:ext cx="6858000" cy="523220"/>
          </a:xfrm>
          <a:prstGeom prst="rect">
            <a:avLst/>
          </a:prstGeom>
          <a:noFill/>
        </p:spPr>
        <p:txBody>
          <a:bodyPr wrap="square" rtlCol="0">
            <a:spAutoFit/>
          </a:bodyPr>
          <a:lstStyle/>
          <a:p>
            <a:r>
              <a:rPr lang="en-US" sz="2800" b="1" dirty="0" smtClean="0"/>
              <a:t>Common Vulnerabilities and Exposures (CVE)</a:t>
            </a:r>
            <a:endParaRPr lang="en-US" sz="2800" b="1" dirty="0"/>
          </a:p>
        </p:txBody>
      </p:sp>
      <p:sp>
        <p:nvSpPr>
          <p:cNvPr id="3" name="TextBox 2"/>
          <p:cNvSpPr txBox="1"/>
          <p:nvPr/>
        </p:nvSpPr>
        <p:spPr>
          <a:xfrm>
            <a:off x="381000" y="381000"/>
            <a:ext cx="5791200" cy="954107"/>
          </a:xfrm>
          <a:prstGeom prst="rect">
            <a:avLst/>
          </a:prstGeom>
          <a:noFill/>
        </p:spPr>
        <p:txBody>
          <a:bodyPr wrap="square" rtlCol="0">
            <a:spAutoFit/>
          </a:bodyPr>
          <a:lstStyle/>
          <a:p>
            <a:r>
              <a:rPr lang="en-US" sz="2800" i="1" dirty="0" smtClean="0"/>
              <a:t>Dictionary</a:t>
            </a:r>
            <a:r>
              <a:rPr lang="en-US" sz="2800" dirty="0" smtClean="0"/>
              <a:t> of publicly-disclosed vulnerabilities with unique identifiers</a:t>
            </a:r>
            <a:endParaRPr lang="en-US" sz="2800" dirty="0"/>
          </a:p>
        </p:txBody>
      </p:sp>
      <p:sp>
        <p:nvSpPr>
          <p:cNvPr id="4" name="TextBox 3"/>
          <p:cNvSpPr txBox="1"/>
          <p:nvPr/>
        </p:nvSpPr>
        <p:spPr>
          <a:xfrm>
            <a:off x="2743200" y="4343400"/>
            <a:ext cx="4724400" cy="523220"/>
          </a:xfrm>
          <a:prstGeom prst="rect">
            <a:avLst/>
          </a:prstGeom>
          <a:noFill/>
        </p:spPr>
        <p:txBody>
          <a:bodyPr wrap="square" rtlCol="0">
            <a:spAutoFit/>
          </a:bodyPr>
          <a:lstStyle/>
          <a:p>
            <a:r>
              <a:rPr lang="en-US" sz="2800" dirty="0" smtClean="0"/>
              <a:t>assert(CVE != Bug_Database);</a:t>
            </a:r>
            <a:endParaRPr lang="en-US" sz="2800" dirty="0"/>
          </a:p>
        </p:txBody>
      </p:sp>
      <p:sp>
        <p:nvSpPr>
          <p:cNvPr id="5" name="TextBox 4"/>
          <p:cNvSpPr txBox="1"/>
          <p:nvPr/>
        </p:nvSpPr>
        <p:spPr>
          <a:xfrm>
            <a:off x="1600200" y="1524000"/>
            <a:ext cx="1752600" cy="1323439"/>
          </a:xfrm>
          <a:prstGeom prst="rect">
            <a:avLst/>
          </a:prstGeom>
          <a:noFill/>
          <a:ln>
            <a:solidFill>
              <a:schemeClr val="accent1">
                <a:shade val="95000"/>
                <a:satMod val="105000"/>
              </a:schemeClr>
            </a:solidFill>
          </a:ln>
        </p:spPr>
        <p:txBody>
          <a:bodyPr wrap="square" rtlCol="0">
            <a:spAutoFit/>
          </a:bodyPr>
          <a:lstStyle/>
          <a:p>
            <a:pPr>
              <a:buFont typeface="Arial" pitchFamily="34" charset="0"/>
              <a:buChar char="•"/>
            </a:pPr>
            <a:r>
              <a:rPr lang="en-US" sz="2000" dirty="0" smtClean="0"/>
              <a:t> CVE ID</a:t>
            </a:r>
          </a:p>
          <a:p>
            <a:pPr>
              <a:buFont typeface="Arial" pitchFamily="34" charset="0"/>
              <a:buChar char="•"/>
            </a:pPr>
            <a:r>
              <a:rPr lang="en-US" sz="2000" dirty="0" smtClean="0"/>
              <a:t> Status</a:t>
            </a:r>
          </a:p>
          <a:p>
            <a:pPr>
              <a:buFont typeface="Arial" pitchFamily="34" charset="0"/>
              <a:buChar char="•"/>
            </a:pPr>
            <a:r>
              <a:rPr lang="en-US" sz="2000" dirty="0" smtClean="0"/>
              <a:t> Description</a:t>
            </a:r>
          </a:p>
          <a:p>
            <a:pPr>
              <a:buFont typeface="Arial" pitchFamily="34" charset="0"/>
              <a:buChar char="•"/>
            </a:pPr>
            <a:r>
              <a:rPr lang="en-US" sz="2000" dirty="0" smtClean="0"/>
              <a:t> References</a:t>
            </a:r>
            <a:endParaRPr lang="en-US" sz="2000" dirty="0"/>
          </a:p>
        </p:txBody>
      </p:sp>
      <p:sp>
        <p:nvSpPr>
          <p:cNvPr id="6" name="TextBox 5"/>
          <p:cNvSpPr txBox="1"/>
          <p:nvPr/>
        </p:nvSpPr>
        <p:spPr>
          <a:xfrm>
            <a:off x="609600" y="5181600"/>
            <a:ext cx="4114800" cy="523220"/>
          </a:xfrm>
          <a:prstGeom prst="rect">
            <a:avLst/>
          </a:prstGeom>
          <a:noFill/>
        </p:spPr>
        <p:txBody>
          <a:bodyPr wrap="square" rtlCol="0">
            <a:spAutoFit/>
          </a:bodyPr>
          <a:lstStyle/>
          <a:p>
            <a:r>
              <a:rPr lang="en-US" sz="2800" dirty="0" smtClean="0"/>
              <a:t>47,258 entries </a:t>
            </a:r>
            <a:r>
              <a:rPr lang="en-US" sz="2000" dirty="0" smtClean="0"/>
              <a:t>(as of last week)</a:t>
            </a:r>
            <a:endParaRPr lang="en-US" sz="2800" dirty="0"/>
          </a:p>
        </p:txBody>
      </p:sp>
      <p:sp>
        <p:nvSpPr>
          <p:cNvPr id="7" name="TextBox 6"/>
          <p:cNvSpPr txBox="1"/>
          <p:nvPr/>
        </p:nvSpPr>
        <p:spPr>
          <a:xfrm>
            <a:off x="4648200" y="2057400"/>
            <a:ext cx="4495800" cy="1569660"/>
          </a:xfrm>
          <a:prstGeom prst="rect">
            <a:avLst/>
          </a:prstGeom>
          <a:noFill/>
        </p:spPr>
        <p:txBody>
          <a:bodyPr wrap="square" rtlCol="0">
            <a:spAutoFit/>
          </a:bodyPr>
          <a:lstStyle/>
          <a:p>
            <a:r>
              <a:rPr lang="en-US" sz="2400" dirty="0" smtClean="0"/>
              <a:t>Note: Each CVE entry is the result of expert analysis to verify, </a:t>
            </a:r>
          </a:p>
          <a:p>
            <a:r>
              <a:rPr lang="en-US" sz="2400" dirty="0" smtClean="0"/>
              <a:t>de-conflict and de-duplicate public vulnerability disclosures</a:t>
            </a:r>
            <a:endParaRPr lang="en-US" sz="2400" dirty="0"/>
          </a:p>
        </p:txBody>
      </p:sp>
      <p:sp>
        <p:nvSpPr>
          <p:cNvPr id="8" name="TextBox 7"/>
          <p:cNvSpPr txBox="1"/>
          <p:nvPr/>
        </p:nvSpPr>
        <p:spPr>
          <a:xfrm>
            <a:off x="304800" y="3505200"/>
            <a:ext cx="4191000" cy="523220"/>
          </a:xfrm>
          <a:prstGeom prst="rect">
            <a:avLst/>
          </a:prstGeom>
          <a:noFill/>
        </p:spPr>
        <p:txBody>
          <a:bodyPr wrap="square" rtlCol="0">
            <a:spAutoFit/>
          </a:bodyPr>
          <a:lstStyle/>
          <a:p>
            <a:r>
              <a:rPr lang="en-US" sz="2800" dirty="0" smtClean="0"/>
              <a:t>CVE entries feed into </a:t>
            </a:r>
            <a:r>
              <a:rPr lang="en-US" sz="2800" i="1" dirty="0" smtClean="0"/>
              <a:t>NVD</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build="p" animBg="1"/>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172200" cy="523220"/>
          </a:xfrm>
          <a:prstGeom prst="rect">
            <a:avLst/>
          </a:prstGeom>
          <a:noFill/>
        </p:spPr>
        <p:txBody>
          <a:bodyPr wrap="square" rtlCol="0">
            <a:spAutoFit/>
          </a:bodyPr>
          <a:lstStyle/>
          <a:p>
            <a:r>
              <a:rPr lang="en-US" sz="2800" b="1" dirty="0" smtClean="0"/>
              <a:t>National Vulnerability Database (NVD)</a:t>
            </a:r>
            <a:endParaRPr lang="en-US" sz="2800" b="1" dirty="0"/>
          </a:p>
        </p:txBody>
      </p:sp>
      <p:sp>
        <p:nvSpPr>
          <p:cNvPr id="3" name="TextBox 2"/>
          <p:cNvSpPr txBox="1"/>
          <p:nvPr/>
        </p:nvSpPr>
        <p:spPr>
          <a:xfrm>
            <a:off x="4648200" y="6019800"/>
            <a:ext cx="3429000" cy="523220"/>
          </a:xfrm>
          <a:prstGeom prst="rect">
            <a:avLst/>
          </a:prstGeom>
          <a:noFill/>
        </p:spPr>
        <p:txBody>
          <a:bodyPr wrap="square" rtlCol="0">
            <a:spAutoFit/>
          </a:bodyPr>
          <a:lstStyle/>
          <a:p>
            <a:r>
              <a:rPr lang="en-US" sz="2800" dirty="0" smtClean="0"/>
              <a:t>website: </a:t>
            </a:r>
            <a:r>
              <a:rPr lang="en-US" sz="2800" b="1" dirty="0" smtClean="0"/>
              <a:t>nvd.nist.gov</a:t>
            </a:r>
            <a:endParaRPr lang="en-US" sz="2800" b="1" dirty="0"/>
          </a:p>
        </p:txBody>
      </p:sp>
      <p:sp>
        <p:nvSpPr>
          <p:cNvPr id="4" name="TextBox 3"/>
          <p:cNvSpPr txBox="1"/>
          <p:nvPr/>
        </p:nvSpPr>
        <p:spPr>
          <a:xfrm>
            <a:off x="228600" y="4267200"/>
            <a:ext cx="5257800" cy="1384995"/>
          </a:xfrm>
          <a:prstGeom prst="rect">
            <a:avLst/>
          </a:prstGeom>
          <a:noFill/>
        </p:spPr>
        <p:txBody>
          <a:bodyPr wrap="square" rtlCol="0">
            <a:spAutoFit/>
          </a:bodyPr>
          <a:lstStyle/>
          <a:p>
            <a:r>
              <a:rPr lang="en-US" sz="2800" dirty="0" smtClean="0"/>
              <a:t>U.S. government repository of standards-based vulnerability management data </a:t>
            </a:r>
          </a:p>
        </p:txBody>
      </p:sp>
      <p:sp>
        <p:nvSpPr>
          <p:cNvPr id="6" name="Rectangle 5"/>
          <p:cNvSpPr/>
          <p:nvPr/>
        </p:nvSpPr>
        <p:spPr>
          <a:xfrm>
            <a:off x="304800" y="17907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CVE Entry</a:t>
            </a:r>
            <a:endParaRPr lang="en-US" b="1" dirty="0"/>
          </a:p>
        </p:txBody>
      </p:sp>
      <p:sp>
        <p:nvSpPr>
          <p:cNvPr id="9" name="Plus 8"/>
          <p:cNvSpPr/>
          <p:nvPr/>
        </p:nvSpPr>
        <p:spPr>
          <a:xfrm>
            <a:off x="1828800" y="1828800"/>
            <a:ext cx="304800" cy="304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438400" y="1066800"/>
            <a:ext cx="3429000" cy="2031325"/>
          </a:xfrm>
          <a:prstGeom prst="rect">
            <a:avLst/>
          </a:prstGeom>
          <a:noFill/>
          <a:ln>
            <a:solidFill>
              <a:schemeClr val="accent1">
                <a:shade val="95000"/>
                <a:satMod val="105000"/>
              </a:schemeClr>
            </a:solidFill>
          </a:ln>
        </p:spPr>
        <p:txBody>
          <a:bodyPr wrap="square" rtlCol="0">
            <a:spAutoFit/>
          </a:bodyPr>
          <a:lstStyle/>
          <a:p>
            <a:pPr>
              <a:buFont typeface="Arial" pitchFamily="34" charset="0"/>
              <a:buChar char="•"/>
            </a:pPr>
            <a:r>
              <a:rPr lang="en-US" dirty="0" smtClean="0"/>
              <a:t> CVSS Scores</a:t>
            </a:r>
          </a:p>
          <a:p>
            <a:pPr>
              <a:buFont typeface="Arial" pitchFamily="34" charset="0"/>
              <a:buChar char="•"/>
            </a:pPr>
            <a:r>
              <a:rPr lang="en-US" dirty="0" smtClean="0"/>
              <a:t> Affected Platforms</a:t>
            </a:r>
          </a:p>
          <a:p>
            <a:pPr>
              <a:buFont typeface="Arial" pitchFamily="34" charset="0"/>
              <a:buChar char="•"/>
            </a:pPr>
            <a:r>
              <a:rPr lang="en-US" dirty="0" smtClean="0"/>
              <a:t> Root-cause Weaknesses (CWE’s)</a:t>
            </a:r>
          </a:p>
          <a:p>
            <a:pPr>
              <a:buFont typeface="Arial" pitchFamily="34" charset="0"/>
              <a:buChar char="•"/>
            </a:pPr>
            <a:r>
              <a:rPr lang="en-US" dirty="0" smtClean="0"/>
              <a:t> References to Advisories</a:t>
            </a:r>
          </a:p>
          <a:p>
            <a:pPr>
              <a:buFont typeface="Arial" pitchFamily="34" charset="0"/>
              <a:buChar char="•"/>
            </a:pPr>
            <a:r>
              <a:rPr lang="en-US" dirty="0" smtClean="0"/>
              <a:t> References to Mitigations</a:t>
            </a:r>
          </a:p>
          <a:p>
            <a:pPr>
              <a:buFont typeface="Arial" pitchFamily="34" charset="0"/>
              <a:buChar char="•"/>
            </a:pPr>
            <a:r>
              <a:rPr lang="en-US" dirty="0" smtClean="0"/>
              <a:t> References to Tools</a:t>
            </a:r>
          </a:p>
          <a:p>
            <a:pPr>
              <a:buFont typeface="Arial" pitchFamily="34" charset="0"/>
              <a:buChar char="•"/>
            </a:pPr>
            <a:r>
              <a:rPr lang="en-US" dirty="0" smtClean="0"/>
              <a:t> OVAL-based Checks</a:t>
            </a:r>
          </a:p>
        </p:txBody>
      </p:sp>
      <p:sp>
        <p:nvSpPr>
          <p:cNvPr id="11" name="Equal 10"/>
          <p:cNvSpPr/>
          <p:nvPr/>
        </p:nvSpPr>
        <p:spPr>
          <a:xfrm>
            <a:off x="5943600" y="1828800"/>
            <a:ext cx="533400" cy="304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ounded Rectangle 11"/>
          <p:cNvSpPr/>
          <p:nvPr/>
        </p:nvSpPr>
        <p:spPr>
          <a:xfrm>
            <a:off x="6705600" y="1524000"/>
            <a:ext cx="1676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NVD</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9" grpId="0" animBg="1"/>
      <p:bldP spid="10" grpId="0" animBg="1"/>
      <p:bldP spid="11"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6324600"/>
            <a:ext cx="6858000" cy="523220"/>
          </a:xfrm>
          <a:prstGeom prst="rect">
            <a:avLst/>
          </a:prstGeom>
          <a:noFill/>
        </p:spPr>
        <p:txBody>
          <a:bodyPr wrap="square" rtlCol="0">
            <a:spAutoFit/>
          </a:bodyPr>
          <a:lstStyle/>
          <a:p>
            <a:pPr algn="r"/>
            <a:r>
              <a:rPr lang="en-US" sz="2800" b="1" dirty="0" smtClean="0"/>
              <a:t>Common Weakness Enumeration (CWE)</a:t>
            </a:r>
            <a:endParaRPr lang="en-US" sz="2800" b="1" dirty="0"/>
          </a:p>
        </p:txBody>
      </p:sp>
      <p:sp>
        <p:nvSpPr>
          <p:cNvPr id="3" name="TextBox 2"/>
          <p:cNvSpPr txBox="1"/>
          <p:nvPr/>
        </p:nvSpPr>
        <p:spPr>
          <a:xfrm>
            <a:off x="609600" y="685800"/>
            <a:ext cx="6705600" cy="523220"/>
          </a:xfrm>
          <a:prstGeom prst="rect">
            <a:avLst/>
          </a:prstGeom>
          <a:noFill/>
        </p:spPr>
        <p:txBody>
          <a:bodyPr wrap="square" rtlCol="0">
            <a:spAutoFit/>
          </a:bodyPr>
          <a:lstStyle/>
          <a:p>
            <a:r>
              <a:rPr lang="en-US" sz="2800" dirty="0" smtClean="0"/>
              <a:t>Dictionary of software weakness </a:t>
            </a:r>
            <a:r>
              <a:rPr lang="en-US" sz="2800" i="1" dirty="0" smtClean="0"/>
              <a:t>types</a:t>
            </a:r>
            <a:endParaRPr lang="en-US" sz="2800" i="1" dirty="0"/>
          </a:p>
        </p:txBody>
      </p:sp>
      <p:sp>
        <p:nvSpPr>
          <p:cNvPr id="4" name="TextBox 3"/>
          <p:cNvSpPr txBox="1"/>
          <p:nvPr/>
        </p:nvSpPr>
        <p:spPr>
          <a:xfrm>
            <a:off x="4343400" y="5334000"/>
            <a:ext cx="4800600" cy="523220"/>
          </a:xfrm>
          <a:prstGeom prst="rect">
            <a:avLst/>
          </a:prstGeom>
          <a:noFill/>
        </p:spPr>
        <p:txBody>
          <a:bodyPr wrap="square" rtlCol="0">
            <a:spAutoFit/>
          </a:bodyPr>
          <a:lstStyle/>
          <a:p>
            <a:pPr algn="r"/>
            <a:r>
              <a:rPr lang="en-US" sz="2800" dirty="0" smtClean="0"/>
              <a:t>860+ entries in a tree-structure</a:t>
            </a:r>
            <a:endParaRPr lang="en-US" sz="2800" dirty="0"/>
          </a:p>
        </p:txBody>
      </p:sp>
      <p:sp>
        <p:nvSpPr>
          <p:cNvPr id="8" name="TextBox 7"/>
          <p:cNvSpPr txBox="1"/>
          <p:nvPr/>
        </p:nvSpPr>
        <p:spPr>
          <a:xfrm>
            <a:off x="1828800" y="1371600"/>
            <a:ext cx="4191000" cy="3416320"/>
          </a:xfrm>
          <a:prstGeom prst="rect">
            <a:avLst/>
          </a:prstGeom>
          <a:noFill/>
          <a:ln>
            <a:solidFill>
              <a:schemeClr val="accent1">
                <a:shade val="50000"/>
              </a:schemeClr>
            </a:solidFill>
          </a:ln>
        </p:spPr>
        <p:txBody>
          <a:bodyPr wrap="square" rtlCol="0">
            <a:spAutoFit/>
          </a:bodyPr>
          <a:lstStyle/>
          <a:p>
            <a:pPr>
              <a:buFont typeface="Arial" pitchFamily="34" charset="0"/>
              <a:buChar char="•"/>
            </a:pPr>
            <a:r>
              <a:rPr lang="en-US" dirty="0" smtClean="0"/>
              <a:t> CWE ID</a:t>
            </a:r>
          </a:p>
          <a:p>
            <a:pPr>
              <a:buFont typeface="Arial" pitchFamily="34" charset="0"/>
              <a:buChar char="•"/>
            </a:pPr>
            <a:r>
              <a:rPr lang="en-US" dirty="0" smtClean="0"/>
              <a:t> Name</a:t>
            </a:r>
          </a:p>
          <a:p>
            <a:pPr>
              <a:buFont typeface="Arial" pitchFamily="34" charset="0"/>
              <a:buChar char="•"/>
            </a:pPr>
            <a:r>
              <a:rPr lang="en-US" dirty="0" smtClean="0"/>
              <a:t> Description</a:t>
            </a:r>
          </a:p>
          <a:p>
            <a:pPr>
              <a:buFont typeface="Arial" pitchFamily="34" charset="0"/>
              <a:buChar char="•"/>
            </a:pPr>
            <a:r>
              <a:rPr lang="en-US" dirty="0" smtClean="0"/>
              <a:t> Alternate Names</a:t>
            </a:r>
          </a:p>
          <a:p>
            <a:pPr>
              <a:buFont typeface="Arial" pitchFamily="34" charset="0"/>
              <a:buChar char="•"/>
            </a:pPr>
            <a:r>
              <a:rPr lang="en-US" dirty="0" smtClean="0"/>
              <a:t> Applicable Platforms</a:t>
            </a:r>
          </a:p>
          <a:p>
            <a:pPr>
              <a:buFont typeface="Arial" pitchFamily="34" charset="0"/>
              <a:buChar char="•"/>
            </a:pPr>
            <a:r>
              <a:rPr lang="en-US" dirty="0" smtClean="0"/>
              <a:t> Applicable Languages</a:t>
            </a:r>
          </a:p>
          <a:p>
            <a:pPr>
              <a:buFont typeface="Arial" pitchFamily="34" charset="0"/>
              <a:buChar char="•"/>
            </a:pPr>
            <a:r>
              <a:rPr lang="en-US" dirty="0" smtClean="0"/>
              <a:t> </a:t>
            </a:r>
            <a:r>
              <a:rPr lang="en-US" b="1" dirty="0" smtClean="0"/>
              <a:t>Technical Impacts</a:t>
            </a:r>
          </a:p>
          <a:p>
            <a:pPr>
              <a:buFont typeface="Arial" pitchFamily="34" charset="0"/>
              <a:buChar char="•"/>
            </a:pPr>
            <a:r>
              <a:rPr lang="en-US" b="1" dirty="0" smtClean="0"/>
              <a:t> </a:t>
            </a:r>
            <a:r>
              <a:rPr lang="en-US" dirty="0" smtClean="0"/>
              <a:t>Potential Mitigations</a:t>
            </a:r>
          </a:p>
          <a:p>
            <a:pPr>
              <a:buFont typeface="Arial" pitchFamily="34" charset="0"/>
              <a:buChar char="•"/>
            </a:pPr>
            <a:r>
              <a:rPr lang="en-US" dirty="0" smtClean="0"/>
              <a:t> </a:t>
            </a:r>
            <a:r>
              <a:rPr lang="en-US" b="1" dirty="0" smtClean="0"/>
              <a:t>Observed Instances (CVE’s)</a:t>
            </a:r>
          </a:p>
          <a:p>
            <a:pPr>
              <a:buFont typeface="Arial" pitchFamily="34" charset="0"/>
              <a:buChar char="•"/>
            </a:pPr>
            <a:r>
              <a:rPr lang="en-US" dirty="0" smtClean="0"/>
              <a:t> </a:t>
            </a:r>
            <a:r>
              <a:rPr lang="en-US" b="1" dirty="0" smtClean="0"/>
              <a:t>Related Attack Patterns (CAPEC’s)</a:t>
            </a:r>
          </a:p>
          <a:p>
            <a:pPr>
              <a:buFont typeface="Arial" pitchFamily="34" charset="0"/>
              <a:buChar char="•"/>
            </a:pPr>
            <a:r>
              <a:rPr lang="en-US" dirty="0" smtClean="0"/>
              <a:t> Examples</a:t>
            </a:r>
          </a:p>
          <a:p>
            <a:r>
              <a:rPr lang="en-US" i="1" dirty="0" smtClean="0"/>
              <a:t>Plus much, much 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0" y="457200"/>
            <a:ext cx="5867400" cy="5486400"/>
            <a:chOff x="546849" y="254530"/>
            <a:chExt cx="4581525" cy="4581525"/>
          </a:xfrm>
          <a:solidFill>
            <a:schemeClr val="accent2"/>
          </a:solidFill>
        </p:grpSpPr>
        <p:sp>
          <p:nvSpPr>
            <p:cNvPr id="3" name="Oval 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Oval 4"/>
            <p:cNvSpPr/>
            <p:nvPr/>
          </p:nvSpPr>
          <p:spPr>
            <a:xfrm>
              <a:off x="1951850" y="516331"/>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sp>
        <p:nvSpPr>
          <p:cNvPr id="10" name="TextBox 9"/>
          <p:cNvSpPr txBox="1"/>
          <p:nvPr/>
        </p:nvSpPr>
        <p:spPr>
          <a:xfrm>
            <a:off x="8153400" y="304800"/>
            <a:ext cx="990600" cy="369332"/>
          </a:xfrm>
          <a:prstGeom prst="rect">
            <a:avLst/>
          </a:prstGeom>
          <a:noFill/>
        </p:spPr>
        <p:txBody>
          <a:bodyPr wrap="square" rtlCol="0">
            <a:spAutoFit/>
          </a:bodyPr>
          <a:lstStyle/>
          <a:p>
            <a:r>
              <a:rPr lang="en-US" i="1" dirty="0" smtClean="0"/>
              <a:t>Notional</a:t>
            </a:r>
            <a:endParaRPr lang="en-US" i="1" dirty="0"/>
          </a:p>
        </p:txBody>
      </p:sp>
      <p:grpSp>
        <p:nvGrpSpPr>
          <p:cNvPr id="5" name="Group 10"/>
          <p:cNvGrpSpPr/>
          <p:nvPr/>
        </p:nvGrpSpPr>
        <p:grpSpPr>
          <a:xfrm>
            <a:off x="3200400" y="1143000"/>
            <a:ext cx="4267200" cy="4114800"/>
            <a:chOff x="1557963" y="663668"/>
            <a:chExt cx="3452176" cy="3289200"/>
          </a:xfrm>
        </p:grpSpPr>
        <p:sp>
          <p:nvSpPr>
            <p:cNvPr id="12" name="Oval 11"/>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sp>
        <p:nvSpPr>
          <p:cNvPr id="17" name="TextBox 16"/>
          <p:cNvSpPr txBox="1"/>
          <p:nvPr/>
        </p:nvSpPr>
        <p:spPr>
          <a:xfrm>
            <a:off x="2362200" y="6396335"/>
            <a:ext cx="6781800" cy="523220"/>
          </a:xfrm>
          <a:prstGeom prst="rect">
            <a:avLst/>
          </a:prstGeom>
          <a:noFill/>
        </p:spPr>
        <p:txBody>
          <a:bodyPr wrap="square" rtlCol="0">
            <a:spAutoFit/>
          </a:bodyPr>
          <a:lstStyle/>
          <a:p>
            <a:pPr algn="r"/>
            <a:r>
              <a:rPr lang="en-US" sz="2800" b="1" dirty="0" smtClean="0"/>
              <a:t>which weaknesses are most important?</a:t>
            </a:r>
            <a:endParaRPr lang="en-US" sz="2800" b="1" dirty="0"/>
          </a:p>
        </p:txBody>
      </p:sp>
      <p:sp>
        <p:nvSpPr>
          <p:cNvPr id="22" name="TextBox 21"/>
          <p:cNvSpPr txBox="1"/>
          <p:nvPr/>
        </p:nvSpPr>
        <p:spPr>
          <a:xfrm>
            <a:off x="0" y="0"/>
            <a:ext cx="6248400" cy="523220"/>
          </a:xfrm>
          <a:prstGeom prst="rect">
            <a:avLst/>
          </a:prstGeom>
          <a:noFill/>
        </p:spPr>
        <p:txBody>
          <a:bodyPr wrap="square" rtlCol="0">
            <a:spAutoFit/>
          </a:bodyPr>
          <a:lstStyle/>
          <a:p>
            <a:r>
              <a:rPr lang="en-US" sz="2800" b="1" dirty="0" smtClean="0"/>
              <a:t>For the software we’re responsible for</a:t>
            </a:r>
            <a:endParaRPr lang="en-US" sz="2800" b="1" dirty="0"/>
          </a:p>
        </p:txBody>
      </p:sp>
      <p:sp>
        <p:nvSpPr>
          <p:cNvPr id="15" name="Oval 14"/>
          <p:cNvSpPr/>
          <p:nvPr/>
        </p:nvSpPr>
        <p:spPr>
          <a:xfrm>
            <a:off x="4419600" y="2667000"/>
            <a:ext cx="2362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Weaknesses we really care about</a:t>
            </a:r>
            <a:endParaRPr lang="en-US" sz="2000" b="1" dirty="0"/>
          </a:p>
        </p:txBody>
      </p:sp>
      <p:cxnSp>
        <p:nvCxnSpPr>
          <p:cNvPr id="16" name="Straight Arrow Connector 15"/>
          <p:cNvCxnSpPr/>
          <p:nvPr/>
        </p:nvCxnSpPr>
        <p:spPr>
          <a:xfrm flipV="1">
            <a:off x="2667000" y="4267200"/>
            <a:ext cx="1905000" cy="1295400"/>
          </a:xfrm>
          <a:prstGeom prst="straightConnector1">
            <a:avLst/>
          </a:prstGeom>
          <a:ln w="88900">
            <a:solidFill>
              <a:srgbClr val="003366"/>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3400" y="5638800"/>
            <a:ext cx="2667000" cy="830997"/>
          </a:xfrm>
          <a:prstGeom prst="rect">
            <a:avLst/>
          </a:prstGeom>
          <a:noFill/>
        </p:spPr>
        <p:txBody>
          <a:bodyPr wrap="square" rtlCol="0">
            <a:spAutoFit/>
          </a:bodyPr>
          <a:lstStyle/>
          <a:p>
            <a:r>
              <a:rPr lang="en-US" sz="2400" dirty="0" smtClean="0"/>
              <a:t>How do we identify these?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0"/>
            <a:ext cx="6781800" cy="523220"/>
          </a:xfrm>
          <a:prstGeom prst="rect">
            <a:avLst/>
          </a:prstGeom>
          <a:noFill/>
        </p:spPr>
        <p:txBody>
          <a:bodyPr wrap="square" rtlCol="0">
            <a:spAutoFit/>
          </a:bodyPr>
          <a:lstStyle/>
          <a:p>
            <a:pPr algn="r"/>
            <a:r>
              <a:rPr lang="en-US" sz="2800" b="1" dirty="0" smtClean="0"/>
              <a:t>Prioritizing weaknesses to be mitigated</a:t>
            </a:r>
            <a:endParaRPr lang="en-US" sz="2800" b="1" dirty="0"/>
          </a:p>
        </p:txBody>
      </p:sp>
      <p:sp>
        <p:nvSpPr>
          <p:cNvPr id="3" name="TextBox 2"/>
          <p:cNvSpPr txBox="1"/>
          <p:nvPr/>
        </p:nvSpPr>
        <p:spPr>
          <a:xfrm>
            <a:off x="838200" y="1752600"/>
            <a:ext cx="3048000" cy="523220"/>
          </a:xfrm>
          <a:prstGeom prst="rect">
            <a:avLst/>
          </a:prstGeom>
          <a:noFill/>
        </p:spPr>
        <p:txBody>
          <a:bodyPr wrap="square" rtlCol="0">
            <a:spAutoFit/>
          </a:bodyPr>
          <a:lstStyle/>
          <a:p>
            <a:r>
              <a:rPr lang="en-US" sz="2800" dirty="0" smtClean="0"/>
              <a:t>OWASP Top 10</a:t>
            </a:r>
            <a:endParaRPr lang="en-US" sz="2800" dirty="0"/>
          </a:p>
        </p:txBody>
      </p:sp>
      <p:sp>
        <p:nvSpPr>
          <p:cNvPr id="4" name="TextBox 3"/>
          <p:cNvSpPr txBox="1"/>
          <p:nvPr/>
        </p:nvSpPr>
        <p:spPr>
          <a:xfrm>
            <a:off x="4724400" y="2667000"/>
            <a:ext cx="3048000" cy="523220"/>
          </a:xfrm>
          <a:prstGeom prst="rect">
            <a:avLst/>
          </a:prstGeom>
          <a:noFill/>
        </p:spPr>
        <p:txBody>
          <a:bodyPr wrap="square" rtlCol="0">
            <a:spAutoFit/>
          </a:bodyPr>
          <a:lstStyle/>
          <a:p>
            <a:pPr algn="ctr"/>
            <a:r>
              <a:rPr lang="en-US" sz="2800" dirty="0" smtClean="0"/>
              <a:t>CWE/SANS Top 25</a:t>
            </a:r>
            <a:endParaRPr lang="en-US" sz="2800" dirty="0"/>
          </a:p>
        </p:txBody>
      </p:sp>
      <p:sp>
        <p:nvSpPr>
          <p:cNvPr id="5" name="TextBox 4"/>
          <p:cNvSpPr txBox="1"/>
          <p:nvPr/>
        </p:nvSpPr>
        <p:spPr>
          <a:xfrm>
            <a:off x="762000" y="3886200"/>
            <a:ext cx="7315200" cy="954107"/>
          </a:xfrm>
          <a:prstGeom prst="rect">
            <a:avLst/>
          </a:prstGeom>
          <a:noFill/>
        </p:spPr>
        <p:txBody>
          <a:bodyPr wrap="square" rtlCol="0">
            <a:spAutoFit/>
          </a:bodyPr>
          <a:lstStyle/>
          <a:p>
            <a:pPr algn="ctr"/>
            <a:r>
              <a:rPr lang="en-US" sz="2800" dirty="0" smtClean="0"/>
              <a:t>Lists are a good start but they are designed to be broadly applicable</a:t>
            </a:r>
            <a:endParaRPr lang="en-US" sz="2800" dirty="0"/>
          </a:p>
        </p:txBody>
      </p:sp>
      <p:sp>
        <p:nvSpPr>
          <p:cNvPr id="6" name="TextBox 5"/>
          <p:cNvSpPr txBox="1"/>
          <p:nvPr/>
        </p:nvSpPr>
        <p:spPr>
          <a:xfrm>
            <a:off x="0" y="6027003"/>
            <a:ext cx="5943600" cy="830997"/>
          </a:xfrm>
          <a:prstGeom prst="rect">
            <a:avLst/>
          </a:prstGeom>
          <a:noFill/>
        </p:spPr>
        <p:txBody>
          <a:bodyPr wrap="square" rtlCol="0">
            <a:spAutoFit/>
          </a:bodyPr>
          <a:lstStyle/>
          <a:p>
            <a:r>
              <a:rPr lang="en-US" sz="2400" b="1" dirty="0" smtClean="0"/>
              <a:t>We would like a way to specify priorities based on business/mission risk</a:t>
            </a:r>
            <a:endParaRPr lang="en-US" sz="2400" b="1" dirty="0"/>
          </a:p>
        </p:txBody>
      </p:sp>
      <p:pic>
        <p:nvPicPr>
          <p:cNvPr id="2050" name="Picture 2" descr="CWE/SANS Top 25 Most Dangerous Software Errors">
            <a:hlinkClick r:id="rId2"/>
          </p:cNvPr>
          <p:cNvPicPr>
            <a:picLocks noChangeAspect="1" noChangeArrowheads="1"/>
          </p:cNvPicPr>
          <p:nvPr/>
        </p:nvPicPr>
        <p:blipFill>
          <a:blip r:embed="rId3" cstate="print"/>
          <a:srcRect/>
          <a:stretch>
            <a:fillRect/>
          </a:stretch>
        </p:blipFill>
        <p:spPr bwMode="auto">
          <a:xfrm>
            <a:off x="5486400" y="1463964"/>
            <a:ext cx="1171575" cy="1088736"/>
          </a:xfrm>
          <a:prstGeom prst="rect">
            <a:avLst/>
          </a:prstGeom>
          <a:noFill/>
        </p:spPr>
      </p:pic>
      <p:pic>
        <p:nvPicPr>
          <p:cNvPr id="10" name="Picture 9" descr="owasp-logo"/>
          <p:cNvPicPr>
            <a:picLocks noChangeAspect="1" noChangeArrowheads="1"/>
          </p:cNvPicPr>
          <p:nvPr/>
        </p:nvPicPr>
        <p:blipFill>
          <a:blip r:embed="rId4" cstate="print"/>
          <a:srcRect/>
          <a:stretch>
            <a:fillRect/>
          </a:stretch>
        </p:blipFill>
        <p:spPr bwMode="auto">
          <a:xfrm>
            <a:off x="0" y="685800"/>
            <a:ext cx="4767262" cy="1146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14400"/>
            <a:ext cx="8305800" cy="523220"/>
          </a:xfrm>
          <a:prstGeom prst="rect">
            <a:avLst/>
          </a:prstGeom>
          <a:noFill/>
        </p:spPr>
        <p:txBody>
          <a:bodyPr wrap="square" rtlCol="0">
            <a:spAutoFit/>
          </a:bodyPr>
          <a:lstStyle/>
          <a:p>
            <a:r>
              <a:rPr lang="en-US" sz="2800" dirty="0" smtClean="0"/>
              <a:t>Common Weakness Risk Analysis Framework (CWRAF)</a:t>
            </a:r>
            <a:endParaRPr lang="en-US" sz="2800" dirty="0"/>
          </a:p>
        </p:txBody>
      </p:sp>
      <p:sp>
        <p:nvSpPr>
          <p:cNvPr id="3" name="TextBox 2"/>
          <p:cNvSpPr txBox="1"/>
          <p:nvPr/>
        </p:nvSpPr>
        <p:spPr>
          <a:xfrm>
            <a:off x="1371600" y="3276600"/>
            <a:ext cx="7162800" cy="523220"/>
          </a:xfrm>
          <a:prstGeom prst="rect">
            <a:avLst/>
          </a:prstGeom>
          <a:noFill/>
        </p:spPr>
        <p:txBody>
          <a:bodyPr wrap="square" rtlCol="0">
            <a:spAutoFit/>
          </a:bodyPr>
          <a:lstStyle/>
          <a:p>
            <a:r>
              <a:rPr lang="en-US" sz="2800" dirty="0" smtClean="0"/>
              <a:t>Common Weakness Scoring System (CWSS)</a:t>
            </a:r>
            <a:endParaRPr lang="en-US" sz="2800" dirty="0"/>
          </a:p>
        </p:txBody>
      </p:sp>
      <p:sp>
        <p:nvSpPr>
          <p:cNvPr id="4" name="TextBox 3"/>
          <p:cNvSpPr txBox="1"/>
          <p:nvPr/>
        </p:nvSpPr>
        <p:spPr>
          <a:xfrm>
            <a:off x="457200" y="1524000"/>
            <a:ext cx="6781800" cy="1200329"/>
          </a:xfrm>
          <a:prstGeom prst="rect">
            <a:avLst/>
          </a:prstGeom>
          <a:noFill/>
        </p:spPr>
        <p:txBody>
          <a:bodyPr wrap="square" rtlCol="0">
            <a:spAutoFit/>
          </a:bodyPr>
          <a:lstStyle/>
          <a:p>
            <a:r>
              <a:rPr lang="en-US" sz="2400" i="1" dirty="0" smtClean="0"/>
              <a:t>How do I </a:t>
            </a:r>
            <a:r>
              <a:rPr lang="en-US" sz="2400" b="1" i="1" dirty="0" smtClean="0"/>
              <a:t>identify</a:t>
            </a:r>
            <a:r>
              <a:rPr lang="en-US" sz="2400" i="1" dirty="0" smtClean="0"/>
              <a:t> which of the 800+ CWE’s are most important for my specific business domain, technologies and environment?</a:t>
            </a:r>
            <a:endParaRPr lang="en-US" sz="2400" i="1" dirty="0"/>
          </a:p>
        </p:txBody>
      </p:sp>
      <p:sp>
        <p:nvSpPr>
          <p:cNvPr id="5" name="TextBox 4"/>
          <p:cNvSpPr txBox="1"/>
          <p:nvPr/>
        </p:nvSpPr>
        <p:spPr>
          <a:xfrm>
            <a:off x="2057400" y="3886200"/>
            <a:ext cx="6781800" cy="1200329"/>
          </a:xfrm>
          <a:prstGeom prst="rect">
            <a:avLst/>
          </a:prstGeom>
          <a:noFill/>
        </p:spPr>
        <p:txBody>
          <a:bodyPr wrap="square" rtlCol="0">
            <a:spAutoFit/>
          </a:bodyPr>
          <a:lstStyle/>
          <a:p>
            <a:r>
              <a:rPr lang="en-US" sz="2400" i="1" dirty="0" smtClean="0"/>
              <a:t>How do I </a:t>
            </a:r>
            <a:r>
              <a:rPr lang="en-US" sz="2400" b="1" i="1" dirty="0" smtClean="0"/>
              <a:t>rank</a:t>
            </a:r>
            <a:r>
              <a:rPr lang="en-US" sz="2400" i="1" dirty="0" smtClean="0"/>
              <a:t> the CWE’s I care about according to my specific business domain, technologies and environment?</a:t>
            </a:r>
            <a:endParaRPr lang="en-US" sz="2400" i="1" dirty="0"/>
          </a:p>
        </p:txBody>
      </p:sp>
      <p:sp>
        <p:nvSpPr>
          <p:cNvPr id="6" name="TextBox 5"/>
          <p:cNvSpPr txBox="1"/>
          <p:nvPr/>
        </p:nvSpPr>
        <p:spPr>
          <a:xfrm>
            <a:off x="0" y="5903893"/>
            <a:ext cx="9144000" cy="954107"/>
          </a:xfrm>
          <a:prstGeom prst="rect">
            <a:avLst/>
          </a:prstGeom>
          <a:noFill/>
        </p:spPr>
        <p:txBody>
          <a:bodyPr wrap="square" rtlCol="0">
            <a:spAutoFit/>
          </a:bodyPr>
          <a:lstStyle/>
          <a:p>
            <a:r>
              <a:rPr lang="en-US" sz="2800" b="1" dirty="0" smtClean="0"/>
              <a:t>How do I identify and score weaknesses important to my organization?</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0"/>
            <a:ext cx="8610600" cy="523220"/>
          </a:xfrm>
          <a:prstGeom prst="rect">
            <a:avLst/>
          </a:prstGeom>
          <a:noFill/>
        </p:spPr>
        <p:txBody>
          <a:bodyPr wrap="square" rtlCol="0">
            <a:spAutoFit/>
          </a:bodyPr>
          <a:lstStyle/>
          <a:p>
            <a:pPr algn="r"/>
            <a:r>
              <a:rPr lang="en-US" sz="2800" b="1" dirty="0" smtClean="0"/>
              <a:t>Common Weakness Risk Analysis Framework (CWRAF)</a:t>
            </a:r>
            <a:endParaRPr lang="en-US" sz="2800" b="1" dirty="0"/>
          </a:p>
        </p:txBody>
      </p:sp>
      <p:sp>
        <p:nvSpPr>
          <p:cNvPr id="3" name="TextBox 2"/>
          <p:cNvSpPr txBox="1"/>
          <p:nvPr/>
        </p:nvSpPr>
        <p:spPr>
          <a:xfrm>
            <a:off x="2667000" y="6334780"/>
            <a:ext cx="6477000" cy="523220"/>
          </a:xfrm>
          <a:prstGeom prst="rect">
            <a:avLst/>
          </a:prstGeom>
          <a:noFill/>
        </p:spPr>
        <p:txBody>
          <a:bodyPr wrap="square" rtlCol="0">
            <a:spAutoFit/>
          </a:bodyPr>
          <a:lstStyle/>
          <a:p>
            <a:r>
              <a:rPr lang="en-US" sz="2800" dirty="0" smtClean="0"/>
              <a:t>Multiple pieces – we’ll focus on “Vignettes”</a:t>
            </a:r>
            <a:endParaRPr lang="en-US" sz="2800" dirty="0"/>
          </a:p>
        </p:txBody>
      </p:sp>
      <p:sp>
        <p:nvSpPr>
          <p:cNvPr id="5" name="TextBox 4"/>
          <p:cNvSpPr txBox="1"/>
          <p:nvPr/>
        </p:nvSpPr>
        <p:spPr>
          <a:xfrm>
            <a:off x="152400" y="990600"/>
            <a:ext cx="5943600" cy="523220"/>
          </a:xfrm>
          <a:prstGeom prst="rect">
            <a:avLst/>
          </a:prstGeom>
          <a:noFill/>
        </p:spPr>
        <p:txBody>
          <a:bodyPr wrap="square" rtlCol="0">
            <a:spAutoFit/>
          </a:bodyPr>
          <a:lstStyle/>
          <a:p>
            <a:r>
              <a:rPr lang="en-US" sz="2800" dirty="0" smtClean="0"/>
              <a:t>Technical Impacts</a:t>
            </a:r>
            <a:endParaRPr lang="en-US" sz="2800" dirty="0"/>
          </a:p>
        </p:txBody>
      </p:sp>
      <p:sp>
        <p:nvSpPr>
          <p:cNvPr id="6" name="TextBox 5"/>
          <p:cNvSpPr txBox="1"/>
          <p:nvPr/>
        </p:nvSpPr>
        <p:spPr>
          <a:xfrm>
            <a:off x="152400" y="1447800"/>
            <a:ext cx="4724400" cy="2554545"/>
          </a:xfrm>
          <a:prstGeom prst="rect">
            <a:avLst/>
          </a:prstGeom>
          <a:noFill/>
          <a:ln>
            <a:solidFill>
              <a:schemeClr val="accent1">
                <a:shade val="50000"/>
              </a:schemeClr>
            </a:solidFill>
          </a:ln>
        </p:spPr>
        <p:txBody>
          <a:bodyPr wrap="square" rtlCol="0">
            <a:spAutoFit/>
          </a:bodyPr>
          <a:lstStyle/>
          <a:p>
            <a:r>
              <a:rPr lang="en-US" sz="2000" dirty="0" smtClean="0"/>
              <a:t>1. Modify data</a:t>
            </a:r>
          </a:p>
          <a:p>
            <a:r>
              <a:rPr lang="en-US" sz="2000" dirty="0" smtClean="0"/>
              <a:t>2. Read data</a:t>
            </a:r>
          </a:p>
          <a:p>
            <a:r>
              <a:rPr lang="en-US" sz="2000" dirty="0" smtClean="0"/>
              <a:t>3. </a:t>
            </a:r>
            <a:r>
              <a:rPr lang="en-US" sz="2000" dirty="0" err="1" smtClean="0"/>
              <a:t>DoS</a:t>
            </a:r>
            <a:r>
              <a:rPr lang="en-US" sz="2000" dirty="0" smtClean="0"/>
              <a:t>: unreliable execution</a:t>
            </a:r>
          </a:p>
          <a:p>
            <a:r>
              <a:rPr lang="en-US" sz="2000" dirty="0" smtClean="0"/>
              <a:t>4. </a:t>
            </a:r>
            <a:r>
              <a:rPr lang="en-US" sz="2000" dirty="0" err="1" smtClean="0"/>
              <a:t>DoS</a:t>
            </a:r>
            <a:r>
              <a:rPr lang="en-US" sz="2000" dirty="0" smtClean="0"/>
              <a:t>: resource consumption</a:t>
            </a:r>
          </a:p>
          <a:p>
            <a:r>
              <a:rPr lang="en-US" sz="2000" dirty="0" smtClean="0"/>
              <a:t>5. Execute unauthorized code or commands</a:t>
            </a:r>
          </a:p>
          <a:p>
            <a:r>
              <a:rPr lang="en-US" sz="2000" dirty="0" smtClean="0"/>
              <a:t>6. Gain privileges / assume identity</a:t>
            </a:r>
          </a:p>
          <a:p>
            <a:r>
              <a:rPr lang="en-US" sz="2000" dirty="0" smtClean="0"/>
              <a:t>7. Bypass protection mechanism</a:t>
            </a:r>
          </a:p>
          <a:p>
            <a:r>
              <a:rPr lang="en-US" sz="2000" dirty="0" smtClean="0"/>
              <a:t>8. Hide activities</a:t>
            </a:r>
            <a:endParaRPr lang="en-US" sz="2000" dirty="0"/>
          </a:p>
        </p:txBody>
      </p:sp>
      <p:sp>
        <p:nvSpPr>
          <p:cNvPr id="13" name="TextBox 12"/>
          <p:cNvSpPr txBox="1"/>
          <p:nvPr/>
        </p:nvSpPr>
        <p:spPr>
          <a:xfrm>
            <a:off x="6858000" y="1981200"/>
            <a:ext cx="1752600" cy="1323439"/>
          </a:xfrm>
          <a:prstGeom prst="rect">
            <a:avLst/>
          </a:prstGeom>
          <a:noFill/>
          <a:ln>
            <a:solidFill>
              <a:schemeClr val="accent1">
                <a:shade val="50000"/>
              </a:schemeClr>
            </a:solidFill>
          </a:ln>
        </p:spPr>
        <p:txBody>
          <a:bodyPr wrap="square" rtlCol="0">
            <a:spAutoFit/>
          </a:bodyPr>
          <a:lstStyle/>
          <a:p>
            <a:r>
              <a:rPr lang="en-US" sz="2000" dirty="0" smtClean="0"/>
              <a:t>1. System</a:t>
            </a:r>
          </a:p>
          <a:p>
            <a:r>
              <a:rPr lang="en-US" sz="2000" dirty="0" smtClean="0"/>
              <a:t>2. Application</a:t>
            </a:r>
          </a:p>
          <a:p>
            <a:r>
              <a:rPr lang="en-US" sz="2000" dirty="0" smtClean="0"/>
              <a:t>3. Network</a:t>
            </a:r>
          </a:p>
          <a:p>
            <a:r>
              <a:rPr lang="en-US" sz="2000" dirty="0" smtClean="0"/>
              <a:t>4. Enterprise</a:t>
            </a:r>
          </a:p>
        </p:txBody>
      </p:sp>
      <p:sp>
        <p:nvSpPr>
          <p:cNvPr id="14" name="TextBox 13"/>
          <p:cNvSpPr txBox="1"/>
          <p:nvPr/>
        </p:nvSpPr>
        <p:spPr>
          <a:xfrm>
            <a:off x="6096000" y="1524000"/>
            <a:ext cx="2438400" cy="523220"/>
          </a:xfrm>
          <a:prstGeom prst="rect">
            <a:avLst/>
          </a:prstGeom>
          <a:noFill/>
        </p:spPr>
        <p:txBody>
          <a:bodyPr wrap="square" rtlCol="0">
            <a:spAutoFit/>
          </a:bodyPr>
          <a:lstStyle/>
          <a:p>
            <a:pPr algn="r"/>
            <a:r>
              <a:rPr lang="en-US" sz="2800" dirty="0" smtClean="0"/>
              <a:t>Layers</a:t>
            </a:r>
            <a:endParaRPr lang="en-US" sz="2800" dirty="0"/>
          </a:p>
        </p:txBody>
      </p:sp>
      <p:sp>
        <p:nvSpPr>
          <p:cNvPr id="15" name="Multiply 14"/>
          <p:cNvSpPr/>
          <p:nvPr/>
        </p:nvSpPr>
        <p:spPr>
          <a:xfrm>
            <a:off x="5943600" y="2209800"/>
            <a:ext cx="838200" cy="838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Equal 15"/>
          <p:cNvSpPr/>
          <p:nvPr/>
        </p:nvSpPr>
        <p:spPr>
          <a:xfrm>
            <a:off x="3200400" y="4876800"/>
            <a:ext cx="990600" cy="6096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p:cNvSpPr txBox="1"/>
          <p:nvPr/>
        </p:nvSpPr>
        <p:spPr>
          <a:xfrm>
            <a:off x="5334000" y="4724400"/>
            <a:ext cx="2590800" cy="954107"/>
          </a:xfrm>
          <a:prstGeom prst="rect">
            <a:avLst/>
          </a:prstGeom>
          <a:noFill/>
          <a:ln>
            <a:solidFill>
              <a:schemeClr val="accent1">
                <a:shade val="95000"/>
                <a:satMod val="105000"/>
              </a:schemeClr>
            </a:solidFill>
          </a:ln>
        </p:spPr>
        <p:txBody>
          <a:bodyPr wrap="square" rtlCol="0">
            <a:spAutoFit/>
          </a:bodyPr>
          <a:lstStyle/>
          <a:p>
            <a:r>
              <a:rPr lang="en-US" sz="2800" dirty="0" smtClean="0"/>
              <a:t>Technical Impact Scorecard</a:t>
            </a:r>
            <a:endParaRPr lang="en-US" sz="2800" dirty="0"/>
          </a:p>
        </p:txBody>
      </p:sp>
      <p:sp>
        <p:nvSpPr>
          <p:cNvPr id="11" name="TextBox 10"/>
          <p:cNvSpPr txBox="1"/>
          <p:nvPr/>
        </p:nvSpPr>
        <p:spPr>
          <a:xfrm>
            <a:off x="4953000" y="1447800"/>
            <a:ext cx="990600" cy="2554545"/>
          </a:xfrm>
          <a:prstGeom prst="rect">
            <a:avLst/>
          </a:prstGeom>
          <a:noFill/>
          <a:ln>
            <a:solidFill>
              <a:schemeClr val="accent1">
                <a:shade val="50000"/>
              </a:schemeClr>
            </a:solidFill>
          </a:ln>
        </p:spPr>
        <p:txBody>
          <a:bodyPr wrap="square" rtlCol="0">
            <a:spAutoFit/>
          </a:bodyPr>
          <a:lstStyle/>
          <a:p>
            <a:r>
              <a:rPr lang="en-US" sz="2000" dirty="0" smtClean="0"/>
              <a:t>W1=0</a:t>
            </a:r>
          </a:p>
          <a:p>
            <a:r>
              <a:rPr lang="en-US" sz="2000" dirty="0" smtClean="0"/>
              <a:t>W2=0</a:t>
            </a:r>
          </a:p>
          <a:p>
            <a:r>
              <a:rPr lang="en-US" sz="2000" dirty="0" smtClean="0"/>
              <a:t>W3=10</a:t>
            </a:r>
          </a:p>
          <a:p>
            <a:r>
              <a:rPr lang="en-US" sz="2000" dirty="0" smtClean="0"/>
              <a:t>W4=4</a:t>
            </a:r>
          </a:p>
          <a:p>
            <a:r>
              <a:rPr lang="en-US" sz="2000" dirty="0" smtClean="0"/>
              <a:t>W5=10</a:t>
            </a:r>
          </a:p>
          <a:p>
            <a:r>
              <a:rPr lang="en-US" sz="2000" dirty="0" smtClean="0"/>
              <a:t>W6=0</a:t>
            </a:r>
          </a:p>
          <a:p>
            <a:r>
              <a:rPr lang="en-US" sz="2000" dirty="0" smtClean="0"/>
              <a:t>W7=0</a:t>
            </a:r>
          </a:p>
          <a:p>
            <a:r>
              <a:rPr lang="en-US" sz="2000" dirty="0" smtClean="0"/>
              <a:t>W8=0</a:t>
            </a:r>
          </a:p>
        </p:txBody>
      </p:sp>
      <p:sp>
        <p:nvSpPr>
          <p:cNvPr id="12" name="TextBox 11"/>
          <p:cNvSpPr txBox="1"/>
          <p:nvPr/>
        </p:nvSpPr>
        <p:spPr>
          <a:xfrm>
            <a:off x="4876800" y="914400"/>
            <a:ext cx="2438400" cy="523220"/>
          </a:xfrm>
          <a:prstGeom prst="rect">
            <a:avLst/>
          </a:prstGeom>
          <a:noFill/>
        </p:spPr>
        <p:txBody>
          <a:bodyPr wrap="square" rtlCol="0">
            <a:spAutoFit/>
          </a:bodyPr>
          <a:lstStyle/>
          <a:p>
            <a:r>
              <a:rPr lang="en-US" sz="2800" dirty="0" smtClean="0"/>
              <a:t>Weightings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par>
                                <p:cTn id="16" presetID="1" presetClass="entr" presetSubtype="0" fill="hold" grpId="1" nodeType="with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13" grpId="0" animBg="1"/>
      <p:bldP spid="14" grpId="0"/>
      <p:bldP spid="15" grpId="0" animBg="1"/>
      <p:bldP spid="16" grpId="0" animBg="1"/>
      <p:bldP spid="17" grpId="0" animBg="1"/>
      <p:bldP spid="11" grpId="0" animBg="1"/>
      <p:bldP spid="12" grpId="0"/>
      <p:bldP spid="1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5943600"/>
            <a:ext cx="6858000" cy="584775"/>
          </a:xfrm>
          <a:prstGeom prst="rect">
            <a:avLst/>
          </a:prstGeom>
          <a:noFill/>
        </p:spPr>
        <p:txBody>
          <a:bodyPr wrap="square" rtlCol="0">
            <a:spAutoFit/>
          </a:bodyPr>
          <a:lstStyle/>
          <a:p>
            <a:r>
              <a:rPr lang="en-US" sz="3200" dirty="0" smtClean="0"/>
              <a:t>Today’s Software Assurance (SwA) Track</a:t>
            </a:r>
            <a:endParaRPr lang="en-US" sz="3200" dirty="0"/>
          </a:p>
        </p:txBody>
      </p:sp>
      <p:sp>
        <p:nvSpPr>
          <p:cNvPr id="3" name="TextBox 2"/>
          <p:cNvSpPr txBox="1"/>
          <p:nvPr/>
        </p:nvSpPr>
        <p:spPr>
          <a:xfrm>
            <a:off x="533400" y="914400"/>
            <a:ext cx="8001000" cy="4185761"/>
          </a:xfrm>
          <a:prstGeom prst="rect">
            <a:avLst/>
          </a:prstGeom>
          <a:noFill/>
        </p:spPr>
        <p:txBody>
          <a:bodyPr wrap="square" rtlCol="0">
            <a:spAutoFit/>
          </a:bodyPr>
          <a:lstStyle/>
          <a:p>
            <a:pPr>
              <a:spcAft>
                <a:spcPts val="1200"/>
              </a:spcAft>
            </a:pPr>
            <a:r>
              <a:rPr lang="en-US" sz="2400" b="1" dirty="0" smtClean="0"/>
              <a:t>Software Assurance Throughout the Lifecycle </a:t>
            </a:r>
            <a:r>
              <a:rPr lang="en-US" sz="2400" dirty="0" smtClean="0"/>
              <a:t>– Richard Struse</a:t>
            </a:r>
          </a:p>
          <a:p>
            <a:pPr>
              <a:spcAft>
                <a:spcPts val="1200"/>
              </a:spcAft>
            </a:pPr>
            <a:r>
              <a:rPr lang="en-US" sz="2400" b="1" dirty="0" smtClean="0"/>
              <a:t>Improve Your SDLC with CAPEC and CWE </a:t>
            </a:r>
            <a:r>
              <a:rPr lang="en-US" sz="2400" dirty="0" smtClean="0"/>
              <a:t>– Ryan Stinson</a:t>
            </a:r>
          </a:p>
          <a:p>
            <a:pPr>
              <a:spcAft>
                <a:spcPts val="1200"/>
              </a:spcAft>
            </a:pPr>
            <a:r>
              <a:rPr lang="en-US" sz="2400" b="1" dirty="0" smtClean="0"/>
              <a:t>Sticking to the Facts: Scientific Study of Static Analysis Tools </a:t>
            </a:r>
            <a:r>
              <a:rPr lang="en-US" sz="2400" dirty="0" smtClean="0"/>
              <a:t>– Chuck Willis &amp; Kris Britton</a:t>
            </a:r>
          </a:p>
          <a:p>
            <a:pPr>
              <a:spcAft>
                <a:spcPts val="1200"/>
              </a:spcAft>
            </a:pPr>
            <a:r>
              <a:rPr lang="en-US" sz="2400" b="1" dirty="0" smtClean="0"/>
              <a:t>Mobile Applications Software Assurance </a:t>
            </a:r>
            <a:r>
              <a:rPr lang="en-US" sz="2400" dirty="0" smtClean="0"/>
              <a:t>– Adam Meyers</a:t>
            </a:r>
          </a:p>
          <a:p>
            <a:pPr>
              <a:spcAft>
                <a:spcPts val="1200"/>
              </a:spcAft>
            </a:pPr>
            <a:r>
              <a:rPr lang="en-US" sz="2400" b="1" dirty="0" smtClean="0"/>
              <a:t>You’re Not Done (Yet): Turning </a:t>
            </a:r>
            <a:r>
              <a:rPr lang="en-US" sz="2400" b="1" dirty="0" err="1" smtClean="0"/>
              <a:t>Secureable</a:t>
            </a:r>
            <a:r>
              <a:rPr lang="en-US" sz="2400" b="1" dirty="0" smtClean="0"/>
              <a:t> Apps into Secure Installations using SCAP </a:t>
            </a:r>
            <a:r>
              <a:rPr lang="en-US" sz="2400" dirty="0" smtClean="0"/>
              <a:t>– Charles Schmidt</a:t>
            </a:r>
          </a:p>
          <a:p>
            <a:pPr>
              <a:spcAft>
                <a:spcPts val="1200"/>
              </a:spcAft>
            </a:pPr>
            <a:r>
              <a:rPr lang="en-US" sz="2400" b="1" dirty="0" smtClean="0"/>
              <a:t>Why do developers make these dangerous software errors? </a:t>
            </a:r>
            <a:r>
              <a:rPr lang="en-US" sz="2400" dirty="0" smtClean="0"/>
              <a:t>– Michelle Moss &amp; </a:t>
            </a:r>
            <a:r>
              <a:rPr lang="en-US" sz="2400" dirty="0" err="1" smtClean="0"/>
              <a:t>Nadya</a:t>
            </a:r>
            <a:r>
              <a:rPr lang="en-US" sz="2400" dirty="0" smtClean="0"/>
              <a:t> </a:t>
            </a:r>
            <a:r>
              <a:rPr lang="en-US" sz="2400" dirty="0" err="1" smtClean="0"/>
              <a:t>Bartol</a:t>
            </a:r>
            <a:endParaRPr lang="en-US" sz="2400" dirty="0" smtClean="0"/>
          </a:p>
        </p:txBody>
      </p:sp>
      <p:grpSp>
        <p:nvGrpSpPr>
          <p:cNvPr id="7" name="Group 6"/>
          <p:cNvGrpSpPr/>
          <p:nvPr/>
        </p:nvGrpSpPr>
        <p:grpSpPr>
          <a:xfrm>
            <a:off x="4888206" y="304800"/>
            <a:ext cx="2807994" cy="525168"/>
            <a:chOff x="4888206" y="304800"/>
            <a:chExt cx="2807994" cy="525168"/>
          </a:xfrm>
        </p:grpSpPr>
        <p:sp>
          <p:nvSpPr>
            <p:cNvPr id="4" name="Right Arrow 3"/>
            <p:cNvSpPr/>
            <p:nvPr/>
          </p:nvSpPr>
          <p:spPr>
            <a:xfrm rot="8413660">
              <a:off x="4888206" y="601368"/>
              <a:ext cx="533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5410200" y="304800"/>
              <a:ext cx="2286000" cy="400110"/>
            </a:xfrm>
            <a:prstGeom prst="rect">
              <a:avLst/>
            </a:prstGeom>
            <a:noFill/>
          </p:spPr>
          <p:txBody>
            <a:bodyPr wrap="square" rtlCol="0">
              <a:spAutoFit/>
            </a:bodyPr>
            <a:lstStyle/>
            <a:p>
              <a:r>
                <a:rPr lang="en-US" sz="2000" b="1" dirty="0" smtClean="0">
                  <a:solidFill>
                    <a:srgbClr val="FF0000"/>
                  </a:solidFill>
                </a:rPr>
                <a:t>You are here</a:t>
              </a:r>
              <a:endParaRPr lang="en-US" sz="2000"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096000" cy="523220"/>
          </a:xfrm>
          <a:prstGeom prst="rect">
            <a:avLst/>
          </a:prstGeom>
          <a:noFill/>
          <a:ln>
            <a:noFill/>
          </a:ln>
        </p:spPr>
        <p:txBody>
          <a:bodyPr wrap="square" rtlCol="0">
            <a:spAutoFit/>
          </a:bodyPr>
          <a:lstStyle/>
          <a:p>
            <a:r>
              <a:rPr lang="en-US" sz="2800" b="1" dirty="0" smtClean="0"/>
              <a:t>CWRAF: Technical Impact Scorecard</a:t>
            </a:r>
            <a:endParaRPr lang="en-US" sz="2800" b="1" dirty="0"/>
          </a:p>
        </p:txBody>
      </p:sp>
      <p:graphicFrame>
        <p:nvGraphicFramePr>
          <p:cNvPr id="4" name="Table 3"/>
          <p:cNvGraphicFramePr>
            <a:graphicFrameLocks noGrp="1"/>
          </p:cNvGraphicFramePr>
          <p:nvPr/>
        </p:nvGraphicFramePr>
        <p:xfrm>
          <a:off x="533397" y="1752600"/>
          <a:ext cx="7467604" cy="1905000"/>
        </p:xfrm>
        <a:graphic>
          <a:graphicData uri="http://schemas.openxmlformats.org/drawingml/2006/table">
            <a:tbl>
              <a:tblPr firstRow="1" bandRow="1">
                <a:tableStyleId>{BC89EF96-8CEA-46FF-86C4-4CE0E7609802}</a:tableStyleId>
              </a:tblPr>
              <a:tblGrid>
                <a:gridCol w="1269495"/>
                <a:gridCol w="672084"/>
                <a:gridCol w="746760"/>
                <a:gridCol w="746760"/>
                <a:gridCol w="713569"/>
                <a:gridCol w="829734"/>
                <a:gridCol w="829734"/>
                <a:gridCol w="829734"/>
                <a:gridCol w="829734"/>
              </a:tblGrid>
              <a:tr h="370840">
                <a:tc>
                  <a:txBody>
                    <a:bodyPr/>
                    <a:lstStyle/>
                    <a:p>
                      <a:pPr algn="ctr"/>
                      <a:endParaRPr lang="en-US" dirty="0"/>
                    </a:p>
                  </a:txBody>
                  <a:tcPr/>
                </a:tc>
                <a:tc>
                  <a:txBody>
                    <a:bodyPr/>
                    <a:lstStyle/>
                    <a:p>
                      <a:pPr algn="ctr"/>
                      <a:r>
                        <a:rPr lang="en-US" dirty="0" smtClean="0"/>
                        <a:t>MD</a:t>
                      </a:r>
                      <a:endParaRPr lang="en-US" dirty="0"/>
                    </a:p>
                  </a:txBody>
                  <a:tcPr/>
                </a:tc>
                <a:tc>
                  <a:txBody>
                    <a:bodyPr/>
                    <a:lstStyle/>
                    <a:p>
                      <a:pPr algn="ctr"/>
                      <a:r>
                        <a:rPr lang="en-US" dirty="0" smtClean="0"/>
                        <a:t>RD</a:t>
                      </a:r>
                      <a:endParaRPr lang="en-US" dirty="0"/>
                    </a:p>
                  </a:txBody>
                  <a:tcPr/>
                </a:tc>
                <a:tc>
                  <a:txBody>
                    <a:bodyPr/>
                    <a:lstStyle/>
                    <a:p>
                      <a:pPr algn="ctr"/>
                      <a:r>
                        <a:rPr lang="en-US" dirty="0" smtClean="0"/>
                        <a:t>UE</a:t>
                      </a:r>
                      <a:endParaRPr lang="en-US" dirty="0"/>
                    </a:p>
                  </a:txBody>
                  <a:tcPr/>
                </a:tc>
                <a:tc>
                  <a:txBody>
                    <a:bodyPr/>
                    <a:lstStyle/>
                    <a:p>
                      <a:pPr algn="ctr"/>
                      <a:r>
                        <a:rPr lang="en-US" dirty="0" smtClean="0"/>
                        <a:t>RC</a:t>
                      </a:r>
                      <a:endParaRPr lang="en-US" dirty="0"/>
                    </a:p>
                  </a:txBody>
                  <a:tcPr/>
                </a:tc>
                <a:tc>
                  <a:txBody>
                    <a:bodyPr/>
                    <a:lstStyle/>
                    <a:p>
                      <a:pPr algn="ctr"/>
                      <a:r>
                        <a:rPr lang="en-US" dirty="0" smtClean="0"/>
                        <a:t>EA</a:t>
                      </a:r>
                      <a:endParaRPr lang="en-US" dirty="0"/>
                    </a:p>
                  </a:txBody>
                  <a:tcPr/>
                </a:tc>
                <a:tc>
                  <a:txBody>
                    <a:bodyPr/>
                    <a:lstStyle/>
                    <a:p>
                      <a:pPr algn="ctr"/>
                      <a:r>
                        <a:rPr lang="en-US" dirty="0" smtClean="0"/>
                        <a:t>GP</a:t>
                      </a:r>
                      <a:endParaRPr lang="en-US" dirty="0"/>
                    </a:p>
                  </a:txBody>
                  <a:tcPr/>
                </a:tc>
                <a:tc>
                  <a:txBody>
                    <a:bodyPr/>
                    <a:lstStyle/>
                    <a:p>
                      <a:pPr algn="ctr"/>
                      <a:r>
                        <a:rPr lang="en-US" dirty="0" smtClean="0"/>
                        <a:t>BP</a:t>
                      </a:r>
                      <a:endParaRPr lang="en-US" dirty="0"/>
                    </a:p>
                  </a:txBody>
                  <a:tcPr/>
                </a:tc>
                <a:tc>
                  <a:txBody>
                    <a:bodyPr/>
                    <a:lstStyle/>
                    <a:p>
                      <a:pPr algn="ctr"/>
                      <a:r>
                        <a:rPr lang="en-US" dirty="0" smtClean="0"/>
                        <a:t>HA</a:t>
                      </a:r>
                      <a:endParaRPr lang="en-US" dirty="0"/>
                    </a:p>
                  </a:txBody>
                  <a:tcPr/>
                </a:tc>
              </a:tr>
              <a:tr h="370840">
                <a:tc>
                  <a:txBody>
                    <a:bodyPr/>
                    <a:lstStyle/>
                    <a:p>
                      <a:r>
                        <a:rPr lang="en-US" b="1" dirty="0" smtClean="0"/>
                        <a:t>Application</a:t>
                      </a:r>
                      <a:endParaRPr lang="en-US" b="1"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b="1" dirty="0" smtClean="0"/>
                        <a:t>System</a:t>
                      </a:r>
                      <a:endParaRPr lang="en-US" b="1" dirty="0"/>
                    </a:p>
                  </a:txBody>
                  <a:tcPr/>
                </a:tc>
                <a:tc>
                  <a:txBody>
                    <a:bodyPr/>
                    <a:lstStyle/>
                    <a:p>
                      <a:endParaRPr lang="en-US"/>
                    </a:p>
                  </a:txBody>
                  <a:tcPr/>
                </a:tc>
                <a:tc>
                  <a:txBody>
                    <a:bodyPr/>
                    <a:lstStyle/>
                    <a:p>
                      <a:pPr algn="ctr"/>
                      <a:endParaRPr lang="en-US" sz="2000"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b="1" dirty="0" smtClean="0"/>
                        <a:t>Network</a:t>
                      </a:r>
                      <a:endParaRPr lang="en-US" b="1"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b="1" dirty="0" smtClean="0"/>
                        <a:t>Enterprise</a:t>
                      </a:r>
                      <a:endParaRPr lang="en-US"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marL="0" algn="ctr" defTabSz="914400" rtl="0" eaLnBrk="1" latinLnBrk="0" hangingPunct="1"/>
                      <a:endParaRPr lang="en-US" sz="2000" b="1" kern="1200" dirty="0" smtClean="0">
                        <a:solidFill>
                          <a:schemeClr val="tx1"/>
                        </a:solidFill>
                        <a:latin typeface="+mn-lt"/>
                        <a:ea typeface="+mn-ea"/>
                        <a:cs typeface="+mn-cs"/>
                      </a:endParaRPr>
                    </a:p>
                  </a:txBody>
                  <a:tcPr/>
                </a:tc>
              </a:tr>
            </a:tbl>
          </a:graphicData>
        </a:graphic>
      </p:graphicFrame>
      <p:sp>
        <p:nvSpPr>
          <p:cNvPr id="5" name="TextBox 4"/>
          <p:cNvSpPr txBox="1"/>
          <p:nvPr/>
        </p:nvSpPr>
        <p:spPr>
          <a:xfrm>
            <a:off x="228600" y="4495800"/>
            <a:ext cx="1752600" cy="400110"/>
          </a:xfrm>
          <a:prstGeom prst="rect">
            <a:avLst/>
          </a:prstGeom>
          <a:noFill/>
        </p:spPr>
        <p:txBody>
          <a:bodyPr wrap="square" rtlCol="0">
            <a:spAutoFit/>
          </a:bodyPr>
          <a:lstStyle/>
          <a:p>
            <a:r>
              <a:rPr lang="en-US" sz="2000" dirty="0" smtClean="0"/>
              <a:t>For each layer</a:t>
            </a:r>
            <a:endParaRPr lang="en-US" sz="2000" dirty="0"/>
          </a:p>
        </p:txBody>
      </p:sp>
      <p:cxnSp>
        <p:nvCxnSpPr>
          <p:cNvPr id="7" name="Straight Arrow Connector 6"/>
          <p:cNvCxnSpPr>
            <a:stCxn id="5" idx="0"/>
          </p:cNvCxnSpPr>
          <p:nvPr/>
        </p:nvCxnSpPr>
        <p:spPr>
          <a:xfrm rot="5400000" flipH="1" flipV="1">
            <a:off x="781050" y="4133850"/>
            <a:ext cx="685800" cy="38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52800" y="609600"/>
            <a:ext cx="3505200" cy="400110"/>
          </a:xfrm>
          <a:prstGeom prst="rect">
            <a:avLst/>
          </a:prstGeom>
          <a:noFill/>
        </p:spPr>
        <p:txBody>
          <a:bodyPr wrap="square" rtlCol="0">
            <a:spAutoFit/>
          </a:bodyPr>
          <a:lstStyle/>
          <a:p>
            <a:r>
              <a:rPr lang="en-US" sz="2000" dirty="0" smtClean="0"/>
              <a:t>and each technical impact</a:t>
            </a:r>
            <a:endParaRPr lang="en-US" sz="2000" dirty="0"/>
          </a:p>
        </p:txBody>
      </p:sp>
      <p:cxnSp>
        <p:nvCxnSpPr>
          <p:cNvPr id="10" name="Straight Arrow Connector 9"/>
          <p:cNvCxnSpPr/>
          <p:nvPr/>
        </p:nvCxnSpPr>
        <p:spPr>
          <a:xfrm rot="5400000">
            <a:off x="3352800" y="1143000"/>
            <a:ext cx="68580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76600" y="4495800"/>
            <a:ext cx="4800600" cy="461665"/>
          </a:xfrm>
          <a:prstGeom prst="rect">
            <a:avLst/>
          </a:prstGeom>
          <a:noFill/>
        </p:spPr>
        <p:txBody>
          <a:bodyPr wrap="square" rtlCol="0">
            <a:spAutoFit/>
          </a:bodyPr>
          <a:lstStyle/>
          <a:p>
            <a:r>
              <a:rPr lang="en-US" sz="2400" b="1" dirty="0" smtClean="0"/>
              <a:t>assign a weighting from 0 to 10</a:t>
            </a:r>
            <a:endParaRPr lang="en-US" sz="2400" b="1" dirty="0"/>
          </a:p>
        </p:txBody>
      </p:sp>
      <p:cxnSp>
        <p:nvCxnSpPr>
          <p:cNvPr id="16" name="Straight Arrow Connector 15"/>
          <p:cNvCxnSpPr/>
          <p:nvPr/>
        </p:nvCxnSpPr>
        <p:spPr>
          <a:xfrm rot="16200000" flipV="1">
            <a:off x="2895600" y="2819400"/>
            <a:ext cx="1752600" cy="1600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0"/>
          </p:cNvCxnSpPr>
          <p:nvPr/>
        </p:nvCxnSpPr>
        <p:spPr>
          <a:xfrm rot="5400000" flipH="1" flipV="1">
            <a:off x="6076950" y="3105150"/>
            <a:ext cx="990600" cy="17907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667000" y="2514600"/>
            <a:ext cx="304800" cy="400110"/>
          </a:xfrm>
          <a:prstGeom prst="rect">
            <a:avLst/>
          </a:prstGeom>
          <a:noFill/>
        </p:spPr>
        <p:txBody>
          <a:bodyPr wrap="square" rtlCol="0">
            <a:spAutoFit/>
          </a:bodyPr>
          <a:lstStyle/>
          <a:p>
            <a:r>
              <a:rPr lang="en-US" sz="2000" b="1" dirty="0" smtClean="0"/>
              <a:t>8</a:t>
            </a:r>
            <a:endParaRPr lang="en-US" sz="2000" b="1" dirty="0"/>
          </a:p>
        </p:txBody>
      </p:sp>
      <p:sp>
        <p:nvSpPr>
          <p:cNvPr id="23" name="TextBox 22"/>
          <p:cNvSpPr txBox="1"/>
          <p:nvPr/>
        </p:nvSpPr>
        <p:spPr>
          <a:xfrm>
            <a:off x="7467600" y="3276600"/>
            <a:ext cx="304800" cy="400110"/>
          </a:xfrm>
          <a:prstGeom prst="rect">
            <a:avLst/>
          </a:prstGeom>
          <a:noFill/>
        </p:spPr>
        <p:txBody>
          <a:bodyPr wrap="square" rtlCol="0">
            <a:spAutoFit/>
          </a:bodyPr>
          <a:lstStyle/>
          <a:p>
            <a:r>
              <a:rPr lang="en-US" sz="2000" b="1" dirty="0" smtClean="0"/>
              <a:t>3</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P spid="22" grpId="0"/>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096000" cy="523220"/>
          </a:xfrm>
          <a:prstGeom prst="rect">
            <a:avLst/>
          </a:prstGeom>
          <a:noFill/>
          <a:ln>
            <a:noFill/>
          </a:ln>
        </p:spPr>
        <p:txBody>
          <a:bodyPr wrap="square" rtlCol="0">
            <a:spAutoFit/>
          </a:bodyPr>
          <a:lstStyle/>
          <a:p>
            <a:r>
              <a:rPr lang="en-US" sz="2800" b="1" dirty="0" smtClean="0"/>
              <a:t>CWRAF: Technical Impact Scorecard</a:t>
            </a:r>
            <a:endParaRPr lang="en-US" sz="2800" b="1" dirty="0"/>
          </a:p>
        </p:txBody>
      </p:sp>
      <p:graphicFrame>
        <p:nvGraphicFramePr>
          <p:cNvPr id="4" name="Table 3"/>
          <p:cNvGraphicFramePr>
            <a:graphicFrameLocks noGrp="1"/>
          </p:cNvGraphicFramePr>
          <p:nvPr/>
        </p:nvGraphicFramePr>
        <p:xfrm>
          <a:off x="533397" y="1752600"/>
          <a:ext cx="7467604" cy="1955800"/>
        </p:xfrm>
        <a:graphic>
          <a:graphicData uri="http://schemas.openxmlformats.org/drawingml/2006/table">
            <a:tbl>
              <a:tblPr firstRow="1" bandRow="1">
                <a:tableStyleId>{BC89EF96-8CEA-46FF-86C4-4CE0E7609802}</a:tableStyleId>
              </a:tblPr>
              <a:tblGrid>
                <a:gridCol w="1269495"/>
                <a:gridCol w="672084"/>
                <a:gridCol w="746760"/>
                <a:gridCol w="746760"/>
                <a:gridCol w="713569"/>
                <a:gridCol w="829734"/>
                <a:gridCol w="829734"/>
                <a:gridCol w="829734"/>
                <a:gridCol w="829734"/>
              </a:tblGrid>
              <a:tr h="370840">
                <a:tc>
                  <a:txBody>
                    <a:bodyPr/>
                    <a:lstStyle/>
                    <a:p>
                      <a:pPr algn="ctr"/>
                      <a:endParaRPr lang="en-US" dirty="0"/>
                    </a:p>
                  </a:txBody>
                  <a:tcPr/>
                </a:tc>
                <a:tc>
                  <a:txBody>
                    <a:bodyPr/>
                    <a:lstStyle/>
                    <a:p>
                      <a:pPr algn="ctr"/>
                      <a:r>
                        <a:rPr lang="en-US" dirty="0" smtClean="0"/>
                        <a:t>MD</a:t>
                      </a:r>
                      <a:endParaRPr lang="en-US" dirty="0"/>
                    </a:p>
                  </a:txBody>
                  <a:tcPr/>
                </a:tc>
                <a:tc>
                  <a:txBody>
                    <a:bodyPr/>
                    <a:lstStyle/>
                    <a:p>
                      <a:pPr algn="ctr"/>
                      <a:r>
                        <a:rPr lang="en-US" dirty="0" smtClean="0"/>
                        <a:t>RD</a:t>
                      </a:r>
                      <a:endParaRPr lang="en-US" dirty="0"/>
                    </a:p>
                  </a:txBody>
                  <a:tcPr/>
                </a:tc>
                <a:tc>
                  <a:txBody>
                    <a:bodyPr/>
                    <a:lstStyle/>
                    <a:p>
                      <a:pPr algn="ctr"/>
                      <a:r>
                        <a:rPr lang="en-US" dirty="0" smtClean="0"/>
                        <a:t>UE</a:t>
                      </a:r>
                      <a:endParaRPr lang="en-US" dirty="0"/>
                    </a:p>
                  </a:txBody>
                  <a:tcPr/>
                </a:tc>
                <a:tc>
                  <a:txBody>
                    <a:bodyPr/>
                    <a:lstStyle/>
                    <a:p>
                      <a:pPr algn="ctr"/>
                      <a:r>
                        <a:rPr lang="en-US" dirty="0" smtClean="0"/>
                        <a:t>RC</a:t>
                      </a:r>
                      <a:endParaRPr lang="en-US" dirty="0"/>
                    </a:p>
                  </a:txBody>
                  <a:tcPr/>
                </a:tc>
                <a:tc>
                  <a:txBody>
                    <a:bodyPr/>
                    <a:lstStyle/>
                    <a:p>
                      <a:pPr algn="ctr"/>
                      <a:r>
                        <a:rPr lang="en-US" dirty="0" smtClean="0"/>
                        <a:t>EA</a:t>
                      </a:r>
                      <a:endParaRPr lang="en-US" dirty="0"/>
                    </a:p>
                  </a:txBody>
                  <a:tcPr/>
                </a:tc>
                <a:tc>
                  <a:txBody>
                    <a:bodyPr/>
                    <a:lstStyle/>
                    <a:p>
                      <a:pPr algn="ctr"/>
                      <a:r>
                        <a:rPr lang="en-US" dirty="0" smtClean="0"/>
                        <a:t>GP</a:t>
                      </a:r>
                      <a:endParaRPr lang="en-US" dirty="0"/>
                    </a:p>
                  </a:txBody>
                  <a:tcPr/>
                </a:tc>
                <a:tc>
                  <a:txBody>
                    <a:bodyPr/>
                    <a:lstStyle/>
                    <a:p>
                      <a:pPr algn="ctr"/>
                      <a:r>
                        <a:rPr lang="en-US" dirty="0" smtClean="0"/>
                        <a:t>BP</a:t>
                      </a:r>
                      <a:endParaRPr lang="en-US" dirty="0"/>
                    </a:p>
                  </a:txBody>
                  <a:tcPr/>
                </a:tc>
                <a:tc>
                  <a:txBody>
                    <a:bodyPr/>
                    <a:lstStyle/>
                    <a:p>
                      <a:pPr algn="ctr"/>
                      <a:r>
                        <a:rPr lang="en-US" dirty="0" smtClean="0"/>
                        <a:t>HA</a:t>
                      </a:r>
                      <a:endParaRPr lang="en-US" dirty="0"/>
                    </a:p>
                  </a:txBody>
                  <a:tcPr/>
                </a:tc>
              </a:tr>
              <a:tr h="370840">
                <a:tc>
                  <a:txBody>
                    <a:bodyPr/>
                    <a:lstStyle/>
                    <a:p>
                      <a:r>
                        <a:rPr lang="en-US" b="1" dirty="0" smtClean="0"/>
                        <a:t>Application</a:t>
                      </a:r>
                      <a:endParaRPr lang="en-US" b="1" dirty="0"/>
                    </a:p>
                  </a:txBody>
                  <a:tcPr/>
                </a:tc>
                <a:tc>
                  <a:txBody>
                    <a:bodyPr/>
                    <a:lstStyle/>
                    <a:p>
                      <a:pPr algn="ctr"/>
                      <a:r>
                        <a:rPr lang="en-US" sz="2000" b="1" dirty="0" smtClean="0"/>
                        <a:t>9</a:t>
                      </a:r>
                      <a:endParaRPr lang="en-US" sz="2000" b="1" dirty="0"/>
                    </a:p>
                  </a:txBody>
                  <a:tcPr/>
                </a:tc>
                <a:tc>
                  <a:txBody>
                    <a:bodyPr/>
                    <a:lstStyle/>
                    <a:p>
                      <a:pPr algn="ctr"/>
                      <a:r>
                        <a:rPr lang="en-US" sz="2000" b="1" dirty="0" smtClean="0"/>
                        <a:t>7</a:t>
                      </a:r>
                      <a:endParaRPr lang="en-US" sz="2000" b="1" dirty="0"/>
                    </a:p>
                  </a:txBody>
                  <a:tcPr/>
                </a:tc>
                <a:tc>
                  <a:txBody>
                    <a:bodyPr/>
                    <a:lstStyle/>
                    <a:p>
                      <a:pPr algn="ctr"/>
                      <a:r>
                        <a:rPr lang="en-US" sz="2000" b="1" dirty="0" smtClean="0"/>
                        <a:t>3</a:t>
                      </a:r>
                      <a:endParaRPr lang="en-US" sz="2000" b="1" dirty="0"/>
                    </a:p>
                  </a:txBody>
                  <a:tcPr/>
                </a:tc>
                <a:tc>
                  <a:txBody>
                    <a:bodyPr/>
                    <a:lstStyle/>
                    <a:p>
                      <a:pPr algn="ctr"/>
                      <a:r>
                        <a:rPr lang="en-US" sz="2000" b="1" dirty="0" smtClean="0"/>
                        <a:t>2</a:t>
                      </a:r>
                      <a:endParaRPr lang="en-US" sz="2000" b="1" dirty="0"/>
                    </a:p>
                  </a:txBody>
                  <a:tcPr/>
                </a:tc>
                <a:tc>
                  <a:txBody>
                    <a:bodyPr/>
                    <a:lstStyle/>
                    <a:p>
                      <a:pPr algn="ctr"/>
                      <a:r>
                        <a:rPr lang="en-US" sz="2000" b="1" dirty="0" smtClean="0"/>
                        <a:t>10</a:t>
                      </a:r>
                      <a:endParaRPr lang="en-US" sz="2000" b="1" dirty="0"/>
                    </a:p>
                  </a:txBody>
                  <a:tcPr/>
                </a:tc>
                <a:tc>
                  <a:txBody>
                    <a:bodyPr/>
                    <a:lstStyle/>
                    <a:p>
                      <a:pPr algn="ctr"/>
                      <a:r>
                        <a:rPr lang="en-US" sz="2000" b="1" dirty="0" smtClean="0"/>
                        <a:t>8</a:t>
                      </a:r>
                      <a:endParaRPr lang="en-US" sz="2000" b="1" dirty="0"/>
                    </a:p>
                  </a:txBody>
                  <a:tcPr/>
                </a:tc>
                <a:tc>
                  <a:txBody>
                    <a:bodyPr/>
                    <a:lstStyle/>
                    <a:p>
                      <a:pPr algn="ctr"/>
                      <a:r>
                        <a:rPr lang="en-US" sz="2000" b="1" dirty="0" smtClean="0"/>
                        <a:t>7</a:t>
                      </a:r>
                      <a:endParaRPr lang="en-US" sz="2000" b="1" dirty="0"/>
                    </a:p>
                  </a:txBody>
                  <a:tcPr/>
                </a:tc>
                <a:tc>
                  <a:txBody>
                    <a:bodyPr/>
                    <a:lstStyle/>
                    <a:p>
                      <a:pPr algn="ctr"/>
                      <a:r>
                        <a:rPr lang="en-US" sz="2000" b="1" dirty="0" smtClean="0"/>
                        <a:t>2</a:t>
                      </a:r>
                      <a:endParaRPr lang="en-US" sz="2000" b="1" dirty="0"/>
                    </a:p>
                  </a:txBody>
                  <a:tcPr/>
                </a:tc>
              </a:tr>
              <a:tr h="370840">
                <a:tc>
                  <a:txBody>
                    <a:bodyPr/>
                    <a:lstStyle/>
                    <a:p>
                      <a:r>
                        <a:rPr lang="en-US" b="1" dirty="0" smtClean="0"/>
                        <a:t>System</a:t>
                      </a:r>
                      <a:endParaRPr lang="en-US" b="1" dirty="0"/>
                    </a:p>
                  </a:txBody>
                  <a:tcPr/>
                </a:tc>
                <a:tc>
                  <a:txBody>
                    <a:bodyPr/>
                    <a:lstStyle/>
                    <a:p>
                      <a:pPr algn="ctr"/>
                      <a:r>
                        <a:rPr lang="en-US" sz="2000" b="1" dirty="0" smtClean="0"/>
                        <a:t>8</a:t>
                      </a:r>
                      <a:endParaRPr lang="en-US" sz="2000" b="1" dirty="0"/>
                    </a:p>
                  </a:txBody>
                  <a:tcPr/>
                </a:tc>
                <a:tc>
                  <a:txBody>
                    <a:bodyPr/>
                    <a:lstStyle/>
                    <a:p>
                      <a:pPr algn="ctr"/>
                      <a:r>
                        <a:rPr lang="en-US" sz="2000" b="1" dirty="0" smtClean="0"/>
                        <a:t>8</a:t>
                      </a:r>
                      <a:endParaRPr lang="en-US" sz="2000" b="1" dirty="0"/>
                    </a:p>
                  </a:txBody>
                  <a:tcPr/>
                </a:tc>
                <a:tc>
                  <a:txBody>
                    <a:bodyPr/>
                    <a:lstStyle/>
                    <a:p>
                      <a:pPr algn="ctr"/>
                      <a:r>
                        <a:rPr lang="en-US" sz="2000" b="1" dirty="0" smtClean="0"/>
                        <a:t>4</a:t>
                      </a:r>
                      <a:endParaRPr lang="en-US" sz="2000" b="1" dirty="0"/>
                    </a:p>
                  </a:txBody>
                  <a:tcPr/>
                </a:tc>
                <a:tc>
                  <a:txBody>
                    <a:bodyPr/>
                    <a:lstStyle/>
                    <a:p>
                      <a:pPr algn="ctr"/>
                      <a:r>
                        <a:rPr lang="en-US" sz="2000" b="1" dirty="0" smtClean="0"/>
                        <a:t>2</a:t>
                      </a:r>
                      <a:endParaRPr lang="en-US" sz="2000" b="1" dirty="0"/>
                    </a:p>
                  </a:txBody>
                  <a:tcPr/>
                </a:tc>
                <a:tc>
                  <a:txBody>
                    <a:bodyPr/>
                    <a:lstStyle/>
                    <a:p>
                      <a:pPr algn="ctr"/>
                      <a:r>
                        <a:rPr lang="en-US" sz="2000" b="1" dirty="0" smtClean="0"/>
                        <a:t>10</a:t>
                      </a:r>
                      <a:endParaRPr lang="en-US" sz="2000" b="1" dirty="0"/>
                    </a:p>
                  </a:txBody>
                  <a:tcPr/>
                </a:tc>
                <a:tc>
                  <a:txBody>
                    <a:bodyPr/>
                    <a:lstStyle/>
                    <a:p>
                      <a:pPr algn="ctr"/>
                      <a:r>
                        <a:rPr lang="en-US" sz="2000" b="1" dirty="0" smtClean="0"/>
                        <a:t>9</a:t>
                      </a:r>
                      <a:endParaRPr lang="en-US" sz="2000" b="1" dirty="0"/>
                    </a:p>
                  </a:txBody>
                  <a:tcPr/>
                </a:tc>
                <a:tc>
                  <a:txBody>
                    <a:bodyPr/>
                    <a:lstStyle/>
                    <a:p>
                      <a:pPr algn="ctr"/>
                      <a:r>
                        <a:rPr lang="en-US" sz="2000" b="1" dirty="0" smtClean="0"/>
                        <a:t>5</a:t>
                      </a:r>
                      <a:endParaRPr lang="en-US" sz="2000" b="1" dirty="0"/>
                    </a:p>
                  </a:txBody>
                  <a:tcPr/>
                </a:tc>
                <a:tc>
                  <a:txBody>
                    <a:bodyPr/>
                    <a:lstStyle/>
                    <a:p>
                      <a:pPr algn="ctr"/>
                      <a:r>
                        <a:rPr lang="en-US" sz="2000" b="1" dirty="0" smtClean="0"/>
                        <a:t>1</a:t>
                      </a:r>
                      <a:endParaRPr lang="en-US" sz="2000" b="1" dirty="0"/>
                    </a:p>
                  </a:txBody>
                  <a:tcPr/>
                </a:tc>
              </a:tr>
              <a:tr h="370840">
                <a:tc>
                  <a:txBody>
                    <a:bodyPr/>
                    <a:lstStyle/>
                    <a:p>
                      <a:r>
                        <a:rPr lang="en-US" b="1" dirty="0" smtClean="0"/>
                        <a:t>Network</a:t>
                      </a:r>
                      <a:endParaRPr lang="en-US" b="1" dirty="0"/>
                    </a:p>
                  </a:txBody>
                  <a:tcPr/>
                </a:tc>
                <a:tc>
                  <a:txBody>
                    <a:bodyPr/>
                    <a:lstStyle/>
                    <a:p>
                      <a:pPr algn="ctr"/>
                      <a:r>
                        <a:rPr lang="en-US" sz="2000" b="1" dirty="0" smtClean="0"/>
                        <a:t>9</a:t>
                      </a:r>
                      <a:endParaRPr lang="en-US" sz="2000" b="1" dirty="0"/>
                    </a:p>
                  </a:txBody>
                  <a:tcPr/>
                </a:tc>
                <a:tc>
                  <a:txBody>
                    <a:bodyPr/>
                    <a:lstStyle/>
                    <a:p>
                      <a:pPr algn="ctr"/>
                      <a:r>
                        <a:rPr lang="en-US" sz="2000" b="1" dirty="0" smtClean="0"/>
                        <a:t>5</a:t>
                      </a:r>
                      <a:endParaRPr lang="en-US" sz="2000" b="1" dirty="0"/>
                    </a:p>
                  </a:txBody>
                  <a:tcPr/>
                </a:tc>
                <a:tc>
                  <a:txBody>
                    <a:bodyPr/>
                    <a:lstStyle/>
                    <a:p>
                      <a:pPr algn="ctr"/>
                      <a:r>
                        <a:rPr lang="en-US" sz="2000" b="1" dirty="0" smtClean="0"/>
                        <a:t>6</a:t>
                      </a:r>
                      <a:endParaRPr lang="en-US" sz="2000" b="1" dirty="0"/>
                    </a:p>
                  </a:txBody>
                  <a:tcPr/>
                </a:tc>
                <a:tc>
                  <a:txBody>
                    <a:bodyPr/>
                    <a:lstStyle/>
                    <a:p>
                      <a:pPr algn="ctr"/>
                      <a:r>
                        <a:rPr lang="en-US" sz="2000" b="1" dirty="0" smtClean="0"/>
                        <a:t>2</a:t>
                      </a:r>
                      <a:endParaRPr lang="en-US" sz="2000" b="1" dirty="0"/>
                    </a:p>
                  </a:txBody>
                  <a:tcPr/>
                </a:tc>
                <a:tc>
                  <a:txBody>
                    <a:bodyPr/>
                    <a:lstStyle/>
                    <a:p>
                      <a:pPr algn="ctr"/>
                      <a:r>
                        <a:rPr lang="en-US" sz="2000" b="1" dirty="0" smtClean="0"/>
                        <a:t>10</a:t>
                      </a:r>
                      <a:endParaRPr lang="en-US" sz="2000" b="1" dirty="0"/>
                    </a:p>
                  </a:txBody>
                  <a:tcPr/>
                </a:tc>
                <a:tc>
                  <a:txBody>
                    <a:bodyPr/>
                    <a:lstStyle/>
                    <a:p>
                      <a:pPr algn="ctr"/>
                      <a:r>
                        <a:rPr lang="en-US" sz="2000" b="1" dirty="0" smtClean="0"/>
                        <a:t>5</a:t>
                      </a:r>
                      <a:endParaRPr lang="en-US" sz="2000" b="1" dirty="0"/>
                    </a:p>
                  </a:txBody>
                  <a:tcPr/>
                </a:tc>
                <a:tc>
                  <a:txBody>
                    <a:bodyPr/>
                    <a:lstStyle/>
                    <a:p>
                      <a:pPr algn="ctr"/>
                      <a:r>
                        <a:rPr lang="en-US" sz="2000" b="1" dirty="0" smtClean="0"/>
                        <a:t>7</a:t>
                      </a:r>
                      <a:endParaRPr lang="en-US" sz="2000" b="1" dirty="0"/>
                    </a:p>
                  </a:txBody>
                  <a:tcPr/>
                </a:tc>
                <a:tc>
                  <a:txBody>
                    <a:bodyPr/>
                    <a:lstStyle/>
                    <a:p>
                      <a:pPr algn="ctr"/>
                      <a:r>
                        <a:rPr lang="en-US" sz="2000" b="1" dirty="0" smtClean="0"/>
                        <a:t>1</a:t>
                      </a:r>
                      <a:endParaRPr lang="en-US" sz="2000" b="1" dirty="0"/>
                    </a:p>
                  </a:txBody>
                  <a:tcPr/>
                </a:tc>
              </a:tr>
              <a:tr h="370840">
                <a:tc>
                  <a:txBody>
                    <a:bodyPr/>
                    <a:lstStyle/>
                    <a:p>
                      <a:r>
                        <a:rPr lang="en-US" b="1" dirty="0" smtClean="0"/>
                        <a:t>Enterprise</a:t>
                      </a:r>
                      <a:endParaRPr lang="en-US" b="1" dirty="0"/>
                    </a:p>
                  </a:txBody>
                  <a:tcPr/>
                </a:tc>
                <a:tc>
                  <a:txBody>
                    <a:bodyPr/>
                    <a:lstStyle/>
                    <a:p>
                      <a:pPr algn="ctr"/>
                      <a:r>
                        <a:rPr lang="en-US" sz="2000" b="1" dirty="0" smtClean="0"/>
                        <a:t>4</a:t>
                      </a:r>
                      <a:endParaRPr lang="en-US" sz="2000" b="1" dirty="0"/>
                    </a:p>
                  </a:txBody>
                  <a:tcPr/>
                </a:tc>
                <a:tc>
                  <a:txBody>
                    <a:bodyPr/>
                    <a:lstStyle/>
                    <a:p>
                      <a:pPr algn="ctr"/>
                      <a:r>
                        <a:rPr lang="en-US" sz="2000" b="1" dirty="0" smtClean="0"/>
                        <a:t>7</a:t>
                      </a:r>
                      <a:endParaRPr lang="en-US" sz="2000" b="1" dirty="0"/>
                    </a:p>
                  </a:txBody>
                  <a:tcPr/>
                </a:tc>
                <a:tc>
                  <a:txBody>
                    <a:bodyPr/>
                    <a:lstStyle/>
                    <a:p>
                      <a:pPr algn="ctr"/>
                      <a:r>
                        <a:rPr lang="en-US" sz="2000" b="1" dirty="0" smtClean="0"/>
                        <a:t>6</a:t>
                      </a:r>
                      <a:endParaRPr lang="en-US" sz="2000" b="1" dirty="0"/>
                    </a:p>
                  </a:txBody>
                  <a:tcPr/>
                </a:tc>
                <a:tc>
                  <a:txBody>
                    <a:bodyPr/>
                    <a:lstStyle/>
                    <a:p>
                      <a:pPr algn="ctr"/>
                      <a:r>
                        <a:rPr lang="en-US" sz="2000" b="1" dirty="0" smtClean="0"/>
                        <a:t>2</a:t>
                      </a:r>
                      <a:endParaRPr lang="en-US" sz="2000" b="1" dirty="0"/>
                    </a:p>
                  </a:txBody>
                  <a:tcPr/>
                </a:tc>
                <a:tc>
                  <a:txBody>
                    <a:bodyPr/>
                    <a:lstStyle/>
                    <a:p>
                      <a:pPr algn="ctr"/>
                      <a:r>
                        <a:rPr lang="en-US" sz="2000" b="1" dirty="0" smtClean="0"/>
                        <a:t>10</a:t>
                      </a:r>
                      <a:endParaRPr lang="en-US" sz="2000" b="1" dirty="0"/>
                    </a:p>
                  </a:txBody>
                  <a:tcPr/>
                </a:tc>
                <a:tc>
                  <a:txBody>
                    <a:bodyPr/>
                    <a:lstStyle/>
                    <a:p>
                      <a:pPr algn="ctr"/>
                      <a:r>
                        <a:rPr lang="en-US" sz="2000" b="1" dirty="0" smtClean="0"/>
                        <a:t>6</a:t>
                      </a:r>
                      <a:endParaRPr lang="en-US" sz="2000" b="1" dirty="0"/>
                    </a:p>
                  </a:txBody>
                  <a:tcPr/>
                </a:tc>
                <a:tc>
                  <a:txBody>
                    <a:bodyPr/>
                    <a:lstStyle/>
                    <a:p>
                      <a:pPr algn="ctr"/>
                      <a:r>
                        <a:rPr lang="en-US" sz="2000" b="1" dirty="0" smtClean="0"/>
                        <a:t>4</a:t>
                      </a:r>
                      <a:endParaRPr lang="en-US" sz="2000" b="1" dirty="0"/>
                    </a:p>
                  </a:txBody>
                  <a:tcPr/>
                </a:tc>
                <a:tc>
                  <a:txBody>
                    <a:bodyPr/>
                    <a:lstStyle/>
                    <a:p>
                      <a:pPr marL="0" algn="ctr" defTabSz="914400" rtl="0" eaLnBrk="1" latinLnBrk="0" hangingPunct="1"/>
                      <a:r>
                        <a:rPr lang="en-US" sz="2000" b="1" kern="1200" dirty="0" smtClean="0">
                          <a:solidFill>
                            <a:schemeClr val="tx1"/>
                          </a:solidFill>
                          <a:latin typeface="+mn-lt"/>
                          <a:ea typeface="+mn-ea"/>
                          <a:cs typeface="+mn-cs"/>
                        </a:rPr>
                        <a:t>3</a:t>
                      </a:r>
                    </a:p>
                  </a:txBody>
                  <a:tcPr/>
                </a:tc>
              </a:tr>
            </a:tbl>
          </a:graphicData>
        </a:graphic>
      </p:graphicFrame>
      <p:sp>
        <p:nvSpPr>
          <p:cNvPr id="13" name="TextBox 12"/>
          <p:cNvSpPr txBox="1"/>
          <p:nvPr/>
        </p:nvSpPr>
        <p:spPr>
          <a:xfrm>
            <a:off x="2971800" y="4343400"/>
            <a:ext cx="6172200" cy="1384995"/>
          </a:xfrm>
          <a:prstGeom prst="rect">
            <a:avLst/>
          </a:prstGeom>
          <a:noFill/>
        </p:spPr>
        <p:txBody>
          <a:bodyPr wrap="square" rtlCol="0">
            <a:spAutoFit/>
          </a:bodyPr>
          <a:lstStyle/>
          <a:p>
            <a:pPr algn="r"/>
            <a:r>
              <a:rPr lang="en-US" sz="2800" dirty="0" smtClean="0"/>
              <a:t>These weightings can now be used to evaluate individual CWE’s based on </a:t>
            </a:r>
            <a:r>
              <a:rPr lang="en-US" sz="2800" dirty="0" smtClean="0"/>
              <a:t>each </a:t>
            </a:r>
            <a:r>
              <a:rPr lang="en-US" sz="2800" dirty="0" smtClean="0"/>
              <a:t>CWE’s Technical Impacts</a:t>
            </a:r>
            <a:endParaRPr lang="en-US" sz="2800" dirty="0"/>
          </a:p>
        </p:txBody>
      </p:sp>
      <p:sp>
        <p:nvSpPr>
          <p:cNvPr id="5" name="TextBox 4"/>
          <p:cNvSpPr txBox="1"/>
          <p:nvPr/>
        </p:nvSpPr>
        <p:spPr>
          <a:xfrm>
            <a:off x="0" y="6248400"/>
            <a:ext cx="3124200" cy="646331"/>
          </a:xfrm>
          <a:prstGeom prst="rect">
            <a:avLst/>
          </a:prstGeom>
          <a:noFill/>
        </p:spPr>
        <p:txBody>
          <a:bodyPr wrap="square" rtlCol="0">
            <a:spAutoFit/>
          </a:bodyPr>
          <a:lstStyle/>
          <a:p>
            <a:r>
              <a:rPr lang="en-US" i="1" dirty="0" smtClean="0"/>
              <a:t>Note: Values for illustrative purposes only</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334780"/>
            <a:ext cx="8610600" cy="523220"/>
          </a:xfrm>
          <a:prstGeom prst="rect">
            <a:avLst/>
          </a:prstGeom>
          <a:noFill/>
        </p:spPr>
        <p:txBody>
          <a:bodyPr wrap="square" rtlCol="0">
            <a:spAutoFit/>
          </a:bodyPr>
          <a:lstStyle/>
          <a:p>
            <a:pPr algn="r"/>
            <a:r>
              <a:rPr lang="en-US" sz="2800" b="1" dirty="0" smtClean="0"/>
              <a:t>Common Weakness Scoring System (CWSS)</a:t>
            </a:r>
            <a:endParaRPr lang="en-US" sz="2800" b="1" dirty="0"/>
          </a:p>
        </p:txBody>
      </p:sp>
      <p:graphicFrame>
        <p:nvGraphicFramePr>
          <p:cNvPr id="4" name="Table 3"/>
          <p:cNvGraphicFramePr>
            <a:graphicFrameLocks noGrp="1"/>
          </p:cNvGraphicFramePr>
          <p:nvPr/>
        </p:nvGraphicFramePr>
        <p:xfrm>
          <a:off x="304800" y="1295400"/>
          <a:ext cx="5105402" cy="1981200"/>
        </p:xfrm>
        <a:graphic>
          <a:graphicData uri="http://schemas.openxmlformats.org/drawingml/2006/table">
            <a:tbl>
              <a:tblPr firstRow="1" bandRow="1">
                <a:tableStyleId>{BC89EF96-8CEA-46FF-86C4-4CE0E7609802}</a:tableStyleId>
              </a:tblPr>
              <a:tblGrid>
                <a:gridCol w="867919"/>
                <a:gridCol w="459486"/>
                <a:gridCol w="510540"/>
                <a:gridCol w="510540"/>
                <a:gridCol w="487849"/>
                <a:gridCol w="567267"/>
                <a:gridCol w="567267"/>
                <a:gridCol w="567267"/>
                <a:gridCol w="567267"/>
              </a:tblGrid>
              <a:tr h="375656">
                <a:tc>
                  <a:txBody>
                    <a:bodyPr/>
                    <a:lstStyle/>
                    <a:p>
                      <a:pPr algn="ctr"/>
                      <a:endParaRPr lang="en-US" sz="1100" dirty="0"/>
                    </a:p>
                  </a:txBody>
                  <a:tcPr/>
                </a:tc>
                <a:tc>
                  <a:txBody>
                    <a:bodyPr/>
                    <a:lstStyle/>
                    <a:p>
                      <a:pPr algn="ctr"/>
                      <a:r>
                        <a:rPr lang="en-US" sz="1100" dirty="0" smtClean="0"/>
                        <a:t>MD</a:t>
                      </a:r>
                      <a:endParaRPr lang="en-US" sz="1100" dirty="0"/>
                    </a:p>
                  </a:txBody>
                  <a:tcPr/>
                </a:tc>
                <a:tc>
                  <a:txBody>
                    <a:bodyPr/>
                    <a:lstStyle/>
                    <a:p>
                      <a:pPr algn="ctr"/>
                      <a:r>
                        <a:rPr lang="en-US" sz="1100" dirty="0" smtClean="0"/>
                        <a:t>RD</a:t>
                      </a:r>
                      <a:endParaRPr lang="en-US" sz="1100" dirty="0"/>
                    </a:p>
                  </a:txBody>
                  <a:tcPr/>
                </a:tc>
                <a:tc>
                  <a:txBody>
                    <a:bodyPr/>
                    <a:lstStyle/>
                    <a:p>
                      <a:pPr algn="ctr"/>
                      <a:r>
                        <a:rPr lang="en-US" sz="1100" dirty="0" smtClean="0"/>
                        <a:t>UE</a:t>
                      </a:r>
                      <a:endParaRPr lang="en-US" sz="1100" dirty="0"/>
                    </a:p>
                  </a:txBody>
                  <a:tcPr/>
                </a:tc>
                <a:tc>
                  <a:txBody>
                    <a:bodyPr/>
                    <a:lstStyle/>
                    <a:p>
                      <a:pPr algn="ctr"/>
                      <a:r>
                        <a:rPr lang="en-US" sz="1100" dirty="0" smtClean="0"/>
                        <a:t>RC</a:t>
                      </a:r>
                      <a:endParaRPr lang="en-US" sz="1100" dirty="0"/>
                    </a:p>
                  </a:txBody>
                  <a:tcPr/>
                </a:tc>
                <a:tc>
                  <a:txBody>
                    <a:bodyPr/>
                    <a:lstStyle/>
                    <a:p>
                      <a:pPr algn="ctr"/>
                      <a:r>
                        <a:rPr lang="en-US" sz="1100" dirty="0" smtClean="0"/>
                        <a:t>EA</a:t>
                      </a:r>
                      <a:endParaRPr lang="en-US" sz="1100" dirty="0"/>
                    </a:p>
                  </a:txBody>
                  <a:tcPr/>
                </a:tc>
                <a:tc>
                  <a:txBody>
                    <a:bodyPr/>
                    <a:lstStyle/>
                    <a:p>
                      <a:pPr algn="ctr"/>
                      <a:r>
                        <a:rPr lang="en-US" sz="1100" dirty="0" smtClean="0"/>
                        <a:t>GP</a:t>
                      </a:r>
                      <a:endParaRPr lang="en-US" sz="1100" dirty="0"/>
                    </a:p>
                  </a:txBody>
                  <a:tcPr/>
                </a:tc>
                <a:tc>
                  <a:txBody>
                    <a:bodyPr/>
                    <a:lstStyle/>
                    <a:p>
                      <a:pPr algn="ctr"/>
                      <a:r>
                        <a:rPr lang="en-US" sz="1100" dirty="0" smtClean="0"/>
                        <a:t>BP</a:t>
                      </a:r>
                      <a:endParaRPr lang="en-US" sz="1100" dirty="0"/>
                    </a:p>
                  </a:txBody>
                  <a:tcPr/>
                </a:tc>
                <a:tc>
                  <a:txBody>
                    <a:bodyPr/>
                    <a:lstStyle/>
                    <a:p>
                      <a:pPr algn="ctr"/>
                      <a:r>
                        <a:rPr lang="en-US" sz="1100" dirty="0" smtClean="0"/>
                        <a:t>HA</a:t>
                      </a:r>
                      <a:endParaRPr lang="en-US" sz="1100" dirty="0"/>
                    </a:p>
                  </a:txBody>
                  <a:tcPr/>
                </a:tc>
              </a:tr>
              <a:tr h="401386">
                <a:tc>
                  <a:txBody>
                    <a:bodyPr/>
                    <a:lstStyle/>
                    <a:p>
                      <a:r>
                        <a:rPr lang="en-US" sz="1100" b="1" dirty="0" smtClean="0"/>
                        <a:t>Application</a:t>
                      </a:r>
                      <a:endParaRPr lang="en-US" sz="1100" b="1" dirty="0"/>
                    </a:p>
                  </a:txBody>
                  <a:tcPr/>
                </a:tc>
                <a:tc>
                  <a:txBody>
                    <a:bodyPr/>
                    <a:lstStyle/>
                    <a:p>
                      <a:pPr algn="ctr"/>
                      <a:r>
                        <a:rPr lang="en-US" sz="1200" b="1" dirty="0" smtClean="0"/>
                        <a:t>9</a:t>
                      </a:r>
                      <a:endParaRPr lang="en-US" sz="1200" b="1" dirty="0"/>
                    </a:p>
                  </a:txBody>
                  <a:tcPr/>
                </a:tc>
                <a:tc>
                  <a:txBody>
                    <a:bodyPr/>
                    <a:lstStyle/>
                    <a:p>
                      <a:pPr algn="ctr"/>
                      <a:r>
                        <a:rPr lang="en-US" sz="1200" b="1" dirty="0" smtClean="0"/>
                        <a:t>7</a:t>
                      </a:r>
                      <a:endParaRPr lang="en-US" sz="1200" b="1" dirty="0"/>
                    </a:p>
                  </a:txBody>
                  <a:tcPr/>
                </a:tc>
                <a:tc>
                  <a:txBody>
                    <a:bodyPr/>
                    <a:lstStyle/>
                    <a:p>
                      <a:pPr algn="ctr"/>
                      <a:r>
                        <a:rPr lang="en-US" sz="1200" b="1" dirty="0" smtClean="0"/>
                        <a:t>3</a:t>
                      </a:r>
                      <a:endParaRPr lang="en-US" sz="1200" b="1" dirty="0"/>
                    </a:p>
                  </a:txBody>
                  <a:tcPr/>
                </a:tc>
                <a:tc>
                  <a:txBody>
                    <a:bodyPr/>
                    <a:lstStyle/>
                    <a:p>
                      <a:pPr algn="ctr"/>
                      <a:r>
                        <a:rPr lang="en-US" sz="1200" b="1" dirty="0" smtClean="0"/>
                        <a:t>2</a:t>
                      </a:r>
                      <a:endParaRPr lang="en-US" sz="1200" b="1" dirty="0"/>
                    </a:p>
                  </a:txBody>
                  <a:tcPr/>
                </a:tc>
                <a:tc>
                  <a:txBody>
                    <a:bodyPr/>
                    <a:lstStyle/>
                    <a:p>
                      <a:pPr algn="ctr"/>
                      <a:r>
                        <a:rPr lang="en-US" sz="1200" b="1" dirty="0" smtClean="0"/>
                        <a:t>10</a:t>
                      </a:r>
                      <a:endParaRPr lang="en-US" sz="1200" b="1" dirty="0"/>
                    </a:p>
                  </a:txBody>
                  <a:tcPr/>
                </a:tc>
                <a:tc>
                  <a:txBody>
                    <a:bodyPr/>
                    <a:lstStyle/>
                    <a:p>
                      <a:pPr algn="ctr"/>
                      <a:r>
                        <a:rPr lang="en-US" sz="1200" b="1" dirty="0" smtClean="0"/>
                        <a:t>8</a:t>
                      </a:r>
                      <a:endParaRPr lang="en-US" sz="1200" b="1" dirty="0"/>
                    </a:p>
                  </a:txBody>
                  <a:tcPr/>
                </a:tc>
                <a:tc>
                  <a:txBody>
                    <a:bodyPr/>
                    <a:lstStyle/>
                    <a:p>
                      <a:pPr algn="ctr"/>
                      <a:r>
                        <a:rPr lang="en-US" sz="1200" b="1" dirty="0" smtClean="0"/>
                        <a:t>7</a:t>
                      </a:r>
                      <a:endParaRPr lang="en-US" sz="1200" b="1" dirty="0"/>
                    </a:p>
                  </a:txBody>
                  <a:tcPr/>
                </a:tc>
                <a:tc>
                  <a:txBody>
                    <a:bodyPr/>
                    <a:lstStyle/>
                    <a:p>
                      <a:pPr algn="ctr"/>
                      <a:r>
                        <a:rPr lang="en-US" sz="1200" b="1" dirty="0" smtClean="0"/>
                        <a:t>2</a:t>
                      </a:r>
                      <a:endParaRPr lang="en-US" sz="1200" b="1" dirty="0"/>
                    </a:p>
                  </a:txBody>
                  <a:tcPr/>
                </a:tc>
              </a:tr>
              <a:tr h="401386">
                <a:tc>
                  <a:txBody>
                    <a:bodyPr/>
                    <a:lstStyle/>
                    <a:p>
                      <a:r>
                        <a:rPr lang="en-US" sz="1100" b="1" dirty="0" smtClean="0"/>
                        <a:t>System</a:t>
                      </a:r>
                      <a:endParaRPr lang="en-US" sz="1100" b="1" dirty="0"/>
                    </a:p>
                  </a:txBody>
                  <a:tcPr/>
                </a:tc>
                <a:tc>
                  <a:txBody>
                    <a:bodyPr/>
                    <a:lstStyle/>
                    <a:p>
                      <a:pPr algn="ctr"/>
                      <a:r>
                        <a:rPr lang="en-US" sz="1200" b="1" dirty="0" smtClean="0"/>
                        <a:t>8</a:t>
                      </a:r>
                      <a:endParaRPr lang="en-US" sz="1200" b="1" dirty="0"/>
                    </a:p>
                  </a:txBody>
                  <a:tcPr/>
                </a:tc>
                <a:tc>
                  <a:txBody>
                    <a:bodyPr/>
                    <a:lstStyle/>
                    <a:p>
                      <a:pPr algn="ctr"/>
                      <a:r>
                        <a:rPr lang="en-US" sz="1200" b="1" dirty="0" smtClean="0"/>
                        <a:t>8</a:t>
                      </a:r>
                      <a:endParaRPr lang="en-US" sz="1200" b="1" dirty="0"/>
                    </a:p>
                  </a:txBody>
                  <a:tcPr/>
                </a:tc>
                <a:tc>
                  <a:txBody>
                    <a:bodyPr/>
                    <a:lstStyle/>
                    <a:p>
                      <a:pPr algn="ctr"/>
                      <a:r>
                        <a:rPr lang="en-US" sz="1200" b="1" dirty="0" smtClean="0"/>
                        <a:t>4</a:t>
                      </a:r>
                      <a:endParaRPr lang="en-US" sz="1200" b="1" dirty="0"/>
                    </a:p>
                  </a:txBody>
                  <a:tcPr/>
                </a:tc>
                <a:tc>
                  <a:txBody>
                    <a:bodyPr/>
                    <a:lstStyle/>
                    <a:p>
                      <a:pPr algn="ctr"/>
                      <a:r>
                        <a:rPr lang="en-US" sz="1200" b="1" dirty="0" smtClean="0"/>
                        <a:t>2</a:t>
                      </a:r>
                      <a:endParaRPr lang="en-US" sz="1200" b="1" dirty="0"/>
                    </a:p>
                  </a:txBody>
                  <a:tcPr/>
                </a:tc>
                <a:tc>
                  <a:txBody>
                    <a:bodyPr/>
                    <a:lstStyle/>
                    <a:p>
                      <a:pPr algn="ctr"/>
                      <a:r>
                        <a:rPr lang="en-US" sz="1200" b="1" dirty="0" smtClean="0"/>
                        <a:t>10</a:t>
                      </a:r>
                      <a:endParaRPr lang="en-US" sz="1200" b="1" dirty="0"/>
                    </a:p>
                  </a:txBody>
                  <a:tcPr/>
                </a:tc>
                <a:tc>
                  <a:txBody>
                    <a:bodyPr/>
                    <a:lstStyle/>
                    <a:p>
                      <a:pPr algn="ctr"/>
                      <a:r>
                        <a:rPr lang="en-US" sz="1200" b="1" dirty="0" smtClean="0"/>
                        <a:t>9</a:t>
                      </a:r>
                      <a:endParaRPr lang="en-US" sz="1200" b="1" dirty="0"/>
                    </a:p>
                  </a:txBody>
                  <a:tcPr/>
                </a:tc>
                <a:tc>
                  <a:txBody>
                    <a:bodyPr/>
                    <a:lstStyle/>
                    <a:p>
                      <a:pPr algn="ctr"/>
                      <a:r>
                        <a:rPr lang="en-US" sz="1200" b="1" dirty="0" smtClean="0"/>
                        <a:t>5</a:t>
                      </a:r>
                      <a:endParaRPr lang="en-US" sz="1200" b="1" dirty="0"/>
                    </a:p>
                  </a:txBody>
                  <a:tcPr/>
                </a:tc>
                <a:tc>
                  <a:txBody>
                    <a:bodyPr/>
                    <a:lstStyle/>
                    <a:p>
                      <a:pPr algn="ctr"/>
                      <a:r>
                        <a:rPr lang="en-US" sz="1200" b="1" dirty="0" smtClean="0"/>
                        <a:t>1</a:t>
                      </a:r>
                      <a:endParaRPr lang="en-US" sz="1200" b="1" dirty="0"/>
                    </a:p>
                  </a:txBody>
                  <a:tcPr/>
                </a:tc>
              </a:tr>
              <a:tr h="401386">
                <a:tc>
                  <a:txBody>
                    <a:bodyPr/>
                    <a:lstStyle/>
                    <a:p>
                      <a:r>
                        <a:rPr lang="en-US" sz="1100" b="1" dirty="0" smtClean="0"/>
                        <a:t>Network</a:t>
                      </a:r>
                      <a:endParaRPr lang="en-US" sz="1100" b="1" dirty="0"/>
                    </a:p>
                  </a:txBody>
                  <a:tcPr/>
                </a:tc>
                <a:tc>
                  <a:txBody>
                    <a:bodyPr/>
                    <a:lstStyle/>
                    <a:p>
                      <a:pPr algn="ctr"/>
                      <a:r>
                        <a:rPr lang="en-US" sz="1200" b="1" dirty="0" smtClean="0"/>
                        <a:t>9</a:t>
                      </a:r>
                      <a:endParaRPr lang="en-US" sz="1200" b="1" dirty="0"/>
                    </a:p>
                  </a:txBody>
                  <a:tcPr/>
                </a:tc>
                <a:tc>
                  <a:txBody>
                    <a:bodyPr/>
                    <a:lstStyle/>
                    <a:p>
                      <a:pPr algn="ctr"/>
                      <a:r>
                        <a:rPr lang="en-US" sz="1200" b="1" dirty="0" smtClean="0"/>
                        <a:t>5</a:t>
                      </a:r>
                      <a:endParaRPr lang="en-US" sz="1200" b="1" dirty="0"/>
                    </a:p>
                  </a:txBody>
                  <a:tcPr/>
                </a:tc>
                <a:tc>
                  <a:txBody>
                    <a:bodyPr/>
                    <a:lstStyle/>
                    <a:p>
                      <a:pPr algn="ctr"/>
                      <a:r>
                        <a:rPr lang="en-US" sz="1200" b="1" dirty="0" smtClean="0"/>
                        <a:t>6</a:t>
                      </a:r>
                      <a:endParaRPr lang="en-US" sz="1200" b="1" dirty="0"/>
                    </a:p>
                  </a:txBody>
                  <a:tcPr/>
                </a:tc>
                <a:tc>
                  <a:txBody>
                    <a:bodyPr/>
                    <a:lstStyle/>
                    <a:p>
                      <a:pPr algn="ctr"/>
                      <a:r>
                        <a:rPr lang="en-US" sz="1200" b="1" dirty="0" smtClean="0"/>
                        <a:t>2</a:t>
                      </a:r>
                      <a:endParaRPr lang="en-US" sz="1200" b="1" dirty="0"/>
                    </a:p>
                  </a:txBody>
                  <a:tcPr/>
                </a:tc>
                <a:tc>
                  <a:txBody>
                    <a:bodyPr/>
                    <a:lstStyle/>
                    <a:p>
                      <a:pPr algn="ctr"/>
                      <a:r>
                        <a:rPr lang="en-US" sz="1200" b="1" dirty="0" smtClean="0"/>
                        <a:t>10</a:t>
                      </a:r>
                      <a:endParaRPr lang="en-US" sz="1200" b="1" dirty="0"/>
                    </a:p>
                  </a:txBody>
                  <a:tcPr/>
                </a:tc>
                <a:tc>
                  <a:txBody>
                    <a:bodyPr/>
                    <a:lstStyle/>
                    <a:p>
                      <a:pPr algn="ctr"/>
                      <a:r>
                        <a:rPr lang="en-US" sz="1200" b="1" dirty="0" smtClean="0"/>
                        <a:t>5</a:t>
                      </a:r>
                      <a:endParaRPr lang="en-US" sz="1200" b="1" dirty="0"/>
                    </a:p>
                  </a:txBody>
                  <a:tcPr/>
                </a:tc>
                <a:tc>
                  <a:txBody>
                    <a:bodyPr/>
                    <a:lstStyle/>
                    <a:p>
                      <a:pPr algn="ctr"/>
                      <a:r>
                        <a:rPr lang="en-US" sz="1200" b="1" dirty="0" smtClean="0"/>
                        <a:t>7</a:t>
                      </a:r>
                      <a:endParaRPr lang="en-US" sz="1200" b="1" dirty="0"/>
                    </a:p>
                  </a:txBody>
                  <a:tcPr/>
                </a:tc>
                <a:tc>
                  <a:txBody>
                    <a:bodyPr/>
                    <a:lstStyle/>
                    <a:p>
                      <a:pPr algn="ctr"/>
                      <a:r>
                        <a:rPr lang="en-US" sz="1200" b="1" dirty="0" smtClean="0"/>
                        <a:t>1</a:t>
                      </a:r>
                      <a:endParaRPr lang="en-US" sz="1200" b="1" dirty="0"/>
                    </a:p>
                  </a:txBody>
                  <a:tcPr/>
                </a:tc>
              </a:tr>
              <a:tr h="401386">
                <a:tc>
                  <a:txBody>
                    <a:bodyPr/>
                    <a:lstStyle/>
                    <a:p>
                      <a:r>
                        <a:rPr lang="en-US" sz="1100" b="1" dirty="0" smtClean="0"/>
                        <a:t>Enterprise</a:t>
                      </a:r>
                      <a:endParaRPr lang="en-US" sz="1100" b="1" dirty="0"/>
                    </a:p>
                  </a:txBody>
                  <a:tcPr/>
                </a:tc>
                <a:tc>
                  <a:txBody>
                    <a:bodyPr/>
                    <a:lstStyle/>
                    <a:p>
                      <a:pPr algn="ctr"/>
                      <a:r>
                        <a:rPr lang="en-US" sz="1200" b="1" dirty="0" smtClean="0"/>
                        <a:t>4</a:t>
                      </a:r>
                      <a:endParaRPr lang="en-US" sz="1200" b="1" dirty="0"/>
                    </a:p>
                  </a:txBody>
                  <a:tcPr/>
                </a:tc>
                <a:tc>
                  <a:txBody>
                    <a:bodyPr/>
                    <a:lstStyle/>
                    <a:p>
                      <a:pPr algn="ctr"/>
                      <a:r>
                        <a:rPr lang="en-US" sz="1200" b="1" dirty="0" smtClean="0"/>
                        <a:t>7</a:t>
                      </a:r>
                      <a:endParaRPr lang="en-US" sz="1200" b="1" dirty="0"/>
                    </a:p>
                  </a:txBody>
                  <a:tcPr/>
                </a:tc>
                <a:tc>
                  <a:txBody>
                    <a:bodyPr/>
                    <a:lstStyle/>
                    <a:p>
                      <a:pPr algn="ctr"/>
                      <a:r>
                        <a:rPr lang="en-US" sz="1200" b="1" dirty="0" smtClean="0"/>
                        <a:t>6</a:t>
                      </a:r>
                      <a:endParaRPr lang="en-US" sz="1200" b="1" dirty="0"/>
                    </a:p>
                  </a:txBody>
                  <a:tcPr/>
                </a:tc>
                <a:tc>
                  <a:txBody>
                    <a:bodyPr/>
                    <a:lstStyle/>
                    <a:p>
                      <a:pPr algn="ctr"/>
                      <a:r>
                        <a:rPr lang="en-US" sz="1200" b="1" dirty="0" smtClean="0"/>
                        <a:t>2</a:t>
                      </a:r>
                      <a:endParaRPr lang="en-US" sz="1200" b="1" dirty="0"/>
                    </a:p>
                  </a:txBody>
                  <a:tcPr/>
                </a:tc>
                <a:tc>
                  <a:txBody>
                    <a:bodyPr/>
                    <a:lstStyle/>
                    <a:p>
                      <a:pPr algn="ctr"/>
                      <a:r>
                        <a:rPr lang="en-US" sz="1200" b="1" dirty="0" smtClean="0"/>
                        <a:t>10</a:t>
                      </a:r>
                      <a:endParaRPr lang="en-US" sz="1200" b="1" dirty="0"/>
                    </a:p>
                  </a:txBody>
                  <a:tcPr/>
                </a:tc>
                <a:tc>
                  <a:txBody>
                    <a:bodyPr/>
                    <a:lstStyle/>
                    <a:p>
                      <a:pPr algn="ctr"/>
                      <a:r>
                        <a:rPr lang="en-US" sz="1200" b="1" dirty="0" smtClean="0"/>
                        <a:t>6</a:t>
                      </a:r>
                      <a:endParaRPr lang="en-US" sz="1200" b="1" dirty="0"/>
                    </a:p>
                  </a:txBody>
                  <a:tcPr/>
                </a:tc>
                <a:tc>
                  <a:txBody>
                    <a:bodyPr/>
                    <a:lstStyle/>
                    <a:p>
                      <a:pPr algn="ctr"/>
                      <a:r>
                        <a:rPr lang="en-US" sz="1200" b="1" dirty="0" smtClean="0"/>
                        <a:t>4</a:t>
                      </a:r>
                      <a:endParaRPr lang="en-US" sz="1200" b="1" dirty="0"/>
                    </a:p>
                  </a:txBody>
                  <a:tcPr/>
                </a:tc>
                <a:tc>
                  <a:txBody>
                    <a:bodyPr/>
                    <a:lstStyle/>
                    <a:p>
                      <a:pPr marL="0" algn="ctr" defTabSz="914400" rtl="0" eaLnBrk="1" latinLnBrk="0" hangingPunct="1"/>
                      <a:r>
                        <a:rPr lang="en-US" sz="1200" b="1" kern="1200" dirty="0" smtClean="0">
                          <a:solidFill>
                            <a:schemeClr val="tx1"/>
                          </a:solidFill>
                          <a:latin typeface="+mn-lt"/>
                          <a:ea typeface="+mn-ea"/>
                          <a:cs typeface="+mn-cs"/>
                        </a:rPr>
                        <a:t>3</a:t>
                      </a:r>
                    </a:p>
                  </a:txBody>
                  <a:tcPr/>
                </a:tc>
              </a:tr>
            </a:tbl>
          </a:graphicData>
        </a:graphic>
      </p:graphicFrame>
      <p:sp>
        <p:nvSpPr>
          <p:cNvPr id="5" name="Rectangle 4"/>
          <p:cNvSpPr/>
          <p:nvPr/>
        </p:nvSpPr>
        <p:spPr>
          <a:xfrm>
            <a:off x="6400800" y="1447800"/>
            <a:ext cx="17526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CWE-78</a:t>
            </a:r>
          </a:p>
          <a:p>
            <a:pPr algn="ctr"/>
            <a:r>
              <a:rPr lang="en-US" b="1" dirty="0" smtClean="0"/>
              <a:t>Technical Impacts</a:t>
            </a:r>
            <a:endParaRPr lang="en-US" b="1" dirty="0"/>
          </a:p>
        </p:txBody>
      </p:sp>
      <p:sp>
        <p:nvSpPr>
          <p:cNvPr id="23" name="Oval 22"/>
          <p:cNvSpPr/>
          <p:nvPr/>
        </p:nvSpPr>
        <p:spPr>
          <a:xfrm>
            <a:off x="3581400" y="4419600"/>
            <a:ext cx="16764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CWSS Formula</a:t>
            </a:r>
            <a:endParaRPr lang="en-US" b="1" dirty="0"/>
          </a:p>
        </p:txBody>
      </p:sp>
      <p:sp>
        <p:nvSpPr>
          <p:cNvPr id="24" name="Equal 23"/>
          <p:cNvSpPr/>
          <p:nvPr/>
        </p:nvSpPr>
        <p:spPr>
          <a:xfrm>
            <a:off x="5715000" y="4495800"/>
            <a:ext cx="609600" cy="533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p:cNvSpPr txBox="1"/>
          <p:nvPr/>
        </p:nvSpPr>
        <p:spPr>
          <a:xfrm>
            <a:off x="6477000" y="4343400"/>
            <a:ext cx="1219200" cy="769441"/>
          </a:xfrm>
          <a:prstGeom prst="rect">
            <a:avLst/>
          </a:prstGeom>
          <a:noFill/>
        </p:spPr>
        <p:txBody>
          <a:bodyPr wrap="square" rtlCol="0">
            <a:spAutoFit/>
          </a:bodyPr>
          <a:lstStyle/>
          <a:p>
            <a:pPr algn="ctr"/>
            <a:r>
              <a:rPr lang="en-US" sz="4400" b="1" dirty="0" smtClean="0"/>
              <a:t>95</a:t>
            </a:r>
            <a:endParaRPr lang="en-US" sz="3600" b="1" dirty="0"/>
          </a:p>
        </p:txBody>
      </p:sp>
      <p:cxnSp>
        <p:nvCxnSpPr>
          <p:cNvPr id="27" name="Straight Arrow Connector 26"/>
          <p:cNvCxnSpPr/>
          <p:nvPr/>
        </p:nvCxnSpPr>
        <p:spPr>
          <a:xfrm rot="16200000" flipH="1">
            <a:off x="2781300" y="3314700"/>
            <a:ext cx="11430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 idx="2"/>
          </p:cNvCxnSpPr>
          <p:nvPr/>
        </p:nvCxnSpPr>
        <p:spPr>
          <a:xfrm rot="5400000">
            <a:off x="5429250" y="2571750"/>
            <a:ext cx="1295400" cy="24003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791200" y="5181600"/>
            <a:ext cx="3200400" cy="830997"/>
          </a:xfrm>
          <a:prstGeom prst="rect">
            <a:avLst/>
          </a:prstGeom>
          <a:noFill/>
        </p:spPr>
        <p:txBody>
          <a:bodyPr wrap="square" rtlCol="0">
            <a:spAutoFit/>
          </a:bodyPr>
          <a:lstStyle/>
          <a:p>
            <a:pPr algn="ctr"/>
            <a:r>
              <a:rPr lang="en-US" sz="2400" dirty="0" smtClean="0">
                <a:solidFill>
                  <a:srgbClr val="FF0000"/>
                </a:solidFill>
              </a:rPr>
              <a:t>CWSS Score for CWE-78 </a:t>
            </a:r>
            <a:r>
              <a:rPr lang="en-US" sz="2400" b="1" i="1" dirty="0" smtClean="0">
                <a:solidFill>
                  <a:srgbClr val="FF0000"/>
                </a:solidFill>
              </a:rPr>
              <a:t>for this vignette</a:t>
            </a:r>
            <a:endParaRPr lang="en-US" sz="2400" b="1" i="1" dirty="0">
              <a:solidFill>
                <a:srgbClr val="FF0000"/>
              </a:solidFill>
            </a:endParaRPr>
          </a:p>
        </p:txBody>
      </p:sp>
      <p:sp>
        <p:nvSpPr>
          <p:cNvPr id="35" name="TextBox 34"/>
          <p:cNvSpPr txBox="1"/>
          <p:nvPr/>
        </p:nvSpPr>
        <p:spPr>
          <a:xfrm>
            <a:off x="6400800" y="152400"/>
            <a:ext cx="2590800" cy="369332"/>
          </a:xfrm>
          <a:prstGeom prst="rect">
            <a:avLst/>
          </a:prstGeom>
          <a:noFill/>
        </p:spPr>
        <p:txBody>
          <a:bodyPr wrap="square" rtlCol="0">
            <a:spAutoFit/>
          </a:bodyPr>
          <a:lstStyle/>
          <a:p>
            <a:pPr algn="r"/>
            <a:r>
              <a:rPr lang="en-US" dirty="0" smtClean="0"/>
              <a:t>Notional</a:t>
            </a:r>
            <a:endParaRPr lang="en-US" dirty="0"/>
          </a:p>
        </p:txBody>
      </p:sp>
      <p:sp>
        <p:nvSpPr>
          <p:cNvPr id="12" name="TextBox 11"/>
          <p:cNvSpPr txBox="1"/>
          <p:nvPr/>
        </p:nvSpPr>
        <p:spPr>
          <a:xfrm>
            <a:off x="0" y="0"/>
            <a:ext cx="3048000" cy="646331"/>
          </a:xfrm>
          <a:prstGeom prst="rect">
            <a:avLst/>
          </a:prstGeom>
          <a:noFill/>
        </p:spPr>
        <p:txBody>
          <a:bodyPr wrap="square" rtlCol="0">
            <a:spAutoFit/>
          </a:bodyPr>
          <a:lstStyle/>
          <a:p>
            <a:r>
              <a:rPr lang="en-US" i="1" dirty="0" smtClean="0"/>
              <a:t>Note: Values for illustrative purposes only</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animBg="1"/>
      <p:bldP spid="24" grpId="0" animBg="1"/>
      <p:bldP spid="25" grpId="0"/>
      <p:bldP spid="3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62400" y="6334780"/>
            <a:ext cx="5181600" cy="523220"/>
          </a:xfrm>
          <a:prstGeom prst="rect">
            <a:avLst/>
          </a:prstGeom>
          <a:noFill/>
        </p:spPr>
        <p:txBody>
          <a:bodyPr wrap="square" rtlCol="0">
            <a:spAutoFit/>
          </a:bodyPr>
          <a:lstStyle/>
          <a:p>
            <a:pPr algn="r"/>
            <a:r>
              <a:rPr lang="en-US" sz="2800" b="1" dirty="0" smtClean="0"/>
              <a:t>CWRAF/CWSS in a Nutshell</a:t>
            </a:r>
            <a:endParaRPr lang="en-US" sz="2800" b="1" dirty="0"/>
          </a:p>
        </p:txBody>
      </p:sp>
      <p:grpSp>
        <p:nvGrpSpPr>
          <p:cNvPr id="3" name="Group 2"/>
          <p:cNvGrpSpPr/>
          <p:nvPr/>
        </p:nvGrpSpPr>
        <p:grpSpPr>
          <a:xfrm>
            <a:off x="3505200" y="1752600"/>
            <a:ext cx="4953000" cy="4572000"/>
            <a:chOff x="546849" y="254530"/>
            <a:chExt cx="4581525" cy="4581525"/>
          </a:xfrm>
          <a:solidFill>
            <a:schemeClr val="accent2"/>
          </a:solidFill>
        </p:grpSpPr>
        <p:sp>
          <p:nvSpPr>
            <p:cNvPr id="4" name="Oval 3"/>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Oval 4"/>
            <p:cNvSpPr/>
            <p:nvPr/>
          </p:nvSpPr>
          <p:spPr>
            <a:xfrm>
              <a:off x="1951850" y="516331"/>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grpSp>
        <p:nvGrpSpPr>
          <p:cNvPr id="6" name="Group 10"/>
          <p:cNvGrpSpPr/>
          <p:nvPr/>
        </p:nvGrpSpPr>
        <p:grpSpPr>
          <a:xfrm>
            <a:off x="4876800" y="2438400"/>
            <a:ext cx="3505200" cy="3429000"/>
            <a:chOff x="1557963" y="663668"/>
            <a:chExt cx="3452176" cy="3289200"/>
          </a:xfrm>
        </p:grpSpPr>
        <p:sp>
          <p:nvSpPr>
            <p:cNvPr id="7" name="Oval 6"/>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8"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aphicFrame>
        <p:nvGraphicFramePr>
          <p:cNvPr id="10" name="Table 9"/>
          <p:cNvGraphicFramePr>
            <a:graphicFrameLocks noGrp="1"/>
          </p:cNvGraphicFramePr>
          <p:nvPr/>
        </p:nvGraphicFramePr>
        <p:xfrm>
          <a:off x="152400" y="914400"/>
          <a:ext cx="2209800" cy="5770245"/>
        </p:xfrm>
        <a:graphic>
          <a:graphicData uri="http://schemas.openxmlformats.org/drawingml/2006/table">
            <a:tbl>
              <a:tblPr>
                <a:tableStyleId>{5940675A-B579-460E-94D1-54222C63F5DA}</a:tableStyleId>
              </a:tblPr>
              <a:tblGrid>
                <a:gridCol w="990600"/>
                <a:gridCol w="1219200"/>
              </a:tblGrid>
              <a:tr h="605021">
                <a:tc>
                  <a:txBody>
                    <a:bodyPr/>
                    <a:lstStyle/>
                    <a:p>
                      <a:pPr algn="ctr" fontAlgn="b"/>
                      <a:r>
                        <a:rPr lang="en-US" sz="2000" b="1" i="0" u="none" strike="noStrike" dirty="0">
                          <a:latin typeface="+mn-lt"/>
                        </a:rPr>
                        <a:t>CWSS </a:t>
                      </a:r>
                      <a:endParaRPr lang="en-US" sz="2000" b="1" i="0" u="none" strike="noStrike" dirty="0" smtClean="0">
                        <a:latin typeface="+mn-lt"/>
                      </a:endParaRPr>
                    </a:p>
                    <a:p>
                      <a:pPr algn="ctr" fontAlgn="b"/>
                      <a:r>
                        <a:rPr lang="en-US" sz="2000" b="1" i="0" u="none" strike="noStrike" dirty="0" smtClean="0">
                          <a:latin typeface="+mn-lt"/>
                        </a:rPr>
                        <a:t>Score</a:t>
                      </a:r>
                      <a:endParaRPr lang="en-US" sz="2000" b="1" i="0" u="none" strike="noStrike" dirty="0">
                        <a:latin typeface="+mn-lt"/>
                      </a:endParaRPr>
                    </a:p>
                  </a:txBody>
                  <a:tcPr marL="9525" marR="9525" marT="9525" marB="0" anchor="b"/>
                </a:tc>
                <a:tc>
                  <a:txBody>
                    <a:bodyPr/>
                    <a:lstStyle/>
                    <a:p>
                      <a:pPr algn="ctr" fontAlgn="b"/>
                      <a:r>
                        <a:rPr lang="en-US" sz="2000" b="1" i="0" u="none" strike="noStrike" dirty="0">
                          <a:latin typeface="+mn-lt"/>
                        </a:rPr>
                        <a:t>CWE</a:t>
                      </a:r>
                    </a:p>
                  </a:txBody>
                  <a:tcPr marL="9525" marR="9525" marT="9525" marB="0" anchor="b"/>
                </a:tc>
              </a:tr>
              <a:tr h="307165">
                <a:tc>
                  <a:txBody>
                    <a:bodyPr/>
                    <a:lstStyle/>
                    <a:p>
                      <a:pPr algn="r" fontAlgn="b"/>
                      <a:r>
                        <a:rPr lang="en-US" sz="2000" b="0" i="0" u="none" strike="noStrike" dirty="0">
                          <a:latin typeface="+mn-lt"/>
                        </a:rPr>
                        <a:t>97</a:t>
                      </a:r>
                    </a:p>
                  </a:txBody>
                  <a:tcPr marL="9525" marR="9525" marT="9525" marB="0" anchor="b"/>
                </a:tc>
                <a:tc>
                  <a:txBody>
                    <a:bodyPr/>
                    <a:lstStyle/>
                    <a:p>
                      <a:pPr algn="ctr" fontAlgn="b"/>
                      <a:r>
                        <a:rPr lang="en-US" sz="2000" b="0" i="0" u="none" strike="noStrike" dirty="0">
                          <a:latin typeface="+mn-lt"/>
                        </a:rPr>
                        <a:t>CWE-79</a:t>
                      </a:r>
                    </a:p>
                  </a:txBody>
                  <a:tcPr marL="9525" marR="9525" marT="9525" marB="0" anchor="b"/>
                </a:tc>
              </a:tr>
              <a:tr h="307165">
                <a:tc>
                  <a:txBody>
                    <a:bodyPr/>
                    <a:lstStyle/>
                    <a:p>
                      <a:pPr algn="r" fontAlgn="b"/>
                      <a:r>
                        <a:rPr lang="en-US" sz="2000" b="0" i="0" u="none" strike="noStrike">
                          <a:latin typeface="+mn-lt"/>
                        </a:rPr>
                        <a:t>95</a:t>
                      </a:r>
                    </a:p>
                  </a:txBody>
                  <a:tcPr marL="9525" marR="9525" marT="9525" marB="0" anchor="b"/>
                </a:tc>
                <a:tc>
                  <a:txBody>
                    <a:bodyPr/>
                    <a:lstStyle/>
                    <a:p>
                      <a:pPr algn="ctr" fontAlgn="b"/>
                      <a:r>
                        <a:rPr lang="en-US" sz="2000" b="0" i="0" u="none" strike="noStrike" dirty="0">
                          <a:latin typeface="+mn-lt"/>
                        </a:rPr>
                        <a:t>CWE-78</a:t>
                      </a:r>
                    </a:p>
                  </a:txBody>
                  <a:tcPr marL="9525" marR="9525" marT="9525" marB="0" anchor="b"/>
                </a:tc>
              </a:tr>
              <a:tr h="307165">
                <a:tc>
                  <a:txBody>
                    <a:bodyPr/>
                    <a:lstStyle/>
                    <a:p>
                      <a:pPr algn="r" fontAlgn="b"/>
                      <a:r>
                        <a:rPr lang="en-US" sz="2000" b="0" i="0" u="none" strike="noStrike">
                          <a:latin typeface="+mn-lt"/>
                        </a:rPr>
                        <a:t>94</a:t>
                      </a:r>
                    </a:p>
                  </a:txBody>
                  <a:tcPr marL="9525" marR="9525" marT="9525" marB="0" anchor="b"/>
                </a:tc>
                <a:tc>
                  <a:txBody>
                    <a:bodyPr/>
                    <a:lstStyle/>
                    <a:p>
                      <a:pPr algn="ctr" fontAlgn="b"/>
                      <a:r>
                        <a:rPr lang="en-US" sz="2000" b="0" i="0" u="none" strike="noStrike" dirty="0">
                          <a:latin typeface="+mn-lt"/>
                        </a:rPr>
                        <a:t>CWE-22</a:t>
                      </a:r>
                    </a:p>
                  </a:txBody>
                  <a:tcPr marL="9525" marR="9525" marT="9525" marB="0" anchor="b"/>
                </a:tc>
              </a:tr>
              <a:tr h="307165">
                <a:tc>
                  <a:txBody>
                    <a:bodyPr/>
                    <a:lstStyle/>
                    <a:p>
                      <a:pPr algn="r" fontAlgn="b"/>
                      <a:r>
                        <a:rPr lang="en-US" sz="2000" b="0" i="0" u="none" strike="noStrike">
                          <a:latin typeface="+mn-lt"/>
                        </a:rPr>
                        <a:t>94</a:t>
                      </a:r>
                    </a:p>
                  </a:txBody>
                  <a:tcPr marL="9525" marR="9525" marT="9525" marB="0" anchor="b"/>
                </a:tc>
                <a:tc>
                  <a:txBody>
                    <a:bodyPr/>
                    <a:lstStyle/>
                    <a:p>
                      <a:pPr algn="ctr" fontAlgn="b"/>
                      <a:r>
                        <a:rPr lang="en-US" sz="2000" b="0" i="0" u="none" strike="noStrike" dirty="0">
                          <a:latin typeface="+mn-lt"/>
                        </a:rPr>
                        <a:t>CWE-434</a:t>
                      </a:r>
                    </a:p>
                  </a:txBody>
                  <a:tcPr marL="9525" marR="9525" marT="9525" marB="0" anchor="b"/>
                </a:tc>
              </a:tr>
              <a:tr h="307165">
                <a:tc>
                  <a:txBody>
                    <a:bodyPr/>
                    <a:lstStyle/>
                    <a:p>
                      <a:pPr algn="r" fontAlgn="b"/>
                      <a:r>
                        <a:rPr lang="en-US" sz="2000" b="0" i="0" u="none" strike="noStrike">
                          <a:latin typeface="+mn-lt"/>
                        </a:rPr>
                        <a:t>94</a:t>
                      </a:r>
                    </a:p>
                  </a:txBody>
                  <a:tcPr marL="9525" marR="9525" marT="9525" marB="0" anchor="b"/>
                </a:tc>
                <a:tc>
                  <a:txBody>
                    <a:bodyPr/>
                    <a:lstStyle/>
                    <a:p>
                      <a:pPr algn="ctr" fontAlgn="b"/>
                      <a:r>
                        <a:rPr lang="en-US" sz="2000" b="0" i="0" u="none" strike="noStrike" dirty="0">
                          <a:latin typeface="+mn-lt"/>
                        </a:rPr>
                        <a:t>CWE-798</a:t>
                      </a:r>
                    </a:p>
                  </a:txBody>
                  <a:tcPr marL="9525" marR="9525" marT="9525" marB="0" anchor="b"/>
                </a:tc>
              </a:tr>
              <a:tr h="307165">
                <a:tc>
                  <a:txBody>
                    <a:bodyPr/>
                    <a:lstStyle/>
                    <a:p>
                      <a:pPr algn="r" fontAlgn="b"/>
                      <a:r>
                        <a:rPr lang="en-US" sz="2000" b="0" i="0" u="none" strike="noStrike">
                          <a:latin typeface="+mn-lt"/>
                        </a:rPr>
                        <a:t>93</a:t>
                      </a:r>
                    </a:p>
                  </a:txBody>
                  <a:tcPr marL="9525" marR="9525" marT="9525" marB="0" anchor="b"/>
                </a:tc>
                <a:tc>
                  <a:txBody>
                    <a:bodyPr/>
                    <a:lstStyle/>
                    <a:p>
                      <a:pPr algn="ctr" fontAlgn="b"/>
                      <a:r>
                        <a:rPr lang="en-US" sz="2000" b="0" i="0" u="none" strike="noStrike" dirty="0">
                          <a:latin typeface="+mn-lt"/>
                        </a:rPr>
                        <a:t>CWE-120</a:t>
                      </a:r>
                    </a:p>
                  </a:txBody>
                  <a:tcPr marL="9525" marR="9525" marT="9525" marB="0" anchor="b"/>
                </a:tc>
              </a:tr>
              <a:tr h="307165">
                <a:tc>
                  <a:txBody>
                    <a:bodyPr/>
                    <a:lstStyle/>
                    <a:p>
                      <a:pPr algn="r" fontAlgn="b"/>
                      <a:r>
                        <a:rPr lang="en-US" sz="2000" b="0" i="0" u="none" strike="noStrike">
                          <a:latin typeface="+mn-lt"/>
                        </a:rPr>
                        <a:t>93</a:t>
                      </a:r>
                    </a:p>
                  </a:txBody>
                  <a:tcPr marL="9525" marR="9525" marT="9525" marB="0" anchor="b"/>
                </a:tc>
                <a:tc>
                  <a:txBody>
                    <a:bodyPr/>
                    <a:lstStyle/>
                    <a:p>
                      <a:pPr algn="ctr" fontAlgn="b"/>
                      <a:r>
                        <a:rPr lang="en-US" sz="2000" b="0" i="0" u="none" strike="noStrike" dirty="0">
                          <a:latin typeface="+mn-lt"/>
                        </a:rPr>
                        <a:t>CWE-250</a:t>
                      </a:r>
                    </a:p>
                  </a:txBody>
                  <a:tcPr marL="9525" marR="9525" marT="9525" marB="0" anchor="b"/>
                </a:tc>
              </a:tr>
              <a:tr h="307165">
                <a:tc>
                  <a:txBody>
                    <a:bodyPr/>
                    <a:lstStyle/>
                    <a:p>
                      <a:pPr algn="r" fontAlgn="b"/>
                      <a:r>
                        <a:rPr lang="en-US" sz="2000" b="0" i="0" u="none" strike="noStrike">
                          <a:latin typeface="+mn-lt"/>
                        </a:rPr>
                        <a:t>92</a:t>
                      </a:r>
                    </a:p>
                  </a:txBody>
                  <a:tcPr marL="9525" marR="9525" marT="9525" marB="0" anchor="b"/>
                </a:tc>
                <a:tc>
                  <a:txBody>
                    <a:bodyPr/>
                    <a:lstStyle/>
                    <a:p>
                      <a:pPr algn="ctr" fontAlgn="b"/>
                      <a:r>
                        <a:rPr lang="en-US" sz="2000" b="0" i="0" u="none" strike="noStrike" dirty="0">
                          <a:latin typeface="+mn-lt"/>
                        </a:rPr>
                        <a:t>CWE-770</a:t>
                      </a:r>
                    </a:p>
                  </a:txBody>
                  <a:tcPr marL="9525" marR="9525" marT="9525" marB="0" anchor="b"/>
                </a:tc>
              </a:tr>
              <a:tr h="307165">
                <a:tc>
                  <a:txBody>
                    <a:bodyPr/>
                    <a:lstStyle/>
                    <a:p>
                      <a:pPr algn="r" fontAlgn="b"/>
                      <a:r>
                        <a:rPr lang="en-US" sz="2000" b="0" i="0" u="none" strike="noStrike">
                          <a:latin typeface="+mn-lt"/>
                        </a:rPr>
                        <a:t>91</a:t>
                      </a:r>
                    </a:p>
                  </a:txBody>
                  <a:tcPr marL="9525" marR="9525" marT="9525" marB="0" anchor="b"/>
                </a:tc>
                <a:tc>
                  <a:txBody>
                    <a:bodyPr/>
                    <a:lstStyle/>
                    <a:p>
                      <a:pPr algn="ctr" fontAlgn="b"/>
                      <a:r>
                        <a:rPr lang="en-US" sz="2000" b="0" i="0" u="none" strike="noStrike" dirty="0">
                          <a:latin typeface="+mn-lt"/>
                        </a:rPr>
                        <a:t>CWE-829</a:t>
                      </a:r>
                    </a:p>
                  </a:txBody>
                  <a:tcPr marL="9525" marR="9525" marT="9525" marB="0" anchor="b"/>
                </a:tc>
              </a:tr>
              <a:tr h="307165">
                <a:tc>
                  <a:txBody>
                    <a:bodyPr/>
                    <a:lstStyle/>
                    <a:p>
                      <a:pPr algn="r" fontAlgn="b"/>
                      <a:r>
                        <a:rPr lang="en-US" sz="2000" b="0" i="0" u="none" strike="noStrike">
                          <a:latin typeface="+mn-lt"/>
                        </a:rPr>
                        <a:t>91</a:t>
                      </a:r>
                    </a:p>
                  </a:txBody>
                  <a:tcPr marL="9525" marR="9525" marT="9525" marB="0" anchor="b"/>
                </a:tc>
                <a:tc>
                  <a:txBody>
                    <a:bodyPr/>
                    <a:lstStyle/>
                    <a:p>
                      <a:pPr algn="ctr" fontAlgn="b"/>
                      <a:r>
                        <a:rPr lang="en-US" sz="2000" b="0" i="0" u="none" strike="noStrike" dirty="0">
                          <a:latin typeface="+mn-lt"/>
                        </a:rPr>
                        <a:t>CWE-190</a:t>
                      </a:r>
                    </a:p>
                  </a:txBody>
                  <a:tcPr marL="9525" marR="9525" marT="9525" marB="0" anchor="b"/>
                </a:tc>
              </a:tr>
              <a:tr h="307165">
                <a:tc>
                  <a:txBody>
                    <a:bodyPr/>
                    <a:lstStyle/>
                    <a:p>
                      <a:pPr algn="r" fontAlgn="b"/>
                      <a:r>
                        <a:rPr lang="en-US" sz="2000" b="0" i="0" u="none" strike="noStrike">
                          <a:latin typeface="+mn-lt"/>
                        </a:rPr>
                        <a:t>91</a:t>
                      </a:r>
                    </a:p>
                  </a:txBody>
                  <a:tcPr marL="9525" marR="9525" marT="9525" marB="0" anchor="b"/>
                </a:tc>
                <a:tc>
                  <a:txBody>
                    <a:bodyPr/>
                    <a:lstStyle/>
                    <a:p>
                      <a:pPr algn="ctr" fontAlgn="b"/>
                      <a:r>
                        <a:rPr lang="en-US" sz="2000" b="0" i="0" u="none" strike="noStrike" dirty="0">
                          <a:latin typeface="+mn-lt"/>
                        </a:rPr>
                        <a:t>CWE-494</a:t>
                      </a:r>
                    </a:p>
                  </a:txBody>
                  <a:tcPr marL="9525" marR="9525" marT="9525" marB="0" anchor="b"/>
                </a:tc>
              </a:tr>
              <a:tr h="307165">
                <a:tc>
                  <a:txBody>
                    <a:bodyPr/>
                    <a:lstStyle/>
                    <a:p>
                      <a:pPr algn="r" fontAlgn="b"/>
                      <a:r>
                        <a:rPr lang="en-US" sz="2000" b="0" i="0" u="none" strike="noStrike">
                          <a:latin typeface="+mn-lt"/>
                        </a:rPr>
                        <a:t>90</a:t>
                      </a:r>
                    </a:p>
                  </a:txBody>
                  <a:tcPr marL="9525" marR="9525" marT="9525" marB="0" anchor="b"/>
                </a:tc>
                <a:tc>
                  <a:txBody>
                    <a:bodyPr/>
                    <a:lstStyle/>
                    <a:p>
                      <a:pPr algn="ctr" fontAlgn="b"/>
                      <a:r>
                        <a:rPr lang="en-US" sz="2000" b="0" i="0" u="none" strike="noStrike" dirty="0">
                          <a:latin typeface="+mn-lt"/>
                        </a:rPr>
                        <a:t>CWE-134</a:t>
                      </a:r>
                    </a:p>
                  </a:txBody>
                  <a:tcPr marL="9525" marR="9525" marT="9525" marB="0" anchor="b"/>
                </a:tc>
              </a:tr>
              <a:tr h="307165">
                <a:tc>
                  <a:txBody>
                    <a:bodyPr/>
                    <a:lstStyle/>
                    <a:p>
                      <a:pPr algn="r" fontAlgn="b"/>
                      <a:r>
                        <a:rPr lang="en-US" sz="2000" b="0" i="0" u="none" strike="noStrike">
                          <a:latin typeface="+mn-lt"/>
                        </a:rPr>
                        <a:t>90</a:t>
                      </a:r>
                    </a:p>
                  </a:txBody>
                  <a:tcPr marL="9525" marR="9525" marT="9525" marB="0" anchor="b"/>
                </a:tc>
                <a:tc>
                  <a:txBody>
                    <a:bodyPr/>
                    <a:lstStyle/>
                    <a:p>
                      <a:pPr algn="ctr" fontAlgn="b"/>
                      <a:r>
                        <a:rPr lang="en-US" sz="2000" b="0" i="0" u="none" strike="noStrike" dirty="0">
                          <a:latin typeface="+mn-lt"/>
                        </a:rPr>
                        <a:t>CWE-772</a:t>
                      </a:r>
                    </a:p>
                  </a:txBody>
                  <a:tcPr marL="9525" marR="9525" marT="9525" marB="0" anchor="b"/>
                </a:tc>
              </a:tr>
              <a:tr h="307165">
                <a:tc>
                  <a:txBody>
                    <a:bodyPr/>
                    <a:lstStyle/>
                    <a:p>
                      <a:pPr algn="r" fontAlgn="b"/>
                      <a:r>
                        <a:rPr lang="en-US" sz="2000" b="0" i="0" u="none" strike="noStrike">
                          <a:latin typeface="+mn-lt"/>
                        </a:rPr>
                        <a:t>90</a:t>
                      </a:r>
                    </a:p>
                  </a:txBody>
                  <a:tcPr marL="9525" marR="9525" marT="9525" marB="0" anchor="b"/>
                </a:tc>
                <a:tc>
                  <a:txBody>
                    <a:bodyPr/>
                    <a:lstStyle/>
                    <a:p>
                      <a:pPr algn="ctr" fontAlgn="b"/>
                      <a:r>
                        <a:rPr lang="en-US" sz="2000" b="0" i="0" u="none" strike="noStrike" dirty="0">
                          <a:latin typeface="+mn-lt"/>
                        </a:rPr>
                        <a:t>CWE-476</a:t>
                      </a:r>
                    </a:p>
                  </a:txBody>
                  <a:tcPr marL="9525" marR="9525" marT="9525" marB="0" anchor="b"/>
                </a:tc>
              </a:tr>
              <a:tr h="307165">
                <a:tc>
                  <a:txBody>
                    <a:bodyPr/>
                    <a:lstStyle/>
                    <a:p>
                      <a:pPr algn="r" fontAlgn="b"/>
                      <a:r>
                        <a:rPr lang="en-US" sz="2000" b="0" i="0" u="none" strike="noStrike">
                          <a:latin typeface="+mn-lt"/>
                        </a:rPr>
                        <a:t>90</a:t>
                      </a:r>
                    </a:p>
                  </a:txBody>
                  <a:tcPr marL="9525" marR="9525" marT="9525" marB="0" anchor="b"/>
                </a:tc>
                <a:tc>
                  <a:txBody>
                    <a:bodyPr/>
                    <a:lstStyle/>
                    <a:p>
                      <a:pPr algn="ctr" fontAlgn="b"/>
                      <a:r>
                        <a:rPr lang="en-US" sz="2000" b="0" i="0" u="none" strike="noStrike" dirty="0">
                          <a:latin typeface="+mn-lt"/>
                        </a:rPr>
                        <a:t>CWE-131</a:t>
                      </a:r>
                    </a:p>
                  </a:txBody>
                  <a:tcPr marL="9525" marR="9525" marT="9525" marB="0" anchor="b"/>
                </a:tc>
              </a:tr>
              <a:tr h="426307">
                <a:tc gridSpan="2">
                  <a:txBody>
                    <a:bodyPr/>
                    <a:lstStyle/>
                    <a:p>
                      <a:pPr algn="ctr" fontAlgn="b"/>
                      <a:r>
                        <a:rPr lang="en-US" sz="2800" b="1" i="0" u="none" strike="noStrike" dirty="0" smtClean="0">
                          <a:latin typeface="+mn-lt"/>
                        </a:rPr>
                        <a:t>…</a:t>
                      </a:r>
                      <a:endParaRPr lang="en-US" sz="2800" b="1" i="0" u="none" strike="noStrike" dirty="0">
                        <a:latin typeface="+mn-lt"/>
                      </a:endParaRPr>
                    </a:p>
                  </a:txBody>
                  <a:tcPr marL="9525" marR="9525" marT="9525" marB="0" anchor="b"/>
                </a:tc>
                <a:tc hMerge="1">
                  <a:txBody>
                    <a:bodyPr/>
                    <a:lstStyle/>
                    <a:p>
                      <a:pPr algn="ctr" fontAlgn="b"/>
                      <a:endParaRPr lang="en-US" sz="2000" b="0" i="0" u="none" strike="noStrike" dirty="0">
                        <a:latin typeface="+mn-lt"/>
                      </a:endParaRPr>
                    </a:p>
                  </a:txBody>
                  <a:tcPr marL="9525" marR="9525" marT="9525" marB="0" anchor="b"/>
                </a:tc>
              </a:tr>
            </a:tbl>
          </a:graphicData>
        </a:graphic>
      </p:graphicFrame>
      <p:cxnSp>
        <p:nvCxnSpPr>
          <p:cNvPr id="13" name="Straight Connector 12"/>
          <p:cNvCxnSpPr/>
          <p:nvPr/>
        </p:nvCxnSpPr>
        <p:spPr>
          <a:xfrm>
            <a:off x="0" y="5029200"/>
            <a:ext cx="2819400" cy="0"/>
          </a:xfrm>
          <a:prstGeom prst="line">
            <a:avLst/>
          </a:prstGeom>
          <a:ln w="63500">
            <a:solidFill>
              <a:srgbClr val="CC0033"/>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362200" y="5029200"/>
            <a:ext cx="1752600" cy="646331"/>
          </a:xfrm>
          <a:prstGeom prst="rect">
            <a:avLst/>
          </a:prstGeom>
          <a:noFill/>
        </p:spPr>
        <p:txBody>
          <a:bodyPr wrap="square" rtlCol="0">
            <a:spAutoFit/>
          </a:bodyPr>
          <a:lstStyle/>
          <a:p>
            <a:r>
              <a:rPr lang="en-US" dirty="0" smtClean="0"/>
              <a:t>User-defined cutoff</a:t>
            </a:r>
            <a:endParaRPr lang="en-US" dirty="0"/>
          </a:p>
        </p:txBody>
      </p:sp>
      <p:cxnSp>
        <p:nvCxnSpPr>
          <p:cNvPr id="19" name="Straight Arrow Connector 18"/>
          <p:cNvCxnSpPr>
            <a:endCxn id="22" idx="5"/>
          </p:cNvCxnSpPr>
          <p:nvPr/>
        </p:nvCxnSpPr>
        <p:spPr>
          <a:xfrm rot="16200000" flipV="1">
            <a:off x="3718812" y="1204212"/>
            <a:ext cx="1810311" cy="15724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667000" y="304800"/>
            <a:ext cx="1371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CWSS</a:t>
            </a:r>
          </a:p>
          <a:p>
            <a:pPr algn="ctr"/>
            <a:r>
              <a:rPr lang="en-US" b="1" dirty="0" smtClean="0"/>
              <a:t>Scoring Engine</a:t>
            </a:r>
            <a:endParaRPr lang="en-US" b="1" dirty="0"/>
          </a:p>
        </p:txBody>
      </p:sp>
      <p:cxnSp>
        <p:nvCxnSpPr>
          <p:cNvPr id="26" name="Straight Arrow Connector 25"/>
          <p:cNvCxnSpPr>
            <a:stCxn id="22" idx="3"/>
          </p:cNvCxnSpPr>
          <p:nvPr/>
        </p:nvCxnSpPr>
        <p:spPr>
          <a:xfrm rot="5400000">
            <a:off x="2471877" y="975612"/>
            <a:ext cx="286313" cy="5056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31" name="Left Brace 30"/>
          <p:cNvSpPr/>
          <p:nvPr/>
        </p:nvSpPr>
        <p:spPr>
          <a:xfrm flipH="1">
            <a:off x="2590800" y="1524000"/>
            <a:ext cx="457200" cy="3429000"/>
          </a:xfrm>
          <a:prstGeom prst="leftBrace">
            <a:avLst>
              <a:gd name="adj1" fmla="val 8333"/>
              <a:gd name="adj2" fmla="val 49357"/>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Oval 31"/>
          <p:cNvSpPr/>
          <p:nvPr/>
        </p:nvSpPr>
        <p:spPr>
          <a:xfrm>
            <a:off x="5562600" y="3276600"/>
            <a:ext cx="1981200" cy="1905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Most Important Weaknesses</a:t>
            </a:r>
            <a:endParaRPr lang="en-US" b="1" dirty="0"/>
          </a:p>
        </p:txBody>
      </p:sp>
      <p:cxnSp>
        <p:nvCxnSpPr>
          <p:cNvPr id="33" name="Straight Arrow Connector 32"/>
          <p:cNvCxnSpPr>
            <a:stCxn id="31" idx="1"/>
            <a:endCxn id="32" idx="2"/>
          </p:cNvCxnSpPr>
          <p:nvPr/>
        </p:nvCxnSpPr>
        <p:spPr>
          <a:xfrm>
            <a:off x="3048000" y="3216452"/>
            <a:ext cx="2514600" cy="101264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629400" y="152400"/>
            <a:ext cx="13716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“Vignette”</a:t>
            </a:r>
            <a:endParaRPr lang="en-US" dirty="0">
              <a:solidFill>
                <a:schemeClr val="tx1"/>
              </a:solidFill>
            </a:endParaRPr>
          </a:p>
        </p:txBody>
      </p:sp>
      <p:cxnSp>
        <p:nvCxnSpPr>
          <p:cNvPr id="23" name="Straight Arrow Connector 22"/>
          <p:cNvCxnSpPr>
            <a:stCxn id="18" idx="1"/>
            <a:endCxn id="22" idx="6"/>
          </p:cNvCxnSpPr>
          <p:nvPr/>
        </p:nvCxnSpPr>
        <p:spPr>
          <a:xfrm rot="10800000">
            <a:off x="4038600" y="762000"/>
            <a:ext cx="2590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308251" y="1483581"/>
            <a:ext cx="8749439" cy="1390552"/>
          </a:xfrm>
          <a:prstGeom prst="rect">
            <a:avLst/>
          </a:prstGeom>
          <a:noFill/>
        </p:spPr>
        <p:txBody>
          <a:bodyPr wrap="square" rtlCol="0">
            <a:spAutoFit/>
          </a:bodyPr>
          <a:lstStyle/>
          <a:p>
            <a:pPr>
              <a:lnSpc>
                <a:spcPts val="2540"/>
              </a:lnSpc>
            </a:pPr>
            <a:r>
              <a:rPr lang="en-US" sz="2700" b="1" i="1" dirty="0" smtClean="0"/>
              <a:t>Organizations that have declared plans to work on CWRAF Vignettes and Technical Scorecards to help evolve CWRAF to meet their customer's and the community's needs for a scoring system for software errors.</a:t>
            </a:r>
            <a:endParaRPr lang="en-US" sz="2700" b="1" i="1" dirty="0"/>
          </a:p>
        </p:txBody>
      </p:sp>
      <p:pic>
        <p:nvPicPr>
          <p:cNvPr id="28" name="Picture 27" descr="owasp_3Wx300dpi.jpg"/>
          <p:cNvPicPr>
            <a:picLocks noChangeAspect="1"/>
          </p:cNvPicPr>
          <p:nvPr/>
        </p:nvPicPr>
        <p:blipFill>
          <a:blip r:embed="rId3" cstate="print"/>
          <a:stretch>
            <a:fillRect/>
          </a:stretch>
        </p:blipFill>
        <p:spPr>
          <a:xfrm>
            <a:off x="7411" y="5911056"/>
            <a:ext cx="4390816" cy="909671"/>
          </a:xfrm>
          <a:prstGeom prst="rect">
            <a:avLst/>
          </a:prstGeom>
        </p:spPr>
      </p:pic>
      <p:pic>
        <p:nvPicPr>
          <p:cNvPr id="30" name="Picture 29" descr="Adobe ReaderScreenSnapz001.pdf"/>
          <p:cNvPicPr>
            <a:picLocks noChangeAspect="1"/>
          </p:cNvPicPr>
          <p:nvPr/>
        </p:nvPicPr>
        <p:blipFill>
          <a:blip r:embed="rId4" cstate="print">
            <a:lum bright="15000" contrast="47000"/>
          </a:blip>
          <a:stretch>
            <a:fillRect/>
          </a:stretch>
        </p:blipFill>
        <p:spPr>
          <a:xfrm>
            <a:off x="5859768" y="3833666"/>
            <a:ext cx="3284231" cy="1203078"/>
          </a:xfrm>
          <a:prstGeom prst="rect">
            <a:avLst/>
          </a:prstGeom>
        </p:spPr>
      </p:pic>
      <p:pic>
        <p:nvPicPr>
          <p:cNvPr id="31" name="Picture 30" descr="SAIC_logo_RGB-lg.jpg"/>
          <p:cNvPicPr>
            <a:picLocks noChangeAspect="1"/>
          </p:cNvPicPr>
          <p:nvPr/>
        </p:nvPicPr>
        <p:blipFill>
          <a:blip r:embed="rId5" cstate="print"/>
          <a:stretch>
            <a:fillRect/>
          </a:stretch>
        </p:blipFill>
        <p:spPr>
          <a:xfrm>
            <a:off x="6315544" y="5664446"/>
            <a:ext cx="2229926" cy="946944"/>
          </a:xfrm>
          <a:prstGeom prst="rect">
            <a:avLst/>
          </a:prstGeom>
        </p:spPr>
      </p:pic>
      <p:pic>
        <p:nvPicPr>
          <p:cNvPr id="32" name="Picture 31" descr="Screen shot 2011-06-25 at 4.05.39 PM.png"/>
          <p:cNvPicPr>
            <a:picLocks noChangeAspect="1"/>
          </p:cNvPicPr>
          <p:nvPr/>
        </p:nvPicPr>
        <p:blipFill>
          <a:blip r:embed="rId6" cstate="print"/>
          <a:stretch>
            <a:fillRect/>
          </a:stretch>
        </p:blipFill>
        <p:spPr>
          <a:xfrm>
            <a:off x="308251" y="4499215"/>
            <a:ext cx="1865372" cy="717002"/>
          </a:xfrm>
          <a:prstGeom prst="rect">
            <a:avLst/>
          </a:prstGeom>
        </p:spPr>
      </p:pic>
      <p:pic>
        <p:nvPicPr>
          <p:cNvPr id="14" name="Picture 13" descr="Screen shot 2011-06-27 at 8.39.21 AM.png"/>
          <p:cNvPicPr>
            <a:picLocks noChangeAspect="1"/>
          </p:cNvPicPr>
          <p:nvPr/>
        </p:nvPicPr>
        <p:blipFill>
          <a:blip r:embed="rId7" cstate="print"/>
          <a:stretch>
            <a:fillRect/>
          </a:stretch>
        </p:blipFill>
        <p:spPr>
          <a:xfrm>
            <a:off x="2551814" y="5203595"/>
            <a:ext cx="2975949" cy="921701"/>
          </a:xfrm>
          <a:prstGeom prst="rect">
            <a:avLst/>
          </a:prstGeom>
        </p:spPr>
      </p:pic>
      <p:grpSp>
        <p:nvGrpSpPr>
          <p:cNvPr id="2" name="Group 11"/>
          <p:cNvGrpSpPr/>
          <p:nvPr/>
        </p:nvGrpSpPr>
        <p:grpSpPr>
          <a:xfrm>
            <a:off x="2395401" y="3594925"/>
            <a:ext cx="3508568" cy="964200"/>
            <a:chOff x="3827158" y="5691357"/>
            <a:chExt cx="2423761" cy="666081"/>
          </a:xfrm>
        </p:grpSpPr>
        <p:pic>
          <p:nvPicPr>
            <p:cNvPr id="16" name="Picture 15" descr="Screen shot 2011-06-25 at 3.30.15 PM.png"/>
            <p:cNvPicPr>
              <a:picLocks noChangeAspect="1"/>
            </p:cNvPicPr>
            <p:nvPr/>
          </p:nvPicPr>
          <p:blipFill>
            <a:blip r:embed="rId8" cstate="print"/>
            <a:stretch>
              <a:fillRect/>
            </a:stretch>
          </p:blipFill>
          <p:spPr>
            <a:xfrm>
              <a:off x="3827158" y="5691357"/>
              <a:ext cx="2423761" cy="475495"/>
            </a:xfrm>
            <a:prstGeom prst="rect">
              <a:avLst/>
            </a:prstGeom>
          </p:spPr>
        </p:pic>
        <p:pic>
          <p:nvPicPr>
            <p:cNvPr id="17" name="Picture 16" descr="Screen shot 2011-06-26 at 10.48.02 AM.png"/>
            <p:cNvPicPr>
              <a:picLocks noChangeAspect="1"/>
            </p:cNvPicPr>
            <p:nvPr/>
          </p:nvPicPr>
          <p:blipFill>
            <a:blip r:embed="rId9" cstate="print"/>
            <a:stretch>
              <a:fillRect/>
            </a:stretch>
          </p:blipFill>
          <p:spPr>
            <a:xfrm>
              <a:off x="5003982" y="6129865"/>
              <a:ext cx="1081534" cy="227573"/>
            </a:xfrm>
            <a:prstGeom prst="rect">
              <a:avLst/>
            </a:prstGeom>
          </p:spPr>
        </p:pic>
        <p:cxnSp>
          <p:nvCxnSpPr>
            <p:cNvPr id="18" name="Straight Connector 17"/>
            <p:cNvCxnSpPr/>
            <p:nvPr/>
          </p:nvCxnSpPr>
          <p:spPr>
            <a:xfrm>
              <a:off x="3925798" y="6213809"/>
              <a:ext cx="1103672"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33800" y="2819400"/>
            <a:ext cx="18288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Vignette</a:t>
            </a:r>
          </a:p>
          <a:p>
            <a:pPr algn="ctr"/>
            <a:r>
              <a:rPr lang="en-US" b="1" dirty="0" smtClean="0"/>
              <a:t>Technical Impact Scorecard</a:t>
            </a:r>
            <a:endParaRPr lang="en-US" b="1" dirty="0"/>
          </a:p>
        </p:txBody>
      </p:sp>
      <p:sp>
        <p:nvSpPr>
          <p:cNvPr id="13" name="Oval 12"/>
          <p:cNvSpPr/>
          <p:nvPr/>
        </p:nvSpPr>
        <p:spPr>
          <a:xfrm>
            <a:off x="45720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14" name="Oval 13"/>
          <p:cNvSpPr/>
          <p:nvPr/>
        </p:nvSpPr>
        <p:spPr>
          <a:xfrm>
            <a:off x="3200400" y="5029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17" name="Rectangle 16"/>
          <p:cNvSpPr/>
          <p:nvPr/>
        </p:nvSpPr>
        <p:spPr>
          <a:xfrm>
            <a:off x="457200" y="5181600"/>
            <a:ext cx="24384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b="1" dirty="0" smtClean="0">
                <a:solidFill>
                  <a:schemeClr val="tx1"/>
                </a:solidFill>
                <a:latin typeface="Courier New" pitchFamily="49" charset="0"/>
                <a:cs typeface="Courier New" pitchFamily="49" charset="0"/>
              </a:rPr>
              <a:t>&lt;CWE ID=“1” …</a:t>
            </a:r>
          </a:p>
          <a:p>
            <a:r>
              <a:rPr lang="en-US" sz="1600" b="1" dirty="0" smtClean="0">
                <a:solidFill>
                  <a:schemeClr val="tx1"/>
                </a:solidFill>
                <a:latin typeface="Courier New" pitchFamily="49" charset="0"/>
                <a:cs typeface="Courier New" pitchFamily="49" charset="0"/>
              </a:rPr>
              <a:t>&lt;CWE ID=“2” …</a:t>
            </a:r>
          </a:p>
          <a:p>
            <a:r>
              <a:rPr lang="en-US" sz="1600" b="1" dirty="0" smtClean="0">
                <a:solidFill>
                  <a:schemeClr val="tx1"/>
                </a:solidFill>
                <a:latin typeface="Courier New" pitchFamily="49" charset="0"/>
                <a:cs typeface="Courier New" pitchFamily="49" charset="0"/>
              </a:rPr>
              <a:t>&lt;CWE ID=“3” …</a:t>
            </a:r>
          </a:p>
          <a:p>
            <a:r>
              <a:rPr lang="en-US" dirty="0" smtClean="0">
                <a:solidFill>
                  <a:schemeClr val="tx1"/>
                </a:solidFill>
              </a:rPr>
              <a:t>…</a:t>
            </a:r>
            <a:endParaRPr lang="en-US" dirty="0">
              <a:solidFill>
                <a:schemeClr val="tx1"/>
              </a:solidFill>
            </a:endParaRPr>
          </a:p>
        </p:txBody>
      </p:sp>
      <p:sp>
        <p:nvSpPr>
          <p:cNvPr id="23" name="Oval 22"/>
          <p:cNvSpPr/>
          <p:nvPr/>
        </p:nvSpPr>
        <p:spPr>
          <a:xfrm>
            <a:off x="5410200" y="4648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sp>
        <p:nvSpPr>
          <p:cNvPr id="31" name="Oval 30"/>
          <p:cNvSpPr/>
          <p:nvPr/>
        </p:nvSpPr>
        <p:spPr>
          <a:xfrm>
            <a:off x="3962400" y="4800600"/>
            <a:ext cx="1447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CWSS Scoring Engine</a:t>
            </a:r>
            <a:endParaRPr lang="en-US" b="1" dirty="0"/>
          </a:p>
        </p:txBody>
      </p:sp>
      <p:cxnSp>
        <p:nvCxnSpPr>
          <p:cNvPr id="38" name="Straight Arrow Connector 37"/>
          <p:cNvCxnSpPr>
            <a:stCxn id="17" idx="3"/>
            <a:endCxn id="31" idx="2"/>
          </p:cNvCxnSpPr>
          <p:nvPr/>
        </p:nvCxnSpPr>
        <p:spPr>
          <a:xfrm flipV="1">
            <a:off x="2895600" y="5295900"/>
            <a:ext cx="1066800" cy="419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943600" y="3505200"/>
            <a:ext cx="2971800"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b="1" dirty="0" smtClean="0">
                <a:solidFill>
                  <a:schemeClr val="tx1"/>
                </a:solidFill>
                <a:latin typeface="Courier New" pitchFamily="49" charset="0"/>
                <a:cs typeface="Courier New" pitchFamily="49" charset="0"/>
              </a:rPr>
              <a:t>CWE-89: </a:t>
            </a:r>
            <a:r>
              <a:rPr lang="en-US" sz="1600" b="1" dirty="0" smtClean="0">
                <a:solidFill>
                  <a:srgbClr val="FF0000"/>
                </a:solidFill>
                <a:latin typeface="Courier New" pitchFamily="49" charset="0"/>
                <a:cs typeface="Courier New" pitchFamily="49" charset="0"/>
              </a:rPr>
              <a:t>99</a:t>
            </a:r>
          </a:p>
          <a:p>
            <a:r>
              <a:rPr lang="en-US" sz="1600" b="1" dirty="0" smtClean="0">
                <a:solidFill>
                  <a:schemeClr val="tx1"/>
                </a:solidFill>
                <a:latin typeface="Courier New" pitchFamily="49" charset="0"/>
                <a:cs typeface="Courier New" pitchFamily="49" charset="0"/>
              </a:rPr>
              <a:t>CWE-238: </a:t>
            </a:r>
            <a:r>
              <a:rPr lang="en-US" sz="1600" b="1" dirty="0" smtClean="0">
                <a:solidFill>
                  <a:srgbClr val="FF0000"/>
                </a:solidFill>
                <a:latin typeface="Courier New" pitchFamily="49" charset="0"/>
                <a:cs typeface="Courier New" pitchFamily="49" charset="0"/>
              </a:rPr>
              <a:t>92</a:t>
            </a:r>
          </a:p>
          <a:p>
            <a:r>
              <a:rPr lang="en-US" sz="1600" b="1" dirty="0" smtClean="0">
                <a:solidFill>
                  <a:schemeClr val="tx1"/>
                </a:solidFill>
                <a:latin typeface="Courier New" pitchFamily="49" charset="0"/>
                <a:cs typeface="Courier New" pitchFamily="49" charset="0"/>
              </a:rPr>
              <a:t>CWE-6: </a:t>
            </a:r>
            <a:r>
              <a:rPr lang="en-US" sz="1600" b="1" dirty="0" smtClean="0">
                <a:solidFill>
                  <a:srgbClr val="FF0000"/>
                </a:solidFill>
                <a:latin typeface="Courier New" pitchFamily="49" charset="0"/>
                <a:cs typeface="Courier New" pitchFamily="49" charset="0"/>
              </a:rPr>
              <a:t>83</a:t>
            </a:r>
          </a:p>
          <a:p>
            <a:r>
              <a:rPr lang="en-US" sz="1600" b="1" dirty="0" smtClean="0">
                <a:solidFill>
                  <a:schemeClr val="tx1"/>
                </a:solidFill>
                <a:latin typeface="Courier New" pitchFamily="49" charset="0"/>
                <a:cs typeface="Courier New" pitchFamily="49" charset="0"/>
              </a:rPr>
              <a:t>…</a:t>
            </a:r>
          </a:p>
          <a:p>
            <a:r>
              <a:rPr lang="en-US" sz="1600" b="1" dirty="0" smtClean="0">
                <a:solidFill>
                  <a:schemeClr val="tx1"/>
                </a:solidFill>
                <a:latin typeface="Courier New" pitchFamily="49" charset="0"/>
                <a:cs typeface="Courier New" pitchFamily="49" charset="0"/>
              </a:rPr>
              <a:t>CWE-45: </a:t>
            </a:r>
            <a:r>
              <a:rPr lang="en-US" sz="1600" b="1" dirty="0" smtClean="0">
                <a:solidFill>
                  <a:srgbClr val="FFC000"/>
                </a:solidFill>
                <a:latin typeface="Courier New" pitchFamily="49" charset="0"/>
                <a:cs typeface="Courier New" pitchFamily="49" charset="0"/>
              </a:rPr>
              <a:t>56</a:t>
            </a:r>
          </a:p>
          <a:p>
            <a:r>
              <a:rPr lang="en-US" sz="1600" b="1" dirty="0" smtClean="0">
                <a:solidFill>
                  <a:schemeClr val="tx1"/>
                </a:solidFill>
                <a:latin typeface="Courier New" pitchFamily="49" charset="0"/>
                <a:cs typeface="Courier New" pitchFamily="49" charset="0"/>
              </a:rPr>
              <a:t>CWE-721: </a:t>
            </a:r>
            <a:r>
              <a:rPr lang="en-US" sz="1600" b="1" dirty="0" smtClean="0">
                <a:solidFill>
                  <a:srgbClr val="FFC000"/>
                </a:solidFill>
                <a:latin typeface="Courier New" pitchFamily="49" charset="0"/>
                <a:cs typeface="Courier New" pitchFamily="49" charset="0"/>
              </a:rPr>
              <a:t>44</a:t>
            </a:r>
          </a:p>
          <a:p>
            <a:r>
              <a:rPr lang="en-US" sz="1600" b="1" dirty="0" smtClean="0">
                <a:solidFill>
                  <a:schemeClr val="tx1"/>
                </a:solidFill>
                <a:latin typeface="Courier New" pitchFamily="49" charset="0"/>
                <a:cs typeface="Courier New" pitchFamily="49" charset="0"/>
              </a:rPr>
              <a:t>…</a:t>
            </a:r>
          </a:p>
          <a:p>
            <a:r>
              <a:rPr lang="en-US" sz="1600" b="1" dirty="0" smtClean="0">
                <a:solidFill>
                  <a:schemeClr val="tx1"/>
                </a:solidFill>
                <a:latin typeface="Courier New" pitchFamily="49" charset="0"/>
                <a:cs typeface="Courier New" pitchFamily="49" charset="0"/>
              </a:rPr>
              <a:t>CWE-482: </a:t>
            </a:r>
            <a:r>
              <a:rPr lang="en-US" sz="1600" b="1" dirty="0" smtClean="0">
                <a:solidFill>
                  <a:srgbClr val="00B050"/>
                </a:solidFill>
                <a:latin typeface="Courier New" pitchFamily="49" charset="0"/>
                <a:cs typeface="Courier New" pitchFamily="49" charset="0"/>
              </a:rPr>
              <a:t>31</a:t>
            </a:r>
          </a:p>
          <a:p>
            <a:r>
              <a:rPr lang="en-US" sz="1600" b="1" dirty="0" smtClean="0">
                <a:solidFill>
                  <a:schemeClr val="tx1"/>
                </a:solidFill>
                <a:latin typeface="Courier New" pitchFamily="49" charset="0"/>
                <a:cs typeface="Courier New" pitchFamily="49" charset="0"/>
              </a:rPr>
              <a:t>CWE-754: </a:t>
            </a:r>
            <a:r>
              <a:rPr lang="en-US" sz="1600" b="1" dirty="0" smtClean="0">
                <a:solidFill>
                  <a:srgbClr val="00B050"/>
                </a:solidFill>
                <a:latin typeface="Courier New" pitchFamily="49" charset="0"/>
                <a:cs typeface="Courier New" pitchFamily="49" charset="0"/>
              </a:rPr>
              <a:t>0</a:t>
            </a:r>
          </a:p>
          <a:p>
            <a:r>
              <a:rPr lang="en-US" sz="1600" b="1" dirty="0" smtClean="0">
                <a:solidFill>
                  <a:schemeClr val="tx1"/>
                </a:solidFill>
                <a:latin typeface="Courier New" pitchFamily="49" charset="0"/>
                <a:cs typeface="Courier New" pitchFamily="49" charset="0"/>
              </a:rPr>
              <a:t>CWE-73: </a:t>
            </a:r>
            <a:r>
              <a:rPr lang="en-US" sz="1600" b="1" dirty="0" smtClean="0">
                <a:solidFill>
                  <a:srgbClr val="00B050"/>
                </a:solidFill>
                <a:latin typeface="Courier New" pitchFamily="49" charset="0"/>
                <a:cs typeface="Courier New" pitchFamily="49" charset="0"/>
              </a:rPr>
              <a:t>0</a:t>
            </a:r>
          </a:p>
          <a:p>
            <a:r>
              <a:rPr lang="en-US" sz="1600" b="1" dirty="0" smtClean="0">
                <a:solidFill>
                  <a:schemeClr val="tx1"/>
                </a:solidFill>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p:txBody>
      </p:sp>
      <p:cxnSp>
        <p:nvCxnSpPr>
          <p:cNvPr id="43" name="Straight Arrow Connector 42"/>
          <p:cNvCxnSpPr>
            <a:stCxn id="3" idx="2"/>
            <a:endCxn id="31" idx="0"/>
          </p:cNvCxnSpPr>
          <p:nvPr/>
        </p:nvCxnSpPr>
        <p:spPr>
          <a:xfrm rot="16200000" flipH="1">
            <a:off x="4400550" y="4514850"/>
            <a:ext cx="533400" cy="38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1" idx="6"/>
          </p:cNvCxnSpPr>
          <p:nvPr/>
        </p:nvCxnSpPr>
        <p:spPr>
          <a:xfrm flipV="1">
            <a:off x="5410200" y="5105400"/>
            <a:ext cx="533400" cy="1905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486400" y="1600200"/>
            <a:ext cx="3429000" cy="646331"/>
          </a:xfrm>
          <a:prstGeom prst="rect">
            <a:avLst/>
          </a:prstGeom>
          <a:noFill/>
        </p:spPr>
        <p:txBody>
          <a:bodyPr wrap="square" rtlCol="0">
            <a:spAutoFit/>
          </a:bodyPr>
          <a:lstStyle/>
          <a:p>
            <a:r>
              <a:rPr lang="en-US" b="1" i="1" dirty="0" smtClean="0">
                <a:solidFill>
                  <a:srgbClr val="FF0000"/>
                </a:solidFill>
              </a:rPr>
              <a:t>Step 1 is only done once – the rest is automatic</a:t>
            </a:r>
            <a:endParaRPr lang="en-US" b="1" i="1" dirty="0">
              <a:solidFill>
                <a:srgbClr val="FF0000"/>
              </a:solidFill>
            </a:endParaRPr>
          </a:p>
        </p:txBody>
      </p:sp>
      <p:sp>
        <p:nvSpPr>
          <p:cNvPr id="24" name="Oval 23"/>
          <p:cNvSpPr/>
          <p:nvPr/>
        </p:nvSpPr>
        <p:spPr>
          <a:xfrm>
            <a:off x="5638800" y="3048000"/>
            <a:ext cx="2209800" cy="13716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477000" y="2743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a:t>
            </a:r>
            <a:endParaRPr lang="en-US" b="1" dirty="0"/>
          </a:p>
        </p:txBody>
      </p:sp>
      <p:sp>
        <p:nvSpPr>
          <p:cNvPr id="19" name="TextBox 18"/>
          <p:cNvSpPr txBox="1"/>
          <p:nvPr/>
        </p:nvSpPr>
        <p:spPr>
          <a:xfrm>
            <a:off x="0" y="0"/>
            <a:ext cx="6934200" cy="523220"/>
          </a:xfrm>
          <a:prstGeom prst="rect">
            <a:avLst/>
          </a:prstGeom>
          <a:noFill/>
        </p:spPr>
        <p:txBody>
          <a:bodyPr wrap="square" rtlCol="0">
            <a:spAutoFit/>
          </a:bodyPr>
          <a:lstStyle/>
          <a:p>
            <a:r>
              <a:rPr lang="en-US" sz="2800" b="1" dirty="0" smtClean="0"/>
              <a:t>How do you score weaknesses using CWSS?</a:t>
            </a:r>
            <a:endParaRPr lang="en-US" sz="2800" b="1" dirty="0"/>
          </a:p>
        </p:txBody>
      </p:sp>
      <p:sp>
        <p:nvSpPr>
          <p:cNvPr id="26" name="TextBox 25"/>
          <p:cNvSpPr txBox="1"/>
          <p:nvPr/>
        </p:nvSpPr>
        <p:spPr>
          <a:xfrm>
            <a:off x="152400" y="533400"/>
            <a:ext cx="3048000" cy="646331"/>
          </a:xfrm>
          <a:prstGeom prst="rect">
            <a:avLst/>
          </a:prstGeom>
          <a:noFill/>
        </p:spPr>
        <p:txBody>
          <a:bodyPr wrap="square" rtlCol="0">
            <a:spAutoFit/>
          </a:bodyPr>
          <a:lstStyle/>
          <a:p>
            <a:pPr marL="342900" indent="-342900">
              <a:buFont typeface="+mj-lt"/>
              <a:buAutoNum type="arabicPeriod"/>
            </a:pPr>
            <a:r>
              <a:rPr lang="en-US" dirty="0" smtClean="0"/>
              <a:t>Establish weightings for the vignette</a:t>
            </a:r>
          </a:p>
        </p:txBody>
      </p:sp>
      <p:sp>
        <p:nvSpPr>
          <p:cNvPr id="27" name="TextBox 26"/>
          <p:cNvSpPr txBox="1"/>
          <p:nvPr/>
        </p:nvSpPr>
        <p:spPr>
          <a:xfrm>
            <a:off x="152400" y="1143000"/>
            <a:ext cx="3276600" cy="1477328"/>
          </a:xfrm>
          <a:prstGeom prst="rect">
            <a:avLst/>
          </a:prstGeom>
          <a:noFill/>
        </p:spPr>
        <p:txBody>
          <a:bodyPr wrap="square" rtlCol="0">
            <a:spAutoFit/>
          </a:bodyPr>
          <a:lstStyle/>
          <a:p>
            <a:pPr marL="342900" indent="-342900">
              <a:spcAft>
                <a:spcPts val="600"/>
              </a:spcAft>
              <a:buFont typeface="+mj-lt"/>
              <a:buAutoNum type="arabicPeriod" startAt="2"/>
            </a:pPr>
            <a:r>
              <a:rPr lang="en-US" dirty="0" smtClean="0"/>
              <a:t>CWSS scoring engine processes each relevant CWE entry and </a:t>
            </a:r>
            <a:r>
              <a:rPr lang="en-US" b="1" i="1" dirty="0" smtClean="0"/>
              <a:t>automatically</a:t>
            </a:r>
            <a:r>
              <a:rPr lang="en-US" dirty="0" smtClean="0"/>
              <a:t> scores each CWE based on vignette definition</a:t>
            </a:r>
          </a:p>
        </p:txBody>
      </p:sp>
      <p:sp>
        <p:nvSpPr>
          <p:cNvPr id="28" name="TextBox 27"/>
          <p:cNvSpPr txBox="1"/>
          <p:nvPr/>
        </p:nvSpPr>
        <p:spPr>
          <a:xfrm>
            <a:off x="152400" y="2590800"/>
            <a:ext cx="3276600" cy="923330"/>
          </a:xfrm>
          <a:prstGeom prst="rect">
            <a:avLst/>
          </a:prstGeom>
          <a:noFill/>
        </p:spPr>
        <p:txBody>
          <a:bodyPr wrap="square" rtlCol="0">
            <a:spAutoFit/>
          </a:bodyPr>
          <a:lstStyle/>
          <a:p>
            <a:pPr marL="342900" indent="-342900">
              <a:spcAft>
                <a:spcPts val="600"/>
              </a:spcAft>
              <a:buFont typeface="+mj-lt"/>
              <a:buAutoNum type="arabicPeriod" startAt="3"/>
            </a:pPr>
            <a:r>
              <a:rPr lang="en-US" dirty="0" smtClean="0"/>
              <a:t>CWE dictionary presented in priority order based on vignette-driven CWSS scores</a:t>
            </a:r>
          </a:p>
        </p:txBody>
      </p:sp>
      <p:sp>
        <p:nvSpPr>
          <p:cNvPr id="29" name="TextBox 28"/>
          <p:cNvSpPr txBox="1"/>
          <p:nvPr/>
        </p:nvSpPr>
        <p:spPr>
          <a:xfrm>
            <a:off x="152400" y="3581400"/>
            <a:ext cx="3276600" cy="1200329"/>
          </a:xfrm>
          <a:prstGeom prst="rect">
            <a:avLst/>
          </a:prstGeom>
          <a:noFill/>
        </p:spPr>
        <p:txBody>
          <a:bodyPr wrap="square" rtlCol="0">
            <a:spAutoFit/>
          </a:bodyPr>
          <a:lstStyle/>
          <a:p>
            <a:pPr marL="342900" indent="-342900">
              <a:spcAft>
                <a:spcPts val="600"/>
              </a:spcAft>
              <a:buFont typeface="+mj-lt"/>
              <a:buAutoNum type="arabicPeriod" startAt="4"/>
            </a:pPr>
            <a:r>
              <a:rPr lang="en-US" dirty="0" smtClean="0"/>
              <a:t>Organization now has their own customized “Top N list” of critical weaknesses </a:t>
            </a:r>
            <a:r>
              <a:rPr lang="en-US" i="1" dirty="0" smtClean="0"/>
              <a:t>for this vignette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P spid="17" grpId="0" animBg="1"/>
      <p:bldP spid="23" grpId="0" animBg="1"/>
      <p:bldP spid="31" grpId="0" animBg="1"/>
      <p:bldP spid="40" grpId="0" animBg="1"/>
      <p:bldP spid="50" grpId="0"/>
      <p:bldP spid="24" grpId="0" animBg="1"/>
      <p:bldP spid="25" grpId="0" animBg="1"/>
      <p:bldP spid="26" grpId="0"/>
      <p:bldP spid="27" grpId="0"/>
      <p:bldP spid="28" grpId="0"/>
      <p:bldP spid="2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0" y="2819400"/>
            <a:ext cx="18288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Vignette</a:t>
            </a:r>
          </a:p>
          <a:p>
            <a:pPr algn="ctr"/>
            <a:r>
              <a:rPr lang="en-US" b="1" dirty="0" smtClean="0"/>
              <a:t>Technical Impact Scorecard</a:t>
            </a:r>
            <a:endParaRPr lang="en-US" b="1" dirty="0"/>
          </a:p>
        </p:txBody>
      </p:sp>
      <p:sp>
        <p:nvSpPr>
          <p:cNvPr id="4" name="Oval 3"/>
          <p:cNvSpPr/>
          <p:nvPr/>
        </p:nvSpPr>
        <p:spPr>
          <a:xfrm>
            <a:off x="5410200" y="4800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a:t>
            </a:r>
            <a:endParaRPr lang="en-US" b="1" dirty="0"/>
          </a:p>
        </p:txBody>
      </p:sp>
      <p:sp>
        <p:nvSpPr>
          <p:cNvPr id="6" name="Snip Single Corner Rectangle 5"/>
          <p:cNvSpPr/>
          <p:nvPr/>
        </p:nvSpPr>
        <p:spPr>
          <a:xfrm>
            <a:off x="2743200" y="1143000"/>
            <a:ext cx="1066800" cy="15240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Source</a:t>
            </a:r>
          </a:p>
          <a:p>
            <a:pPr algn="ctr"/>
            <a:r>
              <a:rPr lang="en-US" b="1" dirty="0" smtClean="0"/>
              <a:t>Code</a:t>
            </a:r>
            <a:endParaRPr lang="en-US" b="1" dirty="0"/>
          </a:p>
        </p:txBody>
      </p:sp>
      <p:sp>
        <p:nvSpPr>
          <p:cNvPr id="7" name="Oval 6"/>
          <p:cNvSpPr/>
          <p:nvPr/>
        </p:nvSpPr>
        <p:spPr>
          <a:xfrm>
            <a:off x="685800" y="2209800"/>
            <a:ext cx="1371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Analysis Tool</a:t>
            </a:r>
            <a:endParaRPr lang="en-US" b="1" dirty="0"/>
          </a:p>
        </p:txBody>
      </p:sp>
      <p:cxnSp>
        <p:nvCxnSpPr>
          <p:cNvPr id="9" name="Straight Arrow Connector 8"/>
          <p:cNvCxnSpPr>
            <a:stCxn id="6" idx="2"/>
            <a:endCxn id="7" idx="7"/>
          </p:cNvCxnSpPr>
          <p:nvPr/>
        </p:nvCxnSpPr>
        <p:spPr>
          <a:xfrm rot="10800000" flipV="1">
            <a:off x="1856534" y="1904999"/>
            <a:ext cx="886666" cy="46102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505200" y="3352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14" name="Oval 13"/>
          <p:cNvSpPr/>
          <p:nvPr/>
        </p:nvSpPr>
        <p:spPr>
          <a:xfrm>
            <a:off x="2133600" y="1752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17" name="Rectangle 16"/>
          <p:cNvSpPr/>
          <p:nvPr/>
        </p:nvSpPr>
        <p:spPr>
          <a:xfrm>
            <a:off x="457200" y="4495800"/>
            <a:ext cx="2438400" cy="16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b="1" dirty="0" smtClean="0">
                <a:solidFill>
                  <a:schemeClr val="tx1"/>
                </a:solidFill>
                <a:latin typeface="Courier New" pitchFamily="49" charset="0"/>
                <a:cs typeface="Courier New" pitchFamily="49" charset="0"/>
              </a:rPr>
              <a:t>Line 23: CWE-109</a:t>
            </a:r>
          </a:p>
          <a:p>
            <a:r>
              <a:rPr lang="en-US" sz="1600" b="1" dirty="0" smtClean="0">
                <a:solidFill>
                  <a:schemeClr val="tx1"/>
                </a:solidFill>
                <a:latin typeface="Courier New" pitchFamily="49" charset="0"/>
                <a:cs typeface="Courier New" pitchFamily="49" charset="0"/>
              </a:rPr>
              <a:t>Line 72: CWE-84</a:t>
            </a:r>
          </a:p>
          <a:p>
            <a:r>
              <a:rPr lang="en-US" sz="1600" b="1" dirty="0" smtClean="0">
                <a:solidFill>
                  <a:schemeClr val="tx1"/>
                </a:solidFill>
                <a:latin typeface="Courier New" pitchFamily="49" charset="0"/>
                <a:cs typeface="Courier New" pitchFamily="49" charset="0"/>
              </a:rPr>
              <a:t>Line 104: CWE-482</a:t>
            </a:r>
          </a:p>
          <a:p>
            <a:r>
              <a:rPr lang="en-US" sz="1600" b="1" dirty="0" smtClean="0">
                <a:solidFill>
                  <a:schemeClr val="tx1"/>
                </a:solidFill>
                <a:latin typeface="Courier New" pitchFamily="49" charset="0"/>
                <a:cs typeface="Courier New" pitchFamily="49" charset="0"/>
              </a:rPr>
              <a:t>Line 212: CWE-9</a:t>
            </a:r>
          </a:p>
          <a:p>
            <a:r>
              <a:rPr lang="en-US" sz="1600" b="1" dirty="0" smtClean="0">
                <a:solidFill>
                  <a:schemeClr val="tx1"/>
                </a:solidFill>
                <a:latin typeface="Courier New" pitchFamily="49" charset="0"/>
                <a:cs typeface="Courier New" pitchFamily="49" charset="0"/>
              </a:rPr>
              <a:t>Line 213: CWE-754</a:t>
            </a:r>
            <a:endParaRPr lang="en-US" b="1" dirty="0" smtClean="0">
              <a:solidFill>
                <a:schemeClr val="tx1"/>
              </a:solidFill>
              <a:latin typeface="Courier New" pitchFamily="49" charset="0"/>
              <a:cs typeface="Courier New" pitchFamily="49" charset="0"/>
            </a:endParaRPr>
          </a:p>
          <a:p>
            <a:r>
              <a:rPr lang="en-US" dirty="0" smtClean="0">
                <a:solidFill>
                  <a:schemeClr val="tx1"/>
                </a:solidFill>
              </a:rPr>
              <a:t>…</a:t>
            </a:r>
            <a:endParaRPr lang="en-US" dirty="0">
              <a:solidFill>
                <a:schemeClr val="tx1"/>
              </a:solidFill>
            </a:endParaRPr>
          </a:p>
        </p:txBody>
      </p:sp>
      <p:cxnSp>
        <p:nvCxnSpPr>
          <p:cNvPr id="20" name="Straight Arrow Connector 19"/>
          <p:cNvCxnSpPr>
            <a:stCxn id="7" idx="4"/>
            <a:endCxn id="17" idx="0"/>
          </p:cNvCxnSpPr>
          <p:nvPr/>
        </p:nvCxnSpPr>
        <p:spPr>
          <a:xfrm rot="16200000" flipH="1">
            <a:off x="914400" y="3733800"/>
            <a:ext cx="121920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1600200" y="3581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sp>
        <p:nvSpPr>
          <p:cNvPr id="31" name="Oval 30"/>
          <p:cNvSpPr/>
          <p:nvPr/>
        </p:nvSpPr>
        <p:spPr>
          <a:xfrm>
            <a:off x="3962400" y="4800600"/>
            <a:ext cx="1447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CWSS Scoring Engine</a:t>
            </a:r>
            <a:endParaRPr lang="en-US" b="1" dirty="0"/>
          </a:p>
        </p:txBody>
      </p:sp>
      <p:cxnSp>
        <p:nvCxnSpPr>
          <p:cNvPr id="38" name="Straight Arrow Connector 37"/>
          <p:cNvCxnSpPr>
            <a:stCxn id="17" idx="3"/>
            <a:endCxn id="31" idx="2"/>
          </p:cNvCxnSpPr>
          <p:nvPr/>
        </p:nvCxnSpPr>
        <p:spPr>
          <a:xfrm>
            <a:off x="2895600" y="5295900"/>
            <a:ext cx="1066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172200" y="4495800"/>
            <a:ext cx="2819400" cy="16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b="1" dirty="0" smtClean="0">
                <a:solidFill>
                  <a:schemeClr val="tx1"/>
                </a:solidFill>
                <a:latin typeface="Courier New" pitchFamily="49" charset="0"/>
                <a:cs typeface="Courier New" pitchFamily="49" charset="0"/>
              </a:rPr>
              <a:t>Line 212: CWE-9: </a:t>
            </a:r>
            <a:r>
              <a:rPr lang="en-US" sz="1600" b="1" dirty="0" smtClean="0">
                <a:solidFill>
                  <a:srgbClr val="FF0000"/>
                </a:solidFill>
                <a:latin typeface="Courier New" pitchFamily="49" charset="0"/>
                <a:cs typeface="Courier New" pitchFamily="49" charset="0"/>
              </a:rPr>
              <a:t>99</a:t>
            </a:r>
          </a:p>
          <a:p>
            <a:r>
              <a:rPr lang="en-US" sz="1600" b="1" dirty="0" smtClean="0">
                <a:solidFill>
                  <a:schemeClr val="tx1"/>
                </a:solidFill>
                <a:latin typeface="Courier New" pitchFamily="49" charset="0"/>
                <a:cs typeface="Courier New" pitchFamily="49" charset="0"/>
              </a:rPr>
              <a:t>Line 72: CWE-84: </a:t>
            </a:r>
            <a:r>
              <a:rPr lang="en-US" sz="1600" b="1" dirty="0" smtClean="0">
                <a:solidFill>
                  <a:srgbClr val="FF0000"/>
                </a:solidFill>
                <a:latin typeface="Courier New" pitchFamily="49" charset="0"/>
                <a:cs typeface="Courier New" pitchFamily="49" charset="0"/>
              </a:rPr>
              <a:t>79</a:t>
            </a:r>
          </a:p>
          <a:p>
            <a:r>
              <a:rPr lang="en-US" sz="1600" b="1" dirty="0" smtClean="0">
                <a:solidFill>
                  <a:schemeClr val="tx1"/>
                </a:solidFill>
                <a:latin typeface="Courier New" pitchFamily="49" charset="0"/>
                <a:cs typeface="Courier New" pitchFamily="49" charset="0"/>
              </a:rPr>
              <a:t>Line 23: CWE-109: </a:t>
            </a:r>
            <a:r>
              <a:rPr lang="en-US" sz="1600" b="1" dirty="0" smtClean="0">
                <a:solidFill>
                  <a:srgbClr val="FFC000"/>
                </a:solidFill>
                <a:latin typeface="Courier New" pitchFamily="49" charset="0"/>
                <a:cs typeface="Courier New" pitchFamily="49" charset="0"/>
              </a:rPr>
              <a:t>56</a:t>
            </a:r>
          </a:p>
          <a:p>
            <a:r>
              <a:rPr lang="en-US" sz="1600" b="1" dirty="0" smtClean="0">
                <a:solidFill>
                  <a:schemeClr val="tx1"/>
                </a:solidFill>
                <a:latin typeface="Courier New" pitchFamily="49" charset="0"/>
                <a:cs typeface="Courier New" pitchFamily="49" charset="0"/>
              </a:rPr>
              <a:t>Line 104: CWE-482: </a:t>
            </a:r>
            <a:r>
              <a:rPr lang="en-US" sz="1600" b="1" dirty="0" smtClean="0">
                <a:solidFill>
                  <a:srgbClr val="00B050"/>
                </a:solidFill>
                <a:latin typeface="Courier New" pitchFamily="49" charset="0"/>
                <a:cs typeface="Courier New" pitchFamily="49" charset="0"/>
              </a:rPr>
              <a:t>31</a:t>
            </a:r>
          </a:p>
          <a:p>
            <a:r>
              <a:rPr lang="en-US" sz="1600" b="1" dirty="0" smtClean="0">
                <a:solidFill>
                  <a:schemeClr val="tx1"/>
                </a:solidFill>
                <a:latin typeface="Courier New" pitchFamily="49" charset="0"/>
                <a:cs typeface="Courier New" pitchFamily="49" charset="0"/>
              </a:rPr>
              <a:t>Line 213: CWE-754: </a:t>
            </a:r>
            <a:r>
              <a:rPr lang="en-US" sz="1600" b="1" dirty="0" smtClean="0">
                <a:solidFill>
                  <a:srgbClr val="00B050"/>
                </a:solidFill>
                <a:latin typeface="Courier New" pitchFamily="49" charset="0"/>
                <a:cs typeface="Courier New" pitchFamily="49" charset="0"/>
              </a:rPr>
              <a:t>0</a:t>
            </a:r>
          </a:p>
          <a:p>
            <a:r>
              <a:rPr lang="en-US" sz="1600" b="1" dirty="0" smtClean="0">
                <a:solidFill>
                  <a:schemeClr val="tx1"/>
                </a:solidFill>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p:txBody>
      </p:sp>
      <p:cxnSp>
        <p:nvCxnSpPr>
          <p:cNvPr id="43" name="Straight Arrow Connector 42"/>
          <p:cNvCxnSpPr>
            <a:stCxn id="3" idx="2"/>
            <a:endCxn id="31" idx="0"/>
          </p:cNvCxnSpPr>
          <p:nvPr/>
        </p:nvCxnSpPr>
        <p:spPr>
          <a:xfrm rot="5400000">
            <a:off x="4438650" y="4514850"/>
            <a:ext cx="533400" cy="38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1" idx="6"/>
            <a:endCxn id="40" idx="1"/>
          </p:cNvCxnSpPr>
          <p:nvPr/>
        </p:nvCxnSpPr>
        <p:spPr>
          <a:xfrm>
            <a:off x="5410200" y="5295900"/>
            <a:ext cx="762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971800" y="6211669"/>
            <a:ext cx="5105400" cy="369332"/>
          </a:xfrm>
          <a:prstGeom prst="rect">
            <a:avLst/>
          </a:prstGeom>
          <a:noFill/>
        </p:spPr>
        <p:txBody>
          <a:bodyPr wrap="square" rtlCol="0">
            <a:spAutoFit/>
          </a:bodyPr>
          <a:lstStyle/>
          <a:p>
            <a:r>
              <a:rPr lang="en-US" b="1" i="1" dirty="0" smtClean="0">
                <a:solidFill>
                  <a:srgbClr val="FF0000"/>
                </a:solidFill>
              </a:rPr>
              <a:t>Step 1 is only done once – the rest is automatic</a:t>
            </a:r>
            <a:endParaRPr lang="en-US" b="1" i="1" dirty="0">
              <a:solidFill>
                <a:srgbClr val="FF0000"/>
              </a:solidFill>
            </a:endParaRPr>
          </a:p>
        </p:txBody>
      </p:sp>
      <p:sp>
        <p:nvSpPr>
          <p:cNvPr id="21" name="TextBox 20"/>
          <p:cNvSpPr txBox="1"/>
          <p:nvPr/>
        </p:nvSpPr>
        <p:spPr>
          <a:xfrm>
            <a:off x="0" y="0"/>
            <a:ext cx="9144000" cy="954107"/>
          </a:xfrm>
          <a:prstGeom prst="rect">
            <a:avLst/>
          </a:prstGeom>
          <a:noFill/>
        </p:spPr>
        <p:txBody>
          <a:bodyPr wrap="square" rtlCol="0">
            <a:spAutoFit/>
          </a:bodyPr>
          <a:lstStyle/>
          <a:p>
            <a:pPr algn="r"/>
            <a:r>
              <a:rPr lang="en-US" sz="2800" b="1" dirty="0" smtClean="0"/>
              <a:t>How do you score weaknesses discovered in code using CWSS?</a:t>
            </a:r>
            <a:endParaRPr lang="en-US" sz="2800" b="1" dirty="0"/>
          </a:p>
        </p:txBody>
      </p:sp>
      <p:sp>
        <p:nvSpPr>
          <p:cNvPr id="44" name="TextBox 43"/>
          <p:cNvSpPr txBox="1"/>
          <p:nvPr/>
        </p:nvSpPr>
        <p:spPr>
          <a:xfrm>
            <a:off x="5867400" y="1066800"/>
            <a:ext cx="2819400" cy="646331"/>
          </a:xfrm>
          <a:prstGeom prst="rect">
            <a:avLst/>
          </a:prstGeom>
          <a:noFill/>
        </p:spPr>
        <p:txBody>
          <a:bodyPr wrap="square" rtlCol="0">
            <a:spAutoFit/>
          </a:bodyPr>
          <a:lstStyle/>
          <a:p>
            <a:pPr marL="342900" indent="-342900">
              <a:buFont typeface="+mj-lt"/>
              <a:buAutoNum type="arabicPeriod"/>
            </a:pPr>
            <a:r>
              <a:rPr lang="en-US" dirty="0" smtClean="0"/>
              <a:t>Establish weightings for the vignette</a:t>
            </a:r>
            <a:endParaRPr lang="en-US" dirty="0"/>
          </a:p>
        </p:txBody>
      </p:sp>
      <p:sp>
        <p:nvSpPr>
          <p:cNvPr id="45" name="TextBox 44"/>
          <p:cNvSpPr txBox="1"/>
          <p:nvPr/>
        </p:nvSpPr>
        <p:spPr>
          <a:xfrm>
            <a:off x="5867400" y="1752600"/>
            <a:ext cx="2819400" cy="646331"/>
          </a:xfrm>
          <a:prstGeom prst="rect">
            <a:avLst/>
          </a:prstGeom>
          <a:noFill/>
        </p:spPr>
        <p:txBody>
          <a:bodyPr wrap="square" rtlCol="0">
            <a:spAutoFit/>
          </a:bodyPr>
          <a:lstStyle/>
          <a:p>
            <a:pPr marL="342900" indent="-342900">
              <a:buFont typeface="+mj-lt"/>
              <a:buAutoNum type="arabicPeriod" startAt="2"/>
            </a:pPr>
            <a:r>
              <a:rPr lang="en-US" dirty="0" smtClean="0"/>
              <a:t> Run code through analysis tool(s)</a:t>
            </a:r>
          </a:p>
        </p:txBody>
      </p:sp>
      <p:sp>
        <p:nvSpPr>
          <p:cNvPr id="46" name="TextBox 45"/>
          <p:cNvSpPr txBox="1"/>
          <p:nvPr/>
        </p:nvSpPr>
        <p:spPr>
          <a:xfrm>
            <a:off x="5867400" y="2438400"/>
            <a:ext cx="2819400" cy="646331"/>
          </a:xfrm>
          <a:prstGeom prst="rect">
            <a:avLst/>
          </a:prstGeom>
          <a:noFill/>
        </p:spPr>
        <p:txBody>
          <a:bodyPr wrap="square" rtlCol="0">
            <a:spAutoFit/>
          </a:bodyPr>
          <a:lstStyle/>
          <a:p>
            <a:pPr marL="342900" indent="-342900">
              <a:buFont typeface="+mj-lt"/>
              <a:buAutoNum type="arabicPeriod" startAt="3"/>
            </a:pPr>
            <a:r>
              <a:rPr lang="en-US" dirty="0" smtClean="0"/>
              <a:t>Tools produce report of CWE’s found in code</a:t>
            </a:r>
          </a:p>
        </p:txBody>
      </p:sp>
      <p:sp>
        <p:nvSpPr>
          <p:cNvPr id="48" name="TextBox 47"/>
          <p:cNvSpPr txBox="1"/>
          <p:nvPr/>
        </p:nvSpPr>
        <p:spPr>
          <a:xfrm>
            <a:off x="5867400" y="3124200"/>
            <a:ext cx="2819400" cy="1200329"/>
          </a:xfrm>
          <a:prstGeom prst="rect">
            <a:avLst/>
          </a:prstGeom>
          <a:noFill/>
        </p:spPr>
        <p:txBody>
          <a:bodyPr wrap="square" rtlCol="0">
            <a:spAutoFit/>
          </a:bodyPr>
          <a:lstStyle/>
          <a:p>
            <a:pPr marL="342900" indent="-342900">
              <a:buFont typeface="+mj-lt"/>
              <a:buAutoNum type="arabicPeriod" startAt="4"/>
            </a:pPr>
            <a:r>
              <a:rPr lang="en-US" dirty="0" smtClean="0"/>
              <a:t>CWSS scoring engine </a:t>
            </a:r>
            <a:r>
              <a:rPr lang="en-US" b="1" i="1" dirty="0" smtClean="0"/>
              <a:t>automatically</a:t>
            </a:r>
            <a:r>
              <a:rPr lang="en-US" dirty="0" smtClean="0"/>
              <a:t> scores each CWE based on vignette definition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13" grpId="0" animBg="1"/>
      <p:bldP spid="14" grpId="0" animBg="1"/>
      <p:bldP spid="17" grpId="0" animBg="1"/>
      <p:bldP spid="23" grpId="0" animBg="1"/>
      <p:bldP spid="31" grpId="0" animBg="1"/>
      <p:bldP spid="40" grpId="0" animBg="1"/>
      <p:bldP spid="50" grpId="0"/>
      <p:bldP spid="44" grpId="0"/>
      <p:bldP spid="45" grpId="0"/>
      <p:bldP spid="46" grpId="0"/>
      <p:bldP spid="4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fortifysoftware_2c_vector.eps"/>
          <p:cNvPicPr>
            <a:picLocks noChangeAspect="1"/>
          </p:cNvPicPr>
          <p:nvPr/>
        </p:nvPicPr>
        <p:blipFill>
          <a:blip r:embed="rId3" cstate="print"/>
          <a:stretch>
            <a:fillRect/>
          </a:stretch>
        </p:blipFill>
        <p:spPr>
          <a:xfrm>
            <a:off x="479503" y="5181211"/>
            <a:ext cx="3278377" cy="954026"/>
          </a:xfrm>
          <a:prstGeom prst="rect">
            <a:avLst/>
          </a:prstGeom>
        </p:spPr>
      </p:pic>
      <p:pic>
        <p:nvPicPr>
          <p:cNvPr id="12" name="Picture 11" descr="Grammatech-Logo.pdf"/>
          <p:cNvPicPr>
            <a:picLocks noChangeAspect="1"/>
          </p:cNvPicPr>
          <p:nvPr/>
        </p:nvPicPr>
        <p:blipFill>
          <a:blip r:embed="rId4" cstate="print"/>
          <a:stretch>
            <a:fillRect/>
          </a:stretch>
        </p:blipFill>
        <p:spPr>
          <a:xfrm>
            <a:off x="4600555" y="2828996"/>
            <a:ext cx="4543445" cy="1648003"/>
          </a:xfrm>
          <a:prstGeom prst="rect">
            <a:avLst/>
          </a:prstGeom>
        </p:spPr>
      </p:pic>
      <p:pic>
        <p:nvPicPr>
          <p:cNvPr id="18" name="Picture 1043" descr="Picture 2"/>
          <p:cNvPicPr>
            <a:picLocks noChangeAspect="1" noChangeArrowheads="1"/>
          </p:cNvPicPr>
          <p:nvPr/>
        </p:nvPicPr>
        <p:blipFill>
          <a:blip r:embed="rId5" cstate="print"/>
          <a:srcRect/>
          <a:stretch>
            <a:fillRect/>
          </a:stretch>
        </p:blipFill>
        <p:spPr bwMode="auto">
          <a:xfrm>
            <a:off x="6203813" y="4476998"/>
            <a:ext cx="2711850" cy="515747"/>
          </a:xfrm>
          <a:prstGeom prst="rect">
            <a:avLst/>
          </a:prstGeom>
          <a:noFill/>
          <a:ln w="9525">
            <a:noFill/>
            <a:miter lim="800000"/>
            <a:headEnd/>
            <a:tailEnd/>
          </a:ln>
        </p:spPr>
      </p:pic>
      <p:pic>
        <p:nvPicPr>
          <p:cNvPr id="20" name="Picture 42"/>
          <p:cNvPicPr>
            <a:picLocks noChangeAspect="1"/>
          </p:cNvPicPr>
          <p:nvPr/>
        </p:nvPicPr>
        <p:blipFill>
          <a:blip r:embed="rId6" cstate="print">
            <a:lum bright="-16000" contrast="44000"/>
          </a:blip>
          <a:srcRect/>
          <a:stretch>
            <a:fillRect/>
          </a:stretch>
        </p:blipFill>
        <p:spPr bwMode="auto">
          <a:xfrm>
            <a:off x="40938" y="6292026"/>
            <a:ext cx="5021752" cy="565974"/>
          </a:xfrm>
          <a:prstGeom prst="rect">
            <a:avLst/>
          </a:prstGeom>
          <a:noFill/>
          <a:ln w="9525">
            <a:noFill/>
            <a:miter lim="800000"/>
            <a:headEnd/>
            <a:tailEnd/>
          </a:ln>
        </p:spPr>
      </p:pic>
      <p:pic>
        <p:nvPicPr>
          <p:cNvPr id="22" name="Picture 21" descr="Microsoft PowerPointScreenSnapz001.pdf"/>
          <p:cNvPicPr>
            <a:picLocks noChangeAspect="1"/>
          </p:cNvPicPr>
          <p:nvPr/>
        </p:nvPicPr>
        <p:blipFill>
          <a:blip r:embed="rId7" cstate="print"/>
          <a:stretch>
            <a:fillRect/>
          </a:stretch>
        </p:blipFill>
        <p:spPr>
          <a:xfrm>
            <a:off x="948678" y="3339319"/>
            <a:ext cx="3206271" cy="941357"/>
          </a:xfrm>
          <a:prstGeom prst="rect">
            <a:avLst/>
          </a:prstGeom>
        </p:spPr>
      </p:pic>
      <p:pic>
        <p:nvPicPr>
          <p:cNvPr id="19" name="Picture 26" descr="Picture 1.png"/>
          <p:cNvPicPr>
            <a:picLocks noChangeAspect="1"/>
          </p:cNvPicPr>
          <p:nvPr/>
        </p:nvPicPr>
        <p:blipFill>
          <a:blip r:embed="rId8" cstate="print"/>
          <a:srcRect/>
          <a:stretch>
            <a:fillRect/>
          </a:stretch>
        </p:blipFill>
        <p:spPr bwMode="auto">
          <a:xfrm>
            <a:off x="4600555" y="4992745"/>
            <a:ext cx="1506769" cy="763725"/>
          </a:xfrm>
          <a:prstGeom prst="rect">
            <a:avLst/>
          </a:prstGeom>
          <a:noFill/>
          <a:ln w="9525">
            <a:noFill/>
            <a:miter lim="800000"/>
            <a:headEnd/>
            <a:tailEnd/>
          </a:ln>
        </p:spPr>
      </p:pic>
      <p:sp>
        <p:nvSpPr>
          <p:cNvPr id="27" name="TextBox 26"/>
          <p:cNvSpPr txBox="1"/>
          <p:nvPr/>
        </p:nvSpPr>
        <p:spPr>
          <a:xfrm>
            <a:off x="308251" y="1467879"/>
            <a:ext cx="8749439" cy="1390552"/>
          </a:xfrm>
          <a:prstGeom prst="rect">
            <a:avLst/>
          </a:prstGeom>
          <a:noFill/>
        </p:spPr>
        <p:txBody>
          <a:bodyPr wrap="square" rtlCol="0">
            <a:spAutoFit/>
          </a:bodyPr>
          <a:lstStyle/>
          <a:p>
            <a:pPr>
              <a:lnSpc>
                <a:spcPts val="2540"/>
              </a:lnSpc>
            </a:pPr>
            <a:r>
              <a:rPr lang="en-US" sz="2700" b="1" i="1" dirty="0" smtClean="0"/>
              <a:t>Organizations that have declared plans to support CWSS in their future offerings and are working to help evolve CWSS to meet their customer's and the community's needs for a scoring system for software errors.</a:t>
            </a:r>
            <a:endParaRPr lang="en-US" sz="2700" b="1" i="1" dirty="0"/>
          </a:p>
        </p:txBody>
      </p:sp>
      <p:pic>
        <p:nvPicPr>
          <p:cNvPr id="24" name="Picture 25" descr="header.gif"/>
          <p:cNvPicPr>
            <a:picLocks noChangeAspect="1"/>
          </p:cNvPicPr>
          <p:nvPr/>
        </p:nvPicPr>
        <p:blipFill>
          <a:blip r:embed="rId9" cstate="print"/>
          <a:srcRect/>
          <a:stretch>
            <a:fillRect/>
          </a:stretch>
        </p:blipFill>
        <p:spPr bwMode="auto">
          <a:xfrm>
            <a:off x="222625" y="4390054"/>
            <a:ext cx="3774365" cy="485999"/>
          </a:xfrm>
          <a:prstGeom prst="rect">
            <a:avLst/>
          </a:prstGeom>
          <a:noFill/>
          <a:ln w="9525">
            <a:noFill/>
            <a:miter lim="800000"/>
            <a:headEnd/>
            <a:tailEnd/>
          </a:ln>
        </p:spPr>
      </p:pic>
      <p:pic>
        <p:nvPicPr>
          <p:cNvPr id="16" name="Picture 15" descr="coverity_logo_reg_300w.png"/>
          <p:cNvPicPr>
            <a:picLocks noChangeAspect="1"/>
          </p:cNvPicPr>
          <p:nvPr/>
        </p:nvPicPr>
        <p:blipFill>
          <a:blip r:embed="rId10" cstate="print"/>
          <a:stretch>
            <a:fillRect/>
          </a:stretch>
        </p:blipFill>
        <p:spPr>
          <a:xfrm>
            <a:off x="6107324" y="5967844"/>
            <a:ext cx="3036676" cy="830025"/>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334780"/>
            <a:ext cx="8458200" cy="523220"/>
          </a:xfrm>
          <a:prstGeom prst="rect">
            <a:avLst/>
          </a:prstGeom>
          <a:noFill/>
        </p:spPr>
        <p:txBody>
          <a:bodyPr wrap="square" rtlCol="0">
            <a:spAutoFit/>
          </a:bodyPr>
          <a:lstStyle/>
          <a:p>
            <a:r>
              <a:rPr lang="en-US" sz="2800" b="1" dirty="0" smtClean="0"/>
              <a:t>Which static analysis tools find the CWE’s I care about?</a:t>
            </a:r>
            <a:endParaRPr lang="en-US" sz="2800" b="1" dirty="0"/>
          </a:p>
        </p:txBody>
      </p:sp>
      <p:sp>
        <p:nvSpPr>
          <p:cNvPr id="3" name="TextBox 2"/>
          <p:cNvSpPr txBox="1"/>
          <p:nvPr/>
        </p:nvSpPr>
        <p:spPr>
          <a:xfrm>
            <a:off x="2971800" y="0"/>
            <a:ext cx="6172200" cy="523220"/>
          </a:xfrm>
          <a:prstGeom prst="rect">
            <a:avLst/>
          </a:prstGeom>
          <a:noFill/>
        </p:spPr>
        <p:txBody>
          <a:bodyPr wrap="square" rtlCol="0">
            <a:spAutoFit/>
          </a:bodyPr>
          <a:lstStyle/>
          <a:p>
            <a:r>
              <a:rPr lang="en-US" sz="2800" dirty="0" smtClean="0"/>
              <a:t>CWE Coverage Claims Representation</a:t>
            </a:r>
            <a:endParaRPr lang="en-US" sz="2800" dirty="0"/>
          </a:p>
        </p:txBody>
      </p:sp>
      <p:sp>
        <p:nvSpPr>
          <p:cNvPr id="4" name="Oval 3"/>
          <p:cNvSpPr/>
          <p:nvPr/>
        </p:nvSpPr>
        <p:spPr>
          <a:xfrm>
            <a:off x="6248400" y="2590800"/>
            <a:ext cx="1981200" cy="1905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Most Important Weaknesses (CWE’s)</a:t>
            </a:r>
            <a:endParaRPr lang="en-US" b="1" dirty="0"/>
          </a:p>
        </p:txBody>
      </p:sp>
      <p:sp>
        <p:nvSpPr>
          <p:cNvPr id="5" name="TextBox 4"/>
          <p:cNvSpPr txBox="1"/>
          <p:nvPr/>
        </p:nvSpPr>
        <p:spPr>
          <a:xfrm>
            <a:off x="304800" y="1600200"/>
            <a:ext cx="1371600" cy="523220"/>
          </a:xfrm>
          <a:prstGeom prst="rect">
            <a:avLst/>
          </a:prstGeom>
          <a:noFill/>
        </p:spPr>
        <p:txBody>
          <a:bodyPr wrap="square" rtlCol="0">
            <a:spAutoFit/>
          </a:bodyPr>
          <a:lstStyle/>
          <a:p>
            <a:r>
              <a:rPr lang="en-US" sz="2800" dirty="0" smtClean="0"/>
              <a:t>Tool A</a:t>
            </a:r>
            <a:endParaRPr lang="en-US" sz="2800" dirty="0"/>
          </a:p>
        </p:txBody>
      </p:sp>
      <p:sp>
        <p:nvSpPr>
          <p:cNvPr id="6" name="TextBox 5"/>
          <p:cNvSpPr txBox="1"/>
          <p:nvPr/>
        </p:nvSpPr>
        <p:spPr>
          <a:xfrm>
            <a:off x="304800" y="3429000"/>
            <a:ext cx="1371600" cy="523220"/>
          </a:xfrm>
          <a:prstGeom prst="rect">
            <a:avLst/>
          </a:prstGeom>
          <a:noFill/>
        </p:spPr>
        <p:txBody>
          <a:bodyPr wrap="square" rtlCol="0">
            <a:spAutoFit/>
          </a:bodyPr>
          <a:lstStyle/>
          <a:p>
            <a:r>
              <a:rPr lang="en-US" sz="2800" dirty="0" smtClean="0"/>
              <a:t>Tool B</a:t>
            </a:r>
            <a:endParaRPr lang="en-US" sz="2800" dirty="0"/>
          </a:p>
        </p:txBody>
      </p:sp>
      <p:sp>
        <p:nvSpPr>
          <p:cNvPr id="7" name="TextBox 6"/>
          <p:cNvSpPr txBox="1"/>
          <p:nvPr/>
        </p:nvSpPr>
        <p:spPr>
          <a:xfrm>
            <a:off x="381000" y="5181600"/>
            <a:ext cx="1371600" cy="523220"/>
          </a:xfrm>
          <a:prstGeom prst="rect">
            <a:avLst/>
          </a:prstGeom>
          <a:noFill/>
        </p:spPr>
        <p:txBody>
          <a:bodyPr wrap="square" rtlCol="0">
            <a:spAutoFit/>
          </a:bodyPr>
          <a:lstStyle/>
          <a:p>
            <a:r>
              <a:rPr lang="en-US" sz="2800" dirty="0" smtClean="0"/>
              <a:t>Tool C</a:t>
            </a:r>
            <a:endParaRPr lang="en-US" sz="2800" dirty="0"/>
          </a:p>
        </p:txBody>
      </p:sp>
      <p:sp>
        <p:nvSpPr>
          <p:cNvPr id="13" name="Oval 12"/>
          <p:cNvSpPr/>
          <p:nvPr/>
        </p:nvSpPr>
        <p:spPr>
          <a:xfrm>
            <a:off x="2209800" y="5105400"/>
            <a:ext cx="914400" cy="838200"/>
          </a:xfrm>
          <a:prstGeom prst="ellipse">
            <a:avLst/>
          </a:prstGeom>
          <a:solidFill>
            <a:srgbClr val="92D05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752600" y="1371600"/>
            <a:ext cx="1828800" cy="1143000"/>
          </a:xfrm>
          <a:prstGeom prst="ellipse">
            <a:avLst/>
          </a:prstGeom>
          <a:solidFill>
            <a:srgbClr val="7030A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524000" y="2819400"/>
            <a:ext cx="2362200" cy="1752600"/>
          </a:xfrm>
          <a:prstGeom prst="ellipse">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066800" y="762000"/>
            <a:ext cx="3505200" cy="369332"/>
          </a:xfrm>
          <a:prstGeom prst="rect">
            <a:avLst/>
          </a:prstGeom>
          <a:noFill/>
        </p:spPr>
        <p:txBody>
          <a:bodyPr wrap="square" rtlCol="0">
            <a:spAutoFit/>
          </a:bodyPr>
          <a:lstStyle/>
          <a:p>
            <a:r>
              <a:rPr lang="en-US" dirty="0" smtClean="0"/>
              <a:t>Set of CWE’s tool </a:t>
            </a:r>
            <a:r>
              <a:rPr lang="en-US" i="1" dirty="0" smtClean="0"/>
              <a:t>claims</a:t>
            </a:r>
            <a:r>
              <a:rPr lang="en-US" dirty="0" smtClean="0"/>
              <a:t> to cover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0" presetClass="path" presetSubtype="0" accel="50000" decel="50000" fill="hold" grpId="0" nodeType="withEffect">
                                  <p:stCondLst>
                                    <p:cond delay="0"/>
                                  </p:stCondLst>
                                  <p:childTnLst>
                                    <p:animMotion origin="layout" path="M 5.55112E-17 4.34783E-7 L 0.50833 0.17206 " pathEditMode="relative" rAng="0" ptsTypes="AA">
                                      <p:cBhvr>
                                        <p:cTn id="36" dur="2000" fill="hold"/>
                                        <p:tgtEl>
                                          <p:spTgt spid="15"/>
                                        </p:tgtEl>
                                        <p:attrNameLst>
                                          <p:attrName>ppt_x</p:attrName>
                                          <p:attrName>ppt_y</p:attrName>
                                        </p:attrNameLst>
                                      </p:cBhvr>
                                      <p:rCtr x="254" y="86"/>
                                    </p:animMotion>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0" nodeType="clickEffect">
                                  <p:stCondLst>
                                    <p:cond delay="0"/>
                                  </p:stCondLst>
                                  <p:childTnLst>
                                    <p:animMotion origin="layout" path="M 0.04584 -0.00555 L 0.50417 0.01665 " pathEditMode="relative" rAng="0" ptsTypes="AA">
                                      <p:cBhvr>
                                        <p:cTn id="40" dur="2000" fill="hold"/>
                                        <p:tgtEl>
                                          <p:spTgt spid="17"/>
                                        </p:tgtEl>
                                        <p:attrNameLst>
                                          <p:attrName>ppt_x</p:attrName>
                                          <p:attrName>ppt_y</p:attrName>
                                        </p:attrNameLst>
                                      </p:cBhvr>
                                      <p:rCtr x="229" y="11"/>
                                    </p:animMotion>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0" nodeType="clickEffect">
                                  <p:stCondLst>
                                    <p:cond delay="0"/>
                                  </p:stCondLst>
                                  <p:childTnLst>
                                    <p:animMotion origin="layout" path="M -6.66667E-6 4.16281E-7 L 0.39166 -0.34413 " pathEditMode="relative" ptsTypes="AA">
                                      <p:cBhvr>
                                        <p:cTn id="44" dur="2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p:bldP spid="13" grpId="0" animBg="1"/>
      <p:bldP spid="13" grpId="1" animBg="1"/>
      <p:bldP spid="15" grpId="0" animBg="1"/>
      <p:bldP spid="15" grpId="1" animBg="1"/>
      <p:bldP spid="17" grpId="0" animBg="1"/>
      <p:bldP spid="17" grpId="1" animBg="1"/>
      <p:bldP spid="19" grpId="0"/>
      <p:bldP spid="19"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763000" cy="954107"/>
          </a:xfrm>
          <a:prstGeom prst="rect">
            <a:avLst/>
          </a:prstGeom>
          <a:noFill/>
        </p:spPr>
        <p:txBody>
          <a:bodyPr wrap="square" rtlCol="0">
            <a:spAutoFit/>
          </a:bodyPr>
          <a:lstStyle/>
          <a:p>
            <a:r>
              <a:rPr lang="en-US" sz="2800" b="1" dirty="0" smtClean="0"/>
              <a:t>Common Attack Pattern Enumeration and Classification (CAPEC)</a:t>
            </a:r>
            <a:endParaRPr lang="en-US" sz="2800" b="1" dirty="0"/>
          </a:p>
        </p:txBody>
      </p:sp>
      <p:sp>
        <p:nvSpPr>
          <p:cNvPr id="3" name="TextBox 2"/>
          <p:cNvSpPr txBox="1"/>
          <p:nvPr/>
        </p:nvSpPr>
        <p:spPr>
          <a:xfrm>
            <a:off x="762000" y="1524000"/>
            <a:ext cx="6858000" cy="523220"/>
          </a:xfrm>
          <a:prstGeom prst="rect">
            <a:avLst/>
          </a:prstGeom>
          <a:noFill/>
        </p:spPr>
        <p:txBody>
          <a:bodyPr wrap="square" rtlCol="0">
            <a:spAutoFit/>
          </a:bodyPr>
          <a:lstStyle/>
          <a:p>
            <a:r>
              <a:rPr lang="en-US" sz="2800" dirty="0" smtClean="0"/>
              <a:t>Dictionary of attack types (mostly software)</a:t>
            </a:r>
            <a:endParaRPr lang="en-US" sz="2800" dirty="0"/>
          </a:p>
        </p:txBody>
      </p:sp>
      <p:sp>
        <p:nvSpPr>
          <p:cNvPr id="6" name="TextBox 5"/>
          <p:cNvSpPr txBox="1"/>
          <p:nvPr/>
        </p:nvSpPr>
        <p:spPr>
          <a:xfrm>
            <a:off x="1524000" y="2209800"/>
            <a:ext cx="4495800" cy="2585323"/>
          </a:xfrm>
          <a:prstGeom prst="rect">
            <a:avLst/>
          </a:prstGeom>
          <a:noFill/>
          <a:ln>
            <a:solidFill>
              <a:schemeClr val="accent1">
                <a:shade val="50000"/>
              </a:schemeClr>
            </a:solidFill>
          </a:ln>
        </p:spPr>
        <p:txBody>
          <a:bodyPr wrap="square" rtlCol="0">
            <a:spAutoFit/>
          </a:bodyPr>
          <a:lstStyle/>
          <a:p>
            <a:pPr>
              <a:buFont typeface="Arial" pitchFamily="34" charset="0"/>
              <a:buChar char="•"/>
            </a:pPr>
            <a:r>
              <a:rPr lang="en-US" dirty="0" smtClean="0"/>
              <a:t> CAPEC ID</a:t>
            </a:r>
          </a:p>
          <a:p>
            <a:pPr>
              <a:buFont typeface="Arial" pitchFamily="34" charset="0"/>
              <a:buChar char="•"/>
            </a:pPr>
            <a:r>
              <a:rPr lang="en-US" dirty="0" smtClean="0"/>
              <a:t> Name</a:t>
            </a:r>
          </a:p>
          <a:p>
            <a:pPr>
              <a:buFont typeface="Arial" pitchFamily="34" charset="0"/>
              <a:buChar char="•"/>
            </a:pPr>
            <a:r>
              <a:rPr lang="en-US" dirty="0" smtClean="0"/>
              <a:t> Description</a:t>
            </a:r>
          </a:p>
          <a:p>
            <a:pPr>
              <a:buFont typeface="Arial" pitchFamily="34" charset="0"/>
              <a:buChar char="•"/>
            </a:pPr>
            <a:r>
              <a:rPr lang="en-US" dirty="0" smtClean="0"/>
              <a:t> Attack Prerequisites</a:t>
            </a:r>
          </a:p>
          <a:p>
            <a:pPr>
              <a:buFont typeface="Arial" pitchFamily="34" charset="0"/>
              <a:buChar char="•"/>
            </a:pPr>
            <a:r>
              <a:rPr lang="en-US" dirty="0" smtClean="0"/>
              <a:t> Indicators of Attack</a:t>
            </a:r>
          </a:p>
          <a:p>
            <a:pPr>
              <a:buFont typeface="Arial" pitchFamily="34" charset="0"/>
              <a:buChar char="•"/>
            </a:pPr>
            <a:r>
              <a:rPr lang="en-US" dirty="0" smtClean="0"/>
              <a:t> Examples</a:t>
            </a:r>
          </a:p>
          <a:p>
            <a:pPr>
              <a:buFont typeface="Arial" pitchFamily="34" charset="0"/>
              <a:buChar char="•"/>
            </a:pPr>
            <a:r>
              <a:rPr lang="en-US" dirty="0" smtClean="0"/>
              <a:t> </a:t>
            </a:r>
            <a:r>
              <a:rPr lang="en-US" b="1" dirty="0" smtClean="0"/>
              <a:t>Related Weaknesses (CWE’s)</a:t>
            </a:r>
          </a:p>
          <a:p>
            <a:pPr>
              <a:buFont typeface="Arial" pitchFamily="34" charset="0"/>
              <a:buChar char="•"/>
            </a:pPr>
            <a:r>
              <a:rPr lang="en-US" dirty="0" smtClean="0"/>
              <a:t> Mitigations</a:t>
            </a:r>
          </a:p>
          <a:p>
            <a:r>
              <a:rPr lang="en-US" i="1" dirty="0" smtClean="0"/>
              <a:t>Plus much, much more</a:t>
            </a:r>
            <a:endParaRPr lang="en-US" i="1" dirty="0"/>
          </a:p>
        </p:txBody>
      </p:sp>
      <p:sp>
        <p:nvSpPr>
          <p:cNvPr id="7" name="TextBox 6"/>
          <p:cNvSpPr txBox="1"/>
          <p:nvPr/>
        </p:nvSpPr>
        <p:spPr>
          <a:xfrm>
            <a:off x="4876800" y="5257800"/>
            <a:ext cx="3886200" cy="954107"/>
          </a:xfrm>
          <a:prstGeom prst="rect">
            <a:avLst/>
          </a:prstGeom>
          <a:noFill/>
        </p:spPr>
        <p:txBody>
          <a:bodyPr wrap="square" rtlCol="0">
            <a:spAutoFit/>
          </a:bodyPr>
          <a:lstStyle/>
          <a:p>
            <a:pPr algn="r"/>
            <a:r>
              <a:rPr lang="en-US" sz="2800" dirty="0" smtClean="0"/>
              <a:t>386 patterns, organized by categories, with views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3733800" cy="584775"/>
          </a:xfrm>
          <a:prstGeom prst="rect">
            <a:avLst/>
          </a:prstGeom>
          <a:noFill/>
        </p:spPr>
        <p:txBody>
          <a:bodyPr wrap="square" rtlCol="0">
            <a:spAutoFit/>
          </a:bodyPr>
          <a:lstStyle/>
          <a:p>
            <a:r>
              <a:rPr lang="en-US" sz="3200" b="1" dirty="0" smtClean="0">
                <a:solidFill>
                  <a:srgbClr val="CC0033"/>
                </a:solidFill>
              </a:rPr>
              <a:t>Software Assurance</a:t>
            </a:r>
            <a:endParaRPr lang="en-US" sz="3200" b="1" dirty="0">
              <a:solidFill>
                <a:srgbClr val="CC0033"/>
              </a:solidFill>
            </a:endParaRPr>
          </a:p>
        </p:txBody>
      </p:sp>
      <p:sp>
        <p:nvSpPr>
          <p:cNvPr id="3" name="TextBox 2"/>
          <p:cNvSpPr txBox="1"/>
          <p:nvPr/>
        </p:nvSpPr>
        <p:spPr>
          <a:xfrm>
            <a:off x="5029200" y="3200400"/>
            <a:ext cx="3810000" cy="584775"/>
          </a:xfrm>
          <a:prstGeom prst="rect">
            <a:avLst/>
          </a:prstGeom>
          <a:noFill/>
        </p:spPr>
        <p:txBody>
          <a:bodyPr wrap="square" rtlCol="0">
            <a:spAutoFit/>
          </a:bodyPr>
          <a:lstStyle/>
          <a:p>
            <a:r>
              <a:rPr lang="en-US" sz="3200" b="1" dirty="0" smtClean="0">
                <a:solidFill>
                  <a:srgbClr val="CC0033"/>
                </a:solidFill>
              </a:rPr>
              <a:t>Automation</a:t>
            </a:r>
            <a:endParaRPr lang="en-US" sz="3200" b="1" dirty="0">
              <a:solidFill>
                <a:srgbClr val="CC0033"/>
              </a:solidFill>
            </a:endParaRPr>
          </a:p>
        </p:txBody>
      </p:sp>
      <p:sp>
        <p:nvSpPr>
          <p:cNvPr id="4" name="TextBox 3"/>
          <p:cNvSpPr txBox="1"/>
          <p:nvPr/>
        </p:nvSpPr>
        <p:spPr>
          <a:xfrm>
            <a:off x="1981200" y="5181600"/>
            <a:ext cx="2590800" cy="1077218"/>
          </a:xfrm>
          <a:prstGeom prst="rect">
            <a:avLst/>
          </a:prstGeom>
          <a:noFill/>
        </p:spPr>
        <p:txBody>
          <a:bodyPr wrap="square" rtlCol="0">
            <a:spAutoFit/>
          </a:bodyPr>
          <a:lstStyle/>
          <a:p>
            <a:r>
              <a:rPr lang="en-US" sz="3200" b="1" dirty="0">
                <a:solidFill>
                  <a:srgbClr val="CC0033"/>
                </a:solidFill>
              </a:rPr>
              <a:t>t</a:t>
            </a:r>
            <a:r>
              <a:rPr lang="en-US" sz="3200" b="1" dirty="0" smtClean="0">
                <a:solidFill>
                  <a:srgbClr val="CC0033"/>
                </a:solidFill>
              </a:rPr>
              <a:t>hroughout the Lifecycle</a:t>
            </a:r>
            <a:endParaRPr lang="en-US" sz="3200" b="1" dirty="0">
              <a:solidFill>
                <a:srgbClr val="CC0033"/>
              </a:solidFill>
            </a:endParaRPr>
          </a:p>
        </p:txBody>
      </p:sp>
      <p:sp>
        <p:nvSpPr>
          <p:cNvPr id="5" name="TextBox 4"/>
          <p:cNvSpPr txBox="1"/>
          <p:nvPr/>
        </p:nvSpPr>
        <p:spPr>
          <a:xfrm>
            <a:off x="1219200" y="1066800"/>
            <a:ext cx="6553200" cy="830997"/>
          </a:xfrm>
          <a:prstGeom prst="rect">
            <a:avLst/>
          </a:prstGeom>
          <a:noFill/>
        </p:spPr>
        <p:txBody>
          <a:bodyPr wrap="square" rtlCol="0">
            <a:spAutoFit/>
          </a:bodyPr>
          <a:lstStyle/>
          <a:p>
            <a:r>
              <a:rPr lang="en-US" sz="2400" dirty="0" smtClean="0"/>
              <a:t>The level of </a:t>
            </a:r>
            <a:r>
              <a:rPr lang="en-US" sz="2400" b="1" dirty="0" smtClean="0"/>
              <a:t>confidence</a:t>
            </a:r>
            <a:r>
              <a:rPr lang="en-US" sz="2400" dirty="0" smtClean="0"/>
              <a:t> </a:t>
            </a:r>
            <a:r>
              <a:rPr lang="en-US" sz="2400" b="1" dirty="0" smtClean="0"/>
              <a:t>that software </a:t>
            </a:r>
            <a:r>
              <a:rPr lang="en-US" sz="2400" dirty="0" smtClean="0"/>
              <a:t>is </a:t>
            </a:r>
            <a:r>
              <a:rPr lang="en-US" sz="2400" b="1" dirty="0" smtClean="0"/>
              <a:t>free from vulnerabilities </a:t>
            </a:r>
            <a:r>
              <a:rPr lang="en-US" sz="2400" dirty="0" smtClean="0"/>
              <a:t>and </a:t>
            </a:r>
            <a:r>
              <a:rPr lang="en-US" sz="2400" b="1" dirty="0" smtClean="0"/>
              <a:t>functions as intended</a:t>
            </a:r>
            <a:endParaRPr lang="en-US" sz="2400" b="1" dirty="0"/>
          </a:p>
        </p:txBody>
      </p:sp>
      <p:sp>
        <p:nvSpPr>
          <p:cNvPr id="6" name="TextBox 5"/>
          <p:cNvSpPr txBox="1"/>
          <p:nvPr/>
        </p:nvSpPr>
        <p:spPr>
          <a:xfrm>
            <a:off x="3962400" y="3810000"/>
            <a:ext cx="4419600" cy="830997"/>
          </a:xfrm>
          <a:prstGeom prst="rect">
            <a:avLst/>
          </a:prstGeom>
          <a:noFill/>
        </p:spPr>
        <p:txBody>
          <a:bodyPr wrap="square" rtlCol="0">
            <a:spAutoFit/>
          </a:bodyPr>
          <a:lstStyle/>
          <a:p>
            <a:r>
              <a:rPr lang="en-US" sz="2400" dirty="0" smtClean="0"/>
              <a:t>Languages, tools, enumerations and repositories</a:t>
            </a:r>
            <a:endParaRPr lang="en-US" sz="2400" dirty="0"/>
          </a:p>
        </p:txBody>
      </p:sp>
      <p:sp>
        <p:nvSpPr>
          <p:cNvPr id="8" name="TextBox 7"/>
          <p:cNvSpPr txBox="1"/>
          <p:nvPr/>
        </p:nvSpPr>
        <p:spPr>
          <a:xfrm>
            <a:off x="4343400" y="5486400"/>
            <a:ext cx="4419600" cy="1200329"/>
          </a:xfrm>
          <a:prstGeom prst="rect">
            <a:avLst/>
          </a:prstGeom>
          <a:noFill/>
        </p:spPr>
        <p:txBody>
          <a:bodyPr wrap="square" rtlCol="0">
            <a:spAutoFit/>
          </a:bodyPr>
          <a:lstStyle/>
          <a:p>
            <a:r>
              <a:rPr lang="en-US" sz="2400" dirty="0" smtClean="0"/>
              <a:t>Including  design, coding, testing, deployment, configuration and operation</a:t>
            </a:r>
            <a:endParaRPr lang="en-US" sz="2400" dirty="0"/>
          </a:p>
        </p:txBody>
      </p:sp>
      <p:sp>
        <p:nvSpPr>
          <p:cNvPr id="9" name="TextBox 8"/>
          <p:cNvSpPr txBox="1"/>
          <p:nvPr/>
        </p:nvSpPr>
        <p:spPr>
          <a:xfrm>
            <a:off x="609600" y="990600"/>
            <a:ext cx="8153400" cy="1569660"/>
          </a:xfrm>
          <a:prstGeom prst="rect">
            <a:avLst/>
          </a:prstGeom>
          <a:noFill/>
        </p:spPr>
        <p:txBody>
          <a:bodyPr wrap="square" rtlCol="0">
            <a:spAutoFit/>
          </a:bodyPr>
          <a:lstStyle/>
          <a:p>
            <a:r>
              <a:rPr lang="en-US" sz="2400" dirty="0" smtClean="0"/>
              <a:t>The level of confidence that software is free from vulnerabilities, either intentionally designed into the software or accidently inserted at anytime during its life cycle and that the software functions as intended. </a:t>
            </a:r>
            <a:r>
              <a:rPr lang="en-US" i="1" dirty="0" smtClean="0"/>
              <a:t>Derived From: CNSSI-4009</a:t>
            </a:r>
            <a:endParaRPr 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1000"/>
                                        <p:tgtEl>
                                          <p:spTgt spid="9"/>
                                        </p:tgtEl>
                                      </p:cBhvr>
                                    </p:animEffect>
                                    <p:set>
                                      <p:cBhvr>
                                        <p:cTn id="11" dur="1" fill="hold">
                                          <p:stCondLst>
                                            <p:cond delay="999"/>
                                          </p:stCondLst>
                                        </p:cTn>
                                        <p:tgtEl>
                                          <p:spTgt spid="9"/>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9"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0"/>
            <a:ext cx="8458200" cy="523220"/>
          </a:xfrm>
          <a:prstGeom prst="rect">
            <a:avLst/>
          </a:prstGeom>
          <a:noFill/>
        </p:spPr>
        <p:txBody>
          <a:bodyPr wrap="square" rtlCol="0">
            <a:spAutoFit/>
          </a:bodyPr>
          <a:lstStyle/>
          <a:p>
            <a:pPr algn="r"/>
            <a:r>
              <a:rPr lang="en-US" sz="2800" b="1" dirty="0" smtClean="0"/>
              <a:t>What types of attacks should I test my system against?</a:t>
            </a:r>
            <a:endParaRPr lang="en-US" sz="2800" b="1" dirty="0"/>
          </a:p>
        </p:txBody>
      </p:sp>
      <p:sp>
        <p:nvSpPr>
          <p:cNvPr id="3" name="TextBox 2"/>
          <p:cNvSpPr txBox="1"/>
          <p:nvPr/>
        </p:nvSpPr>
        <p:spPr>
          <a:xfrm>
            <a:off x="0" y="6334780"/>
            <a:ext cx="8763000" cy="523220"/>
          </a:xfrm>
          <a:prstGeom prst="rect">
            <a:avLst/>
          </a:prstGeom>
          <a:noFill/>
        </p:spPr>
        <p:txBody>
          <a:bodyPr wrap="square" rtlCol="0">
            <a:spAutoFit/>
          </a:bodyPr>
          <a:lstStyle/>
          <a:p>
            <a:r>
              <a:rPr lang="en-US" sz="2800" dirty="0" smtClean="0"/>
              <a:t>Common Attack Pattern Enumeration and Classification</a:t>
            </a:r>
            <a:endParaRPr lang="en-US" sz="2800" dirty="0"/>
          </a:p>
        </p:txBody>
      </p:sp>
      <p:grpSp>
        <p:nvGrpSpPr>
          <p:cNvPr id="32" name="Group 31"/>
          <p:cNvGrpSpPr/>
          <p:nvPr/>
        </p:nvGrpSpPr>
        <p:grpSpPr>
          <a:xfrm>
            <a:off x="3429000" y="1295400"/>
            <a:ext cx="3200400" cy="3098800"/>
            <a:chOff x="546849" y="254530"/>
            <a:chExt cx="4581525" cy="4581525"/>
          </a:xfrm>
          <a:solidFill>
            <a:schemeClr val="accent2"/>
          </a:solidFill>
        </p:grpSpPr>
        <p:sp>
          <p:nvSpPr>
            <p:cNvPr id="33" name="Oval 32"/>
            <p:cNvSpPr/>
            <p:nvPr/>
          </p:nvSpPr>
          <p:spPr>
            <a:xfrm>
              <a:off x="546849" y="254530"/>
              <a:ext cx="4581525" cy="4581525"/>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4" name="Oval 4"/>
            <p:cNvSpPr/>
            <p:nvPr/>
          </p:nvSpPr>
          <p:spPr>
            <a:xfrm>
              <a:off x="1951850" y="516331"/>
              <a:ext cx="1718071" cy="4581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p>
          </p:txBody>
        </p:sp>
      </p:grpSp>
      <p:grpSp>
        <p:nvGrpSpPr>
          <p:cNvPr id="35" name="Group 10"/>
          <p:cNvGrpSpPr/>
          <p:nvPr/>
        </p:nvGrpSpPr>
        <p:grpSpPr>
          <a:xfrm>
            <a:off x="4495800" y="1981200"/>
            <a:ext cx="1981200" cy="1905000"/>
            <a:chOff x="1557963" y="663668"/>
            <a:chExt cx="3452176" cy="3289200"/>
          </a:xfrm>
        </p:grpSpPr>
        <p:sp>
          <p:nvSpPr>
            <p:cNvPr id="36" name="Oval 35"/>
            <p:cNvSpPr/>
            <p:nvPr/>
          </p:nvSpPr>
          <p:spPr>
            <a:xfrm>
              <a:off x="1557963" y="663668"/>
              <a:ext cx="3452176" cy="3289200"/>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7" name="Oval 4"/>
            <p:cNvSpPr/>
            <p:nvPr/>
          </p:nvSpPr>
          <p:spPr>
            <a:xfrm>
              <a:off x="2539676" y="852797"/>
              <a:ext cx="1488751" cy="378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3200" kern="1200" dirty="0"/>
                <a:t>W</a:t>
              </a:r>
              <a:r>
                <a:rPr lang="en-US" sz="3200" kern="1200" baseline="-25000" dirty="0"/>
                <a:t>d</a:t>
              </a:r>
              <a:endParaRPr lang="en-US" sz="2000" kern="1200" dirty="0"/>
            </a:p>
          </p:txBody>
        </p:sp>
      </p:grpSp>
      <p:graphicFrame>
        <p:nvGraphicFramePr>
          <p:cNvPr id="38" name="Table 37"/>
          <p:cNvGraphicFramePr>
            <a:graphicFrameLocks noGrp="1"/>
          </p:cNvGraphicFramePr>
          <p:nvPr/>
        </p:nvGraphicFramePr>
        <p:xfrm>
          <a:off x="457199" y="990600"/>
          <a:ext cx="1828800" cy="4862387"/>
        </p:xfrm>
        <a:graphic>
          <a:graphicData uri="http://schemas.openxmlformats.org/drawingml/2006/table">
            <a:tbl>
              <a:tblPr>
                <a:tableStyleId>{5940675A-B579-460E-94D1-54222C63F5DA}</a:tableStyleId>
              </a:tblPr>
              <a:tblGrid>
                <a:gridCol w="693683"/>
                <a:gridCol w="1135117"/>
              </a:tblGrid>
              <a:tr h="531437">
                <a:tc>
                  <a:txBody>
                    <a:bodyPr/>
                    <a:lstStyle/>
                    <a:p>
                      <a:pPr algn="ctr" fontAlgn="b"/>
                      <a:r>
                        <a:rPr lang="en-US" sz="1400" b="1" i="0" u="none" strike="noStrike" dirty="0">
                          <a:latin typeface="+mn-lt"/>
                        </a:rPr>
                        <a:t>CWSS </a:t>
                      </a:r>
                      <a:endParaRPr lang="en-US" sz="1400" b="1" i="0" u="none" strike="noStrike" dirty="0" smtClean="0">
                        <a:latin typeface="+mn-lt"/>
                      </a:endParaRPr>
                    </a:p>
                    <a:p>
                      <a:pPr algn="ctr" fontAlgn="b"/>
                      <a:r>
                        <a:rPr lang="en-US" sz="1400" b="1" i="0" u="none" strike="noStrike" dirty="0" smtClean="0">
                          <a:latin typeface="+mn-lt"/>
                        </a:rPr>
                        <a:t>Score</a:t>
                      </a:r>
                      <a:endParaRPr lang="en-US" sz="1400" b="1" i="0" u="none" strike="noStrike" dirty="0">
                        <a:latin typeface="+mn-lt"/>
                      </a:endParaRPr>
                    </a:p>
                  </a:txBody>
                  <a:tcPr marL="9525" marR="9525" marT="9525" marB="0" anchor="b"/>
                </a:tc>
                <a:tc>
                  <a:txBody>
                    <a:bodyPr/>
                    <a:lstStyle/>
                    <a:p>
                      <a:pPr algn="ctr" fontAlgn="b"/>
                      <a:r>
                        <a:rPr lang="en-US" sz="1400" b="1" i="0" u="none" strike="noStrike" dirty="0">
                          <a:latin typeface="+mn-lt"/>
                        </a:rPr>
                        <a:t>CWE</a:t>
                      </a:r>
                    </a:p>
                  </a:txBody>
                  <a:tcPr marL="9525" marR="9525" marT="9525" marB="0" anchor="b"/>
                </a:tc>
              </a:tr>
              <a:tr h="269807">
                <a:tc>
                  <a:txBody>
                    <a:bodyPr/>
                    <a:lstStyle/>
                    <a:p>
                      <a:pPr algn="r" fontAlgn="b"/>
                      <a:r>
                        <a:rPr lang="en-US" sz="1400" b="0" i="0" u="none" strike="noStrike" dirty="0">
                          <a:latin typeface="+mn-lt"/>
                        </a:rPr>
                        <a:t>97</a:t>
                      </a:r>
                    </a:p>
                  </a:txBody>
                  <a:tcPr marL="9525" marR="9525" marT="9525" marB="0" anchor="b"/>
                </a:tc>
                <a:tc>
                  <a:txBody>
                    <a:bodyPr/>
                    <a:lstStyle/>
                    <a:p>
                      <a:pPr algn="ctr" fontAlgn="b"/>
                      <a:r>
                        <a:rPr lang="en-US" sz="1400" b="0" i="0" u="none" strike="noStrike" dirty="0">
                          <a:latin typeface="+mn-lt"/>
                        </a:rPr>
                        <a:t>CWE-79</a:t>
                      </a:r>
                    </a:p>
                  </a:txBody>
                  <a:tcPr marL="9525" marR="9525" marT="9525" marB="0" anchor="b"/>
                </a:tc>
              </a:tr>
              <a:tr h="269807">
                <a:tc>
                  <a:txBody>
                    <a:bodyPr/>
                    <a:lstStyle/>
                    <a:p>
                      <a:pPr algn="r" fontAlgn="b"/>
                      <a:r>
                        <a:rPr lang="en-US" sz="1400" b="0" i="0" u="none" strike="noStrike" dirty="0">
                          <a:latin typeface="+mn-lt"/>
                        </a:rPr>
                        <a:t>95</a:t>
                      </a:r>
                    </a:p>
                  </a:txBody>
                  <a:tcPr marL="9525" marR="9525" marT="9525" marB="0" anchor="b"/>
                </a:tc>
                <a:tc>
                  <a:txBody>
                    <a:bodyPr/>
                    <a:lstStyle/>
                    <a:p>
                      <a:pPr algn="ctr" fontAlgn="b"/>
                      <a:r>
                        <a:rPr lang="en-US" sz="1400" b="0" i="0" u="none" strike="noStrike" dirty="0">
                          <a:latin typeface="+mn-lt"/>
                        </a:rPr>
                        <a:t>CWE-78</a:t>
                      </a:r>
                    </a:p>
                  </a:txBody>
                  <a:tcPr marL="9525" marR="9525" marT="9525" marB="0" anchor="b"/>
                </a:tc>
              </a:tr>
              <a:tr h="269807">
                <a:tc>
                  <a:txBody>
                    <a:bodyPr/>
                    <a:lstStyle/>
                    <a:p>
                      <a:pPr algn="r" fontAlgn="b"/>
                      <a:r>
                        <a:rPr lang="en-US" sz="1400" b="0" i="0" u="none" strike="noStrike" dirty="0">
                          <a:latin typeface="+mn-lt"/>
                        </a:rPr>
                        <a:t>94</a:t>
                      </a:r>
                    </a:p>
                  </a:txBody>
                  <a:tcPr marL="9525" marR="9525" marT="9525" marB="0" anchor="b"/>
                </a:tc>
                <a:tc>
                  <a:txBody>
                    <a:bodyPr/>
                    <a:lstStyle/>
                    <a:p>
                      <a:pPr algn="ctr" fontAlgn="b"/>
                      <a:r>
                        <a:rPr lang="en-US" sz="1400" b="0" i="0" u="none" strike="noStrike" dirty="0">
                          <a:latin typeface="+mn-lt"/>
                        </a:rPr>
                        <a:t>CWE-22</a:t>
                      </a:r>
                    </a:p>
                  </a:txBody>
                  <a:tcPr marL="9525" marR="9525" marT="9525" marB="0" anchor="b"/>
                </a:tc>
              </a:tr>
              <a:tr h="269807">
                <a:tc>
                  <a:txBody>
                    <a:bodyPr/>
                    <a:lstStyle/>
                    <a:p>
                      <a:pPr algn="r" fontAlgn="b"/>
                      <a:r>
                        <a:rPr lang="en-US" sz="1400" b="0" i="0" u="none" strike="noStrike">
                          <a:latin typeface="+mn-lt"/>
                        </a:rPr>
                        <a:t>94</a:t>
                      </a:r>
                    </a:p>
                  </a:txBody>
                  <a:tcPr marL="9525" marR="9525" marT="9525" marB="0" anchor="b"/>
                </a:tc>
                <a:tc>
                  <a:txBody>
                    <a:bodyPr/>
                    <a:lstStyle/>
                    <a:p>
                      <a:pPr algn="ctr" fontAlgn="b"/>
                      <a:r>
                        <a:rPr lang="en-US" sz="1400" b="0" i="0" u="none" strike="noStrike" dirty="0">
                          <a:latin typeface="+mn-lt"/>
                        </a:rPr>
                        <a:t>CWE-434</a:t>
                      </a:r>
                    </a:p>
                  </a:txBody>
                  <a:tcPr marL="9525" marR="9525" marT="9525" marB="0" anchor="b"/>
                </a:tc>
              </a:tr>
              <a:tr h="269807">
                <a:tc>
                  <a:txBody>
                    <a:bodyPr/>
                    <a:lstStyle/>
                    <a:p>
                      <a:pPr algn="r" fontAlgn="b"/>
                      <a:r>
                        <a:rPr lang="en-US" sz="1400" b="0" i="0" u="none" strike="noStrike">
                          <a:latin typeface="+mn-lt"/>
                        </a:rPr>
                        <a:t>94</a:t>
                      </a:r>
                    </a:p>
                  </a:txBody>
                  <a:tcPr marL="9525" marR="9525" marT="9525" marB="0" anchor="b"/>
                </a:tc>
                <a:tc>
                  <a:txBody>
                    <a:bodyPr/>
                    <a:lstStyle/>
                    <a:p>
                      <a:pPr algn="ctr" fontAlgn="b"/>
                      <a:r>
                        <a:rPr lang="en-US" sz="1400" b="0" i="0" u="none" strike="noStrike" dirty="0">
                          <a:latin typeface="+mn-lt"/>
                        </a:rPr>
                        <a:t>CWE-798</a:t>
                      </a:r>
                    </a:p>
                  </a:txBody>
                  <a:tcPr marL="9525" marR="9525" marT="9525" marB="0" anchor="b"/>
                </a:tc>
              </a:tr>
              <a:tr h="269807">
                <a:tc>
                  <a:txBody>
                    <a:bodyPr/>
                    <a:lstStyle/>
                    <a:p>
                      <a:pPr algn="r" fontAlgn="b"/>
                      <a:r>
                        <a:rPr lang="en-US" sz="1400" b="0" i="0" u="none" strike="noStrike">
                          <a:latin typeface="+mn-lt"/>
                        </a:rPr>
                        <a:t>93</a:t>
                      </a:r>
                    </a:p>
                  </a:txBody>
                  <a:tcPr marL="9525" marR="9525" marT="9525" marB="0" anchor="b"/>
                </a:tc>
                <a:tc>
                  <a:txBody>
                    <a:bodyPr/>
                    <a:lstStyle/>
                    <a:p>
                      <a:pPr algn="ctr" fontAlgn="b"/>
                      <a:r>
                        <a:rPr lang="en-US" sz="1400" b="0" i="0" u="none" strike="noStrike" dirty="0">
                          <a:latin typeface="+mn-lt"/>
                        </a:rPr>
                        <a:t>CWE-120</a:t>
                      </a:r>
                    </a:p>
                  </a:txBody>
                  <a:tcPr marL="9525" marR="9525" marT="9525" marB="0" anchor="b"/>
                </a:tc>
              </a:tr>
              <a:tr h="269807">
                <a:tc>
                  <a:txBody>
                    <a:bodyPr/>
                    <a:lstStyle/>
                    <a:p>
                      <a:pPr algn="r" fontAlgn="b"/>
                      <a:r>
                        <a:rPr lang="en-US" sz="1400" b="0" i="0" u="none" strike="noStrike">
                          <a:latin typeface="+mn-lt"/>
                        </a:rPr>
                        <a:t>93</a:t>
                      </a:r>
                    </a:p>
                  </a:txBody>
                  <a:tcPr marL="9525" marR="9525" marT="9525" marB="0" anchor="b"/>
                </a:tc>
                <a:tc>
                  <a:txBody>
                    <a:bodyPr/>
                    <a:lstStyle/>
                    <a:p>
                      <a:pPr algn="ctr" fontAlgn="b"/>
                      <a:r>
                        <a:rPr lang="en-US" sz="1400" b="0" i="0" u="none" strike="noStrike" dirty="0">
                          <a:latin typeface="+mn-lt"/>
                        </a:rPr>
                        <a:t>CWE-250</a:t>
                      </a:r>
                    </a:p>
                  </a:txBody>
                  <a:tcPr marL="9525" marR="9525" marT="9525" marB="0" anchor="b"/>
                </a:tc>
              </a:tr>
              <a:tr h="269807">
                <a:tc>
                  <a:txBody>
                    <a:bodyPr/>
                    <a:lstStyle/>
                    <a:p>
                      <a:pPr algn="r" fontAlgn="b"/>
                      <a:r>
                        <a:rPr lang="en-US" sz="1400" b="0" i="0" u="none" strike="noStrike">
                          <a:latin typeface="+mn-lt"/>
                        </a:rPr>
                        <a:t>92</a:t>
                      </a:r>
                    </a:p>
                  </a:txBody>
                  <a:tcPr marL="9525" marR="9525" marT="9525" marB="0" anchor="b"/>
                </a:tc>
                <a:tc>
                  <a:txBody>
                    <a:bodyPr/>
                    <a:lstStyle/>
                    <a:p>
                      <a:pPr algn="ctr" fontAlgn="b"/>
                      <a:r>
                        <a:rPr lang="en-US" sz="1400" b="0" i="0" u="none" strike="noStrike" dirty="0">
                          <a:latin typeface="+mn-lt"/>
                        </a:rPr>
                        <a:t>CWE-770</a:t>
                      </a:r>
                    </a:p>
                  </a:txBody>
                  <a:tcPr marL="9525" marR="9525" marT="9525" marB="0" anchor="b"/>
                </a:tc>
              </a:tr>
              <a:tr h="269807">
                <a:tc>
                  <a:txBody>
                    <a:bodyPr/>
                    <a:lstStyle/>
                    <a:p>
                      <a:pPr algn="r" fontAlgn="b"/>
                      <a:r>
                        <a:rPr lang="en-US" sz="1400" b="0" i="0" u="none" strike="noStrike">
                          <a:latin typeface="+mn-lt"/>
                        </a:rPr>
                        <a:t>91</a:t>
                      </a:r>
                    </a:p>
                  </a:txBody>
                  <a:tcPr marL="9525" marR="9525" marT="9525" marB="0" anchor="b"/>
                </a:tc>
                <a:tc>
                  <a:txBody>
                    <a:bodyPr/>
                    <a:lstStyle/>
                    <a:p>
                      <a:pPr algn="ctr" fontAlgn="b"/>
                      <a:r>
                        <a:rPr lang="en-US" sz="1400" b="0" i="0" u="none" strike="noStrike" dirty="0">
                          <a:latin typeface="+mn-lt"/>
                        </a:rPr>
                        <a:t>CWE-829</a:t>
                      </a:r>
                    </a:p>
                  </a:txBody>
                  <a:tcPr marL="9525" marR="9525" marT="9525" marB="0" anchor="b"/>
                </a:tc>
              </a:tr>
              <a:tr h="269807">
                <a:tc>
                  <a:txBody>
                    <a:bodyPr/>
                    <a:lstStyle/>
                    <a:p>
                      <a:pPr algn="r" fontAlgn="b"/>
                      <a:r>
                        <a:rPr lang="en-US" sz="1400" b="0" i="0" u="none" strike="noStrike">
                          <a:latin typeface="+mn-lt"/>
                        </a:rPr>
                        <a:t>91</a:t>
                      </a:r>
                    </a:p>
                  </a:txBody>
                  <a:tcPr marL="9525" marR="9525" marT="9525" marB="0" anchor="b"/>
                </a:tc>
                <a:tc>
                  <a:txBody>
                    <a:bodyPr/>
                    <a:lstStyle/>
                    <a:p>
                      <a:pPr algn="ctr" fontAlgn="b"/>
                      <a:r>
                        <a:rPr lang="en-US" sz="1400" b="0" i="0" u="none" strike="noStrike" dirty="0">
                          <a:latin typeface="+mn-lt"/>
                        </a:rPr>
                        <a:t>CWE-190</a:t>
                      </a:r>
                    </a:p>
                  </a:txBody>
                  <a:tcPr marL="9525" marR="9525" marT="9525" marB="0" anchor="b"/>
                </a:tc>
              </a:tr>
              <a:tr h="269807">
                <a:tc>
                  <a:txBody>
                    <a:bodyPr/>
                    <a:lstStyle/>
                    <a:p>
                      <a:pPr algn="r" fontAlgn="b"/>
                      <a:r>
                        <a:rPr lang="en-US" sz="1400" b="0" i="0" u="none" strike="noStrike">
                          <a:latin typeface="+mn-lt"/>
                        </a:rPr>
                        <a:t>91</a:t>
                      </a:r>
                    </a:p>
                  </a:txBody>
                  <a:tcPr marL="9525" marR="9525" marT="9525" marB="0" anchor="b"/>
                </a:tc>
                <a:tc>
                  <a:txBody>
                    <a:bodyPr/>
                    <a:lstStyle/>
                    <a:p>
                      <a:pPr algn="ctr" fontAlgn="b"/>
                      <a:r>
                        <a:rPr lang="en-US" sz="1400" b="0" i="0" u="none" strike="noStrike" dirty="0">
                          <a:latin typeface="+mn-lt"/>
                        </a:rPr>
                        <a:t>CWE-494</a:t>
                      </a:r>
                    </a:p>
                  </a:txBody>
                  <a:tcPr marL="9525" marR="9525" marT="9525" marB="0" anchor="b"/>
                </a:tc>
              </a:tr>
              <a:tr h="269807">
                <a:tc>
                  <a:txBody>
                    <a:bodyPr/>
                    <a:lstStyle/>
                    <a:p>
                      <a:pPr algn="r" fontAlgn="b"/>
                      <a:r>
                        <a:rPr lang="en-US" sz="1400" b="0" i="0" u="none" strike="noStrike">
                          <a:latin typeface="+mn-lt"/>
                        </a:rPr>
                        <a:t>90</a:t>
                      </a:r>
                    </a:p>
                  </a:txBody>
                  <a:tcPr marL="9525" marR="9525" marT="9525" marB="0" anchor="b"/>
                </a:tc>
                <a:tc>
                  <a:txBody>
                    <a:bodyPr/>
                    <a:lstStyle/>
                    <a:p>
                      <a:pPr algn="ctr" fontAlgn="b"/>
                      <a:r>
                        <a:rPr lang="en-US" sz="1400" b="0" i="0" u="none" strike="noStrike" dirty="0">
                          <a:latin typeface="+mn-lt"/>
                        </a:rPr>
                        <a:t>CWE-134</a:t>
                      </a:r>
                    </a:p>
                  </a:txBody>
                  <a:tcPr marL="9525" marR="9525" marT="9525" marB="0" anchor="b"/>
                </a:tc>
              </a:tr>
              <a:tr h="269807">
                <a:tc>
                  <a:txBody>
                    <a:bodyPr/>
                    <a:lstStyle/>
                    <a:p>
                      <a:pPr algn="r" fontAlgn="b"/>
                      <a:r>
                        <a:rPr lang="en-US" sz="1400" b="0" i="0" u="none" strike="noStrike">
                          <a:latin typeface="+mn-lt"/>
                        </a:rPr>
                        <a:t>90</a:t>
                      </a:r>
                    </a:p>
                  </a:txBody>
                  <a:tcPr marL="9525" marR="9525" marT="9525" marB="0" anchor="b"/>
                </a:tc>
                <a:tc>
                  <a:txBody>
                    <a:bodyPr/>
                    <a:lstStyle/>
                    <a:p>
                      <a:pPr algn="ctr" fontAlgn="b"/>
                      <a:r>
                        <a:rPr lang="en-US" sz="1400" b="0" i="0" u="none" strike="noStrike" dirty="0">
                          <a:latin typeface="+mn-lt"/>
                        </a:rPr>
                        <a:t>CWE-772</a:t>
                      </a:r>
                    </a:p>
                  </a:txBody>
                  <a:tcPr marL="9525" marR="9525" marT="9525" marB="0" anchor="b"/>
                </a:tc>
              </a:tr>
              <a:tr h="269807">
                <a:tc>
                  <a:txBody>
                    <a:bodyPr/>
                    <a:lstStyle/>
                    <a:p>
                      <a:pPr algn="r" fontAlgn="b"/>
                      <a:r>
                        <a:rPr lang="en-US" sz="1400" b="0" i="0" u="none" strike="noStrike">
                          <a:latin typeface="+mn-lt"/>
                        </a:rPr>
                        <a:t>90</a:t>
                      </a:r>
                    </a:p>
                  </a:txBody>
                  <a:tcPr marL="9525" marR="9525" marT="9525" marB="0" anchor="b"/>
                </a:tc>
                <a:tc>
                  <a:txBody>
                    <a:bodyPr/>
                    <a:lstStyle/>
                    <a:p>
                      <a:pPr algn="ctr" fontAlgn="b"/>
                      <a:r>
                        <a:rPr lang="en-US" sz="1400" b="0" i="0" u="none" strike="noStrike" dirty="0">
                          <a:latin typeface="+mn-lt"/>
                        </a:rPr>
                        <a:t>CWE-476</a:t>
                      </a:r>
                    </a:p>
                  </a:txBody>
                  <a:tcPr marL="9525" marR="9525" marT="9525" marB="0" anchor="b"/>
                </a:tc>
              </a:tr>
              <a:tr h="269807">
                <a:tc>
                  <a:txBody>
                    <a:bodyPr/>
                    <a:lstStyle/>
                    <a:p>
                      <a:pPr algn="r" fontAlgn="b"/>
                      <a:r>
                        <a:rPr lang="en-US" sz="1400" b="0" i="0" u="none" strike="noStrike">
                          <a:latin typeface="+mn-lt"/>
                        </a:rPr>
                        <a:t>90</a:t>
                      </a:r>
                    </a:p>
                  </a:txBody>
                  <a:tcPr marL="9525" marR="9525" marT="9525" marB="0" anchor="b"/>
                </a:tc>
                <a:tc>
                  <a:txBody>
                    <a:bodyPr/>
                    <a:lstStyle/>
                    <a:p>
                      <a:pPr algn="ctr" fontAlgn="b"/>
                      <a:r>
                        <a:rPr lang="en-US" sz="1400" b="0" i="0" u="none" strike="noStrike" dirty="0">
                          <a:latin typeface="+mn-lt"/>
                        </a:rPr>
                        <a:t>CWE-131</a:t>
                      </a:r>
                    </a:p>
                  </a:txBody>
                  <a:tcPr marL="9525" marR="9525" marT="9525" marB="0" anchor="b"/>
                </a:tc>
              </a:tr>
              <a:tr h="69657">
                <a:tc gridSpan="2">
                  <a:txBody>
                    <a:bodyPr/>
                    <a:lstStyle/>
                    <a:p>
                      <a:pPr algn="ctr" fontAlgn="b"/>
                      <a:r>
                        <a:rPr lang="en-US" sz="1800" b="1" i="0" u="none" strike="noStrike" dirty="0" smtClean="0">
                          <a:latin typeface="+mn-lt"/>
                        </a:rPr>
                        <a:t>…</a:t>
                      </a:r>
                      <a:endParaRPr lang="en-US" sz="1800" b="1" i="0" u="none" strike="noStrike" dirty="0">
                        <a:latin typeface="+mn-lt"/>
                      </a:endParaRPr>
                    </a:p>
                  </a:txBody>
                  <a:tcPr marL="9525" marR="9525" marT="9525" marB="0" anchor="b"/>
                </a:tc>
                <a:tc hMerge="1">
                  <a:txBody>
                    <a:bodyPr/>
                    <a:lstStyle/>
                    <a:p>
                      <a:pPr algn="ctr" fontAlgn="b"/>
                      <a:endParaRPr lang="en-US" sz="2000" b="0" i="0" u="none" strike="noStrike" dirty="0">
                        <a:latin typeface="+mn-lt"/>
                      </a:endParaRPr>
                    </a:p>
                  </a:txBody>
                  <a:tcPr marL="9525" marR="9525" marT="9525" marB="0" anchor="b"/>
                </a:tc>
              </a:tr>
            </a:tbl>
          </a:graphicData>
        </a:graphic>
      </p:graphicFrame>
      <p:cxnSp>
        <p:nvCxnSpPr>
          <p:cNvPr id="40" name="Straight Arrow Connector 39"/>
          <p:cNvCxnSpPr>
            <a:stCxn id="36" idx="1"/>
            <a:endCxn id="41" idx="5"/>
          </p:cNvCxnSpPr>
          <p:nvPr/>
        </p:nvCxnSpPr>
        <p:spPr>
          <a:xfrm rot="16200000" flipV="1">
            <a:off x="3714190" y="1188430"/>
            <a:ext cx="1130255" cy="101324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2667000" y="609600"/>
            <a:ext cx="1295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CWSS</a:t>
            </a:r>
          </a:p>
          <a:p>
            <a:pPr algn="ctr"/>
            <a:r>
              <a:rPr lang="en-US" sz="1200" b="1" dirty="0" smtClean="0"/>
              <a:t>Scoring Engine</a:t>
            </a:r>
            <a:endParaRPr lang="en-US" sz="1200" b="1" dirty="0"/>
          </a:p>
        </p:txBody>
      </p:sp>
      <p:cxnSp>
        <p:nvCxnSpPr>
          <p:cNvPr id="42" name="Straight Arrow Connector 41"/>
          <p:cNvCxnSpPr>
            <a:stCxn id="41" idx="3"/>
          </p:cNvCxnSpPr>
          <p:nvPr/>
        </p:nvCxnSpPr>
        <p:spPr>
          <a:xfrm rot="5400000">
            <a:off x="2412417" y="1003510"/>
            <a:ext cx="317874" cy="57070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3" name="Left Brace 42"/>
          <p:cNvSpPr/>
          <p:nvPr/>
        </p:nvSpPr>
        <p:spPr>
          <a:xfrm flipH="1">
            <a:off x="2590800" y="1524000"/>
            <a:ext cx="278296" cy="2286000"/>
          </a:xfrm>
          <a:prstGeom prst="leftBrace">
            <a:avLst>
              <a:gd name="adj1" fmla="val 8333"/>
              <a:gd name="adj2" fmla="val 49357"/>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Oval 43"/>
          <p:cNvSpPr/>
          <p:nvPr/>
        </p:nvSpPr>
        <p:spPr>
          <a:xfrm>
            <a:off x="5029200" y="2438400"/>
            <a:ext cx="1371600" cy="127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Most Important Weaknesses</a:t>
            </a:r>
            <a:endParaRPr lang="en-US" sz="1200" b="1" dirty="0"/>
          </a:p>
        </p:txBody>
      </p:sp>
      <p:cxnSp>
        <p:nvCxnSpPr>
          <p:cNvPr id="45" name="Straight Arrow Connector 44"/>
          <p:cNvCxnSpPr>
            <a:stCxn id="43" idx="1"/>
            <a:endCxn id="44" idx="2"/>
          </p:cNvCxnSpPr>
          <p:nvPr/>
        </p:nvCxnSpPr>
        <p:spPr>
          <a:xfrm>
            <a:off x="2869096" y="2652301"/>
            <a:ext cx="2160104" cy="42109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aphicFrame>
        <p:nvGraphicFramePr>
          <p:cNvPr id="52" name="Table 51"/>
          <p:cNvGraphicFramePr>
            <a:graphicFrameLocks noGrp="1"/>
          </p:cNvGraphicFramePr>
          <p:nvPr/>
        </p:nvGraphicFramePr>
        <p:xfrm>
          <a:off x="3352800" y="4572000"/>
          <a:ext cx="5638800" cy="1483360"/>
        </p:xfrm>
        <a:graphic>
          <a:graphicData uri="http://schemas.openxmlformats.org/drawingml/2006/table">
            <a:tbl>
              <a:tblPr firstRow="1" bandRow="1">
                <a:tableStyleId>{5C22544A-7EE6-4342-B048-85BDC9FD1C3A}</a:tableStyleId>
              </a:tblPr>
              <a:tblGrid>
                <a:gridCol w="1243853"/>
                <a:gridCol w="4394947"/>
              </a:tblGrid>
              <a:tr h="370840">
                <a:tc>
                  <a:txBody>
                    <a:bodyPr/>
                    <a:lstStyle/>
                    <a:p>
                      <a:r>
                        <a:rPr lang="en-US" dirty="0" smtClean="0"/>
                        <a:t>CWE</a:t>
                      </a:r>
                      <a:endParaRPr lang="en-US" dirty="0"/>
                    </a:p>
                  </a:txBody>
                  <a:tcPr/>
                </a:tc>
                <a:tc>
                  <a:txBody>
                    <a:bodyPr/>
                    <a:lstStyle/>
                    <a:p>
                      <a:r>
                        <a:rPr lang="en-US" dirty="0" smtClean="0"/>
                        <a:t>Related CAPEC</a:t>
                      </a:r>
                      <a:r>
                        <a:rPr lang="en-US" baseline="0" dirty="0" smtClean="0"/>
                        <a:t> ID’s</a:t>
                      </a:r>
                      <a:endParaRPr lang="en-US" dirty="0"/>
                    </a:p>
                  </a:txBody>
                  <a:tcPr/>
                </a:tc>
              </a:tr>
              <a:tr h="370840">
                <a:tc>
                  <a:txBody>
                    <a:bodyPr/>
                    <a:lstStyle/>
                    <a:p>
                      <a:r>
                        <a:rPr lang="en-US" dirty="0" smtClean="0"/>
                        <a:t>CWE-79</a:t>
                      </a:r>
                      <a:endParaRPr lang="en-US" dirty="0"/>
                    </a:p>
                  </a:txBody>
                  <a:tcPr/>
                </a:tc>
                <a:tc>
                  <a:txBody>
                    <a:bodyPr/>
                    <a:lstStyle/>
                    <a:p>
                      <a:r>
                        <a:rPr lang="en-US" dirty="0" smtClean="0"/>
                        <a:t>CAPEC-232,</a:t>
                      </a:r>
                      <a:r>
                        <a:rPr lang="en-US" baseline="0" dirty="0" smtClean="0"/>
                        <a:t> CAPEC-106, CAPEC-19, …</a:t>
                      </a:r>
                      <a:endParaRPr lang="en-US" dirty="0"/>
                    </a:p>
                  </a:txBody>
                  <a:tcPr/>
                </a:tc>
              </a:tr>
              <a:tr h="370840">
                <a:tc>
                  <a:txBody>
                    <a:bodyPr/>
                    <a:lstStyle/>
                    <a:p>
                      <a:r>
                        <a:rPr lang="en-US" dirty="0" smtClean="0"/>
                        <a:t>CWE-78</a:t>
                      </a:r>
                      <a:endParaRPr lang="en-US" dirty="0"/>
                    </a:p>
                  </a:txBody>
                  <a:tcPr/>
                </a:tc>
                <a:tc>
                  <a:txBody>
                    <a:bodyPr/>
                    <a:lstStyle/>
                    <a:p>
                      <a:r>
                        <a:rPr lang="en-US" dirty="0" smtClean="0"/>
                        <a:t>CAPEC-108, CAPEC-15, CAPEC-43, CAPEC-6, …</a:t>
                      </a:r>
                      <a:endParaRPr lang="en-US" dirty="0"/>
                    </a:p>
                  </a:txBody>
                  <a:tcPr/>
                </a:tc>
              </a:tr>
              <a:tr h="370840">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cxnSp>
        <p:nvCxnSpPr>
          <p:cNvPr id="53" name="Straight Arrow Connector 52"/>
          <p:cNvCxnSpPr/>
          <p:nvPr/>
        </p:nvCxnSpPr>
        <p:spPr>
          <a:xfrm rot="16200000" flipH="1">
            <a:off x="5638801" y="3886198"/>
            <a:ext cx="990600" cy="38100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1" grpId="0" animBg="1"/>
      <p:bldP spid="43" grpId="0" animBg="1"/>
      <p:bldP spid="4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erification.PNG"/>
          <p:cNvPicPr>
            <a:picLocks noChangeAspect="1"/>
          </p:cNvPicPr>
          <p:nvPr/>
        </p:nvPicPr>
        <p:blipFill>
          <a:blip r:embed="rId2" cstate="print"/>
          <a:stretch>
            <a:fillRect/>
          </a:stretch>
        </p:blipFill>
        <p:spPr>
          <a:xfrm>
            <a:off x="457200" y="3200400"/>
            <a:ext cx="3200400" cy="618881"/>
          </a:xfrm>
          <a:prstGeom prst="rect">
            <a:avLst/>
          </a:prstGeom>
        </p:spPr>
      </p:pic>
      <p:pic>
        <p:nvPicPr>
          <p:cNvPr id="3" name="Picture 2" descr="construction.PNG"/>
          <p:cNvPicPr>
            <a:picLocks noChangeAspect="1"/>
          </p:cNvPicPr>
          <p:nvPr/>
        </p:nvPicPr>
        <p:blipFill>
          <a:blip r:embed="rId3" cstate="print"/>
          <a:stretch>
            <a:fillRect/>
          </a:stretch>
        </p:blipFill>
        <p:spPr>
          <a:xfrm>
            <a:off x="381000" y="990600"/>
            <a:ext cx="3310026" cy="640080"/>
          </a:xfrm>
          <a:prstGeom prst="rect">
            <a:avLst/>
          </a:prstGeom>
        </p:spPr>
      </p:pic>
      <p:pic>
        <p:nvPicPr>
          <p:cNvPr id="4" name="Picture 3" descr="deployment.PNG"/>
          <p:cNvPicPr>
            <a:picLocks noChangeAspect="1"/>
          </p:cNvPicPr>
          <p:nvPr/>
        </p:nvPicPr>
        <p:blipFill>
          <a:blip r:embed="rId4" cstate="print"/>
          <a:stretch>
            <a:fillRect/>
          </a:stretch>
        </p:blipFill>
        <p:spPr>
          <a:xfrm>
            <a:off x="457200" y="5486400"/>
            <a:ext cx="3200400" cy="618881"/>
          </a:xfrm>
          <a:prstGeom prst="rect">
            <a:avLst/>
          </a:prstGeom>
        </p:spPr>
      </p:pic>
      <p:sp>
        <p:nvSpPr>
          <p:cNvPr id="7" name="Left Brace 6"/>
          <p:cNvSpPr/>
          <p:nvPr/>
        </p:nvSpPr>
        <p:spPr>
          <a:xfrm>
            <a:off x="3733800" y="762000"/>
            <a:ext cx="533400" cy="12192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p:cNvSpPr/>
          <p:nvPr/>
        </p:nvSpPr>
        <p:spPr>
          <a:xfrm>
            <a:off x="3733800" y="2514600"/>
            <a:ext cx="609600" cy="21336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a:off x="3733800" y="5257800"/>
            <a:ext cx="533400" cy="10668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4343400" y="5105400"/>
            <a:ext cx="4800600" cy="1354217"/>
          </a:xfrm>
          <a:prstGeom prst="rect">
            <a:avLst/>
          </a:prstGeom>
          <a:noFill/>
        </p:spPr>
        <p:txBody>
          <a:bodyPr wrap="square" rtlCol="0">
            <a:spAutoFit/>
          </a:bodyPr>
          <a:lstStyle/>
          <a:p>
            <a:pPr>
              <a:spcAft>
                <a:spcPts val="600"/>
              </a:spcAft>
            </a:pPr>
            <a:r>
              <a:rPr lang="en-US" dirty="0" smtClean="0"/>
              <a:t>Security Content Automation Protocol (</a:t>
            </a:r>
            <a:r>
              <a:rPr lang="en-US" b="1" dirty="0" smtClean="0"/>
              <a:t>SCAP</a:t>
            </a:r>
            <a:r>
              <a:rPr lang="en-US" dirty="0" smtClean="0"/>
              <a:t>) Components, including: </a:t>
            </a:r>
          </a:p>
          <a:p>
            <a:pPr>
              <a:spcAft>
                <a:spcPts val="600"/>
              </a:spcAft>
            </a:pPr>
            <a:r>
              <a:rPr lang="en-US" dirty="0" smtClean="0"/>
              <a:t>Common Vulnerabilities and Exposures (</a:t>
            </a:r>
            <a:r>
              <a:rPr lang="en-US" b="1" dirty="0" smtClean="0"/>
              <a:t>CVE</a:t>
            </a:r>
            <a:r>
              <a:rPr lang="en-US" dirty="0" smtClean="0"/>
              <a:t>)</a:t>
            </a:r>
          </a:p>
          <a:p>
            <a:pPr>
              <a:spcAft>
                <a:spcPts val="600"/>
              </a:spcAft>
            </a:pPr>
            <a:r>
              <a:rPr lang="en-US" dirty="0" smtClean="0"/>
              <a:t>Open Vulnerability Assessment Language (</a:t>
            </a:r>
            <a:r>
              <a:rPr lang="en-US" b="1" dirty="0" smtClean="0"/>
              <a:t>OVAL</a:t>
            </a:r>
            <a:r>
              <a:rPr lang="en-US" dirty="0" smtClean="0"/>
              <a:t>)</a:t>
            </a:r>
            <a:endParaRPr lang="en-US" dirty="0"/>
          </a:p>
        </p:txBody>
      </p:sp>
      <p:sp>
        <p:nvSpPr>
          <p:cNvPr id="11" name="TextBox 10"/>
          <p:cNvSpPr txBox="1"/>
          <p:nvPr/>
        </p:nvSpPr>
        <p:spPr>
          <a:xfrm>
            <a:off x="4343400" y="2438400"/>
            <a:ext cx="4800600" cy="2339102"/>
          </a:xfrm>
          <a:prstGeom prst="rect">
            <a:avLst/>
          </a:prstGeom>
          <a:noFill/>
        </p:spPr>
        <p:txBody>
          <a:bodyPr wrap="square" rtlCol="0">
            <a:spAutoFit/>
          </a:bodyPr>
          <a:lstStyle/>
          <a:p>
            <a:pPr>
              <a:spcAft>
                <a:spcPts val="600"/>
              </a:spcAft>
            </a:pPr>
            <a:r>
              <a:rPr lang="en-US" dirty="0" smtClean="0"/>
              <a:t>Common Weakness Enumeration (</a:t>
            </a:r>
            <a:r>
              <a:rPr lang="en-US" b="1" dirty="0" smtClean="0"/>
              <a:t>CWE</a:t>
            </a:r>
            <a:r>
              <a:rPr lang="en-US" dirty="0" smtClean="0"/>
              <a:t>)</a:t>
            </a:r>
          </a:p>
          <a:p>
            <a:pPr>
              <a:spcAft>
                <a:spcPts val="600"/>
              </a:spcAft>
            </a:pPr>
            <a:r>
              <a:rPr lang="en-US" dirty="0" smtClean="0"/>
              <a:t>Common Weakness Risk Analysis Framework (</a:t>
            </a:r>
            <a:r>
              <a:rPr lang="en-US" b="1" dirty="0" smtClean="0"/>
              <a:t>CWRAF</a:t>
            </a:r>
            <a:r>
              <a:rPr lang="en-US" dirty="0" smtClean="0"/>
              <a:t>)</a:t>
            </a:r>
          </a:p>
          <a:p>
            <a:pPr>
              <a:spcAft>
                <a:spcPts val="600"/>
              </a:spcAft>
            </a:pPr>
            <a:r>
              <a:rPr lang="en-US" dirty="0" smtClean="0"/>
              <a:t>Common Weakness Scoring System (</a:t>
            </a:r>
            <a:r>
              <a:rPr lang="en-US" b="1" dirty="0" smtClean="0"/>
              <a:t>CWSS</a:t>
            </a:r>
            <a:r>
              <a:rPr lang="en-US" dirty="0" smtClean="0"/>
              <a:t>)</a:t>
            </a:r>
          </a:p>
          <a:p>
            <a:pPr>
              <a:spcAft>
                <a:spcPts val="600"/>
              </a:spcAft>
            </a:pPr>
            <a:r>
              <a:rPr lang="en-US" dirty="0" smtClean="0"/>
              <a:t>Common Attack Pattern Enumeration and Classification (</a:t>
            </a:r>
            <a:r>
              <a:rPr lang="en-US" b="1" dirty="0" smtClean="0"/>
              <a:t>CAPEC</a:t>
            </a:r>
            <a:r>
              <a:rPr lang="en-US" dirty="0" smtClean="0"/>
              <a:t>)</a:t>
            </a:r>
          </a:p>
          <a:p>
            <a:pPr>
              <a:spcAft>
                <a:spcPts val="600"/>
              </a:spcAft>
            </a:pPr>
            <a:r>
              <a:rPr lang="en-US" dirty="0" smtClean="0"/>
              <a:t>CWE Coverage Claims Representation (</a:t>
            </a:r>
            <a:r>
              <a:rPr lang="en-US" b="1" dirty="0" smtClean="0"/>
              <a:t>CCR</a:t>
            </a:r>
            <a:r>
              <a:rPr lang="en-US" dirty="0" smtClean="0"/>
              <a:t>)</a:t>
            </a:r>
          </a:p>
        </p:txBody>
      </p:sp>
      <p:sp>
        <p:nvSpPr>
          <p:cNvPr id="14" name="TextBox 13"/>
          <p:cNvSpPr txBox="1"/>
          <p:nvPr/>
        </p:nvSpPr>
        <p:spPr>
          <a:xfrm>
            <a:off x="4343400" y="685800"/>
            <a:ext cx="4800600" cy="1354217"/>
          </a:xfrm>
          <a:prstGeom prst="rect">
            <a:avLst/>
          </a:prstGeom>
          <a:noFill/>
        </p:spPr>
        <p:txBody>
          <a:bodyPr wrap="square" rtlCol="0">
            <a:spAutoFit/>
          </a:bodyPr>
          <a:lstStyle/>
          <a:p>
            <a:pPr>
              <a:spcAft>
                <a:spcPts val="600"/>
              </a:spcAft>
            </a:pPr>
            <a:r>
              <a:rPr lang="en-US" dirty="0" smtClean="0"/>
              <a:t>Common Weakness Enumeration (</a:t>
            </a:r>
            <a:r>
              <a:rPr lang="en-US" b="1" dirty="0" smtClean="0"/>
              <a:t>CWE</a:t>
            </a:r>
            <a:r>
              <a:rPr lang="en-US" dirty="0" smtClean="0"/>
              <a:t>)</a:t>
            </a:r>
          </a:p>
          <a:p>
            <a:pPr>
              <a:spcAft>
                <a:spcPts val="600"/>
              </a:spcAft>
            </a:pPr>
            <a:r>
              <a:rPr lang="en-US" dirty="0" smtClean="0"/>
              <a:t>Common Attack Pattern Enumeration and Classification (</a:t>
            </a:r>
            <a:r>
              <a:rPr lang="en-US" b="1" dirty="0" smtClean="0"/>
              <a:t>CAPEC</a:t>
            </a:r>
            <a:r>
              <a:rPr lang="en-US" dirty="0" smtClean="0"/>
              <a:t>)</a:t>
            </a:r>
          </a:p>
          <a:p>
            <a:pPr>
              <a:spcAft>
                <a:spcPts val="600"/>
              </a:spcAft>
            </a:pPr>
            <a:r>
              <a:rPr lang="en-US" dirty="0" smtClean="0"/>
              <a:t>CWE Coverage Claims Representation (</a:t>
            </a:r>
            <a:r>
              <a:rPr lang="en-US" b="1" dirty="0" smtClean="0"/>
              <a:t>CCR</a:t>
            </a:r>
            <a:r>
              <a:rPr lang="en-US" dirty="0" smtClean="0"/>
              <a:t>)</a:t>
            </a:r>
            <a:endParaRPr lang="en-US" dirty="0"/>
          </a:p>
        </p:txBody>
      </p:sp>
      <p:sp>
        <p:nvSpPr>
          <p:cNvPr id="15" name="TextBox 14"/>
          <p:cNvSpPr txBox="1"/>
          <p:nvPr/>
        </p:nvSpPr>
        <p:spPr>
          <a:xfrm>
            <a:off x="0" y="0"/>
            <a:ext cx="4648200" cy="523220"/>
          </a:xfrm>
          <a:prstGeom prst="rect">
            <a:avLst/>
          </a:prstGeom>
          <a:noFill/>
        </p:spPr>
        <p:txBody>
          <a:bodyPr wrap="square" rtlCol="0">
            <a:spAutoFit/>
          </a:bodyPr>
          <a:lstStyle/>
          <a:p>
            <a:r>
              <a:rPr lang="en-US" sz="2800" b="1" dirty="0" smtClean="0"/>
              <a:t>automation can help - </a:t>
            </a:r>
            <a:r>
              <a:rPr lang="en-US" sz="2800" b="1" i="1" dirty="0" smtClean="0"/>
              <a:t>today</a:t>
            </a:r>
            <a:r>
              <a:rPr lang="en-US" sz="2800" b="1" dirty="0" smtClean="0"/>
              <a:t>…</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273225"/>
            <a:ext cx="8229600" cy="584775"/>
          </a:xfrm>
          <a:prstGeom prst="rect">
            <a:avLst/>
          </a:prstGeom>
          <a:noFill/>
        </p:spPr>
        <p:txBody>
          <a:bodyPr wrap="square" rtlCol="0">
            <a:spAutoFit/>
          </a:bodyPr>
          <a:lstStyle/>
          <a:p>
            <a:r>
              <a:rPr lang="en-US" sz="3200" b="1" dirty="0" smtClean="0"/>
              <a:t>Software Assurance Resources</a:t>
            </a:r>
            <a:endParaRPr lang="en-US" sz="3200" b="1" dirty="0"/>
          </a:p>
        </p:txBody>
      </p:sp>
      <p:sp>
        <p:nvSpPr>
          <p:cNvPr id="3" name="TextBox 2"/>
          <p:cNvSpPr txBox="1"/>
          <p:nvPr/>
        </p:nvSpPr>
        <p:spPr>
          <a:xfrm>
            <a:off x="381000" y="533400"/>
            <a:ext cx="7696200" cy="954107"/>
          </a:xfrm>
          <a:prstGeom prst="rect">
            <a:avLst/>
          </a:prstGeom>
          <a:noFill/>
        </p:spPr>
        <p:txBody>
          <a:bodyPr wrap="square" rtlCol="0">
            <a:spAutoFit/>
          </a:bodyPr>
          <a:lstStyle/>
          <a:p>
            <a:r>
              <a:rPr lang="en-US" sz="2800" dirty="0" smtClean="0"/>
              <a:t>SwA Working Groups – Next meeting: Week of Nov 28 @ MITRE in McLean, VA</a:t>
            </a:r>
            <a:endParaRPr lang="en-US" sz="2800" dirty="0"/>
          </a:p>
        </p:txBody>
      </p:sp>
      <p:sp>
        <p:nvSpPr>
          <p:cNvPr id="4" name="TextBox 3"/>
          <p:cNvSpPr txBox="1"/>
          <p:nvPr/>
        </p:nvSpPr>
        <p:spPr>
          <a:xfrm>
            <a:off x="1143000" y="2133600"/>
            <a:ext cx="7696200" cy="954107"/>
          </a:xfrm>
          <a:prstGeom prst="rect">
            <a:avLst/>
          </a:prstGeom>
          <a:noFill/>
        </p:spPr>
        <p:txBody>
          <a:bodyPr wrap="square" rtlCol="0">
            <a:spAutoFit/>
          </a:bodyPr>
          <a:lstStyle/>
          <a:p>
            <a:pPr algn="r"/>
            <a:r>
              <a:rPr lang="en-US" sz="2800" dirty="0" smtClean="0"/>
              <a:t>SwA Forum – Next Forum: Week of March 26, 2012 @ MITRE in McLean, VA</a:t>
            </a:r>
            <a:endParaRPr lang="en-US" sz="2800" dirty="0"/>
          </a:p>
        </p:txBody>
      </p:sp>
      <p:sp>
        <p:nvSpPr>
          <p:cNvPr id="5" name="TextBox 4"/>
          <p:cNvSpPr txBox="1"/>
          <p:nvPr/>
        </p:nvSpPr>
        <p:spPr>
          <a:xfrm>
            <a:off x="381000" y="3505200"/>
            <a:ext cx="8153400" cy="523220"/>
          </a:xfrm>
          <a:prstGeom prst="rect">
            <a:avLst/>
          </a:prstGeom>
          <a:noFill/>
        </p:spPr>
        <p:txBody>
          <a:bodyPr wrap="square" rtlCol="0">
            <a:spAutoFit/>
          </a:bodyPr>
          <a:lstStyle/>
          <a:p>
            <a:r>
              <a:rPr lang="en-US" sz="2800" dirty="0" smtClean="0"/>
              <a:t>SwA Websites: </a:t>
            </a:r>
            <a:r>
              <a:rPr lang="en-US" sz="2800" dirty="0" smtClean="0">
                <a:hlinkClick r:id="rId2"/>
              </a:rPr>
              <a:t>www.us-cert.gov/swa</a:t>
            </a:r>
            <a:endParaRPr lang="en-US" sz="2800" dirty="0" smtClean="0"/>
          </a:p>
        </p:txBody>
      </p:sp>
      <p:sp>
        <p:nvSpPr>
          <p:cNvPr id="6" name="TextBox 5"/>
          <p:cNvSpPr txBox="1"/>
          <p:nvPr/>
        </p:nvSpPr>
        <p:spPr>
          <a:xfrm>
            <a:off x="5181600" y="1219200"/>
            <a:ext cx="3124200" cy="646331"/>
          </a:xfrm>
          <a:prstGeom prst="rect">
            <a:avLst/>
          </a:prstGeom>
          <a:noFill/>
        </p:spPr>
        <p:txBody>
          <a:bodyPr wrap="square" rtlCol="0">
            <a:spAutoFit/>
          </a:bodyPr>
          <a:lstStyle/>
          <a:p>
            <a:r>
              <a:rPr lang="en-US" b="1" i="1" dirty="0" smtClean="0">
                <a:solidFill>
                  <a:srgbClr val="FF0000"/>
                </a:solidFill>
              </a:rPr>
              <a:t>All SwA Program events are free and open to the public</a:t>
            </a:r>
            <a:endParaRPr lang="en-US" b="1" i="1" dirty="0">
              <a:solidFill>
                <a:srgbClr val="FF0000"/>
              </a:solidFill>
            </a:endParaRPr>
          </a:p>
        </p:txBody>
      </p:sp>
      <p:sp>
        <p:nvSpPr>
          <p:cNvPr id="7" name="TextBox 6"/>
          <p:cNvSpPr txBox="1"/>
          <p:nvPr/>
        </p:nvSpPr>
        <p:spPr>
          <a:xfrm>
            <a:off x="1752600" y="5410200"/>
            <a:ext cx="5562600" cy="523220"/>
          </a:xfrm>
          <a:prstGeom prst="rect">
            <a:avLst/>
          </a:prstGeom>
          <a:noFill/>
        </p:spPr>
        <p:txBody>
          <a:bodyPr wrap="square" rtlCol="0">
            <a:spAutoFit/>
          </a:bodyPr>
          <a:lstStyle/>
          <a:p>
            <a:r>
              <a:rPr lang="en-US" sz="2800" dirty="0" smtClean="0"/>
              <a:t>Email: </a:t>
            </a:r>
            <a:r>
              <a:rPr lang="en-US" sz="2800" dirty="0" smtClean="0">
                <a:hlinkClick r:id="rId3"/>
              </a:rPr>
              <a:t>software.assurance@dhs.gov</a:t>
            </a:r>
            <a:endParaRPr lang="en-US" sz="2800" dirty="0" smtClean="0"/>
          </a:p>
        </p:txBody>
      </p:sp>
      <p:sp>
        <p:nvSpPr>
          <p:cNvPr id="8" name="TextBox 7"/>
          <p:cNvSpPr txBox="1"/>
          <p:nvPr/>
        </p:nvSpPr>
        <p:spPr>
          <a:xfrm>
            <a:off x="1143000" y="4114800"/>
            <a:ext cx="7391400" cy="954107"/>
          </a:xfrm>
          <a:prstGeom prst="rect">
            <a:avLst/>
          </a:prstGeom>
          <a:noFill/>
        </p:spPr>
        <p:txBody>
          <a:bodyPr wrap="square" rtlCol="0">
            <a:spAutoFit/>
          </a:bodyPr>
          <a:lstStyle/>
          <a:p>
            <a:pPr algn="r"/>
            <a:r>
              <a:rPr lang="en-US" sz="2800" dirty="0" smtClean="0"/>
              <a:t>Making Security Measureable: </a:t>
            </a:r>
            <a:r>
              <a:rPr lang="en-US" sz="2800" dirty="0" smtClean="0">
                <a:hlinkClick r:id="rId4"/>
              </a:rPr>
              <a:t>measurablesecurity.mitre.org</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Documents and Settings\Richard.Struse\My Documents\My Pictures\BCard 2011.jpg"/>
          <p:cNvPicPr>
            <a:picLocks noChangeAspect="1" noChangeArrowheads="1"/>
          </p:cNvPicPr>
          <p:nvPr/>
        </p:nvPicPr>
        <p:blipFill>
          <a:blip r:embed="rId2" cstate="print"/>
          <a:stretch>
            <a:fillRect/>
          </a:stretch>
        </p:blipFill>
        <p:spPr bwMode="auto">
          <a:xfrm>
            <a:off x="533400" y="992178"/>
            <a:ext cx="8258735" cy="4721244"/>
          </a:xfrm>
          <a:prstGeom prst="rect">
            <a:avLst/>
          </a:prstGeom>
          <a:noFill/>
          <a:ln>
            <a:solidFill>
              <a:schemeClr val="accent1"/>
            </a:solidFill>
          </a:ln>
        </p:spPr>
      </p:pic>
      <p:sp>
        <p:nvSpPr>
          <p:cNvPr id="4" name="TextBox 3"/>
          <p:cNvSpPr txBox="1"/>
          <p:nvPr/>
        </p:nvSpPr>
        <p:spPr>
          <a:xfrm>
            <a:off x="5638800" y="5943600"/>
            <a:ext cx="2455416" cy="707886"/>
          </a:xfrm>
          <a:prstGeom prst="rect">
            <a:avLst/>
          </a:prstGeom>
          <a:noFill/>
        </p:spPr>
        <p:txBody>
          <a:bodyPr wrap="none" rtlCol="0">
            <a:spAutoFit/>
          </a:bodyPr>
          <a:lstStyle/>
          <a:p>
            <a:r>
              <a:rPr lang="en-US" sz="4000" b="1" dirty="0" smtClean="0"/>
              <a:t>thank you.</a:t>
            </a:r>
            <a:endParaRPr lang="en-US" sz="4000" b="1" dirty="0"/>
          </a:p>
        </p:txBody>
      </p:sp>
      <p:sp>
        <p:nvSpPr>
          <p:cNvPr id="5" name="TextBox 4"/>
          <p:cNvSpPr txBox="1"/>
          <p:nvPr/>
        </p:nvSpPr>
        <p:spPr>
          <a:xfrm>
            <a:off x="228600" y="152400"/>
            <a:ext cx="2568973" cy="707886"/>
          </a:xfrm>
          <a:prstGeom prst="rect">
            <a:avLst/>
          </a:prstGeom>
          <a:noFill/>
        </p:spPr>
        <p:txBody>
          <a:bodyPr wrap="none" rtlCol="0">
            <a:spAutoFit/>
          </a:bodyPr>
          <a:lstStyle/>
          <a:p>
            <a:r>
              <a:rPr lang="en-US" sz="4000" b="1" dirty="0" smtClean="0"/>
              <a:t>Questions?</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457200"/>
            <a:ext cx="4191000" cy="523220"/>
          </a:xfrm>
          <a:prstGeom prst="rect">
            <a:avLst/>
          </a:prstGeom>
          <a:noFill/>
        </p:spPr>
        <p:txBody>
          <a:bodyPr wrap="square" rtlCol="0">
            <a:spAutoFit/>
          </a:bodyPr>
          <a:lstStyle/>
          <a:p>
            <a:pPr algn="r"/>
            <a:r>
              <a:rPr lang="en-US" sz="2800" b="1" dirty="0" smtClean="0"/>
              <a:t>Automation is </a:t>
            </a:r>
            <a:r>
              <a:rPr lang="en-US" sz="2800" b="1" i="1" dirty="0" smtClean="0"/>
              <a:t>one piece</a:t>
            </a:r>
            <a:endParaRPr lang="en-US" sz="2800" b="1" i="1" dirty="0"/>
          </a:p>
        </p:txBody>
      </p:sp>
      <p:grpSp>
        <p:nvGrpSpPr>
          <p:cNvPr id="8" name="Group 7"/>
          <p:cNvGrpSpPr/>
          <p:nvPr/>
        </p:nvGrpSpPr>
        <p:grpSpPr>
          <a:xfrm rot="20821717">
            <a:off x="4495398" y="1067249"/>
            <a:ext cx="3912012" cy="4514850"/>
            <a:chOff x="2907888" y="1171575"/>
            <a:chExt cx="3912012" cy="4514850"/>
          </a:xfrm>
        </p:grpSpPr>
        <p:sp>
          <p:nvSpPr>
            <p:cNvPr id="1027" name="Puzzle3"/>
            <p:cNvSpPr>
              <a:spLocks noEditPoints="1" noChangeArrowheads="1"/>
            </p:cNvSpPr>
            <p:nvPr/>
          </p:nvSpPr>
          <p:spPr bwMode="auto">
            <a:xfrm>
              <a:off x="4513304" y="1171575"/>
              <a:ext cx="1767227" cy="2399257"/>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Puzzle2"/>
            <p:cNvSpPr>
              <a:spLocks noEditPoints="1" noChangeArrowheads="1"/>
            </p:cNvSpPr>
            <p:nvPr/>
          </p:nvSpPr>
          <p:spPr bwMode="auto">
            <a:xfrm>
              <a:off x="3999317" y="2919514"/>
              <a:ext cx="2820583" cy="2185321"/>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Puzzle4"/>
            <p:cNvSpPr>
              <a:spLocks noEditPoints="1" noChangeArrowheads="1"/>
            </p:cNvSpPr>
            <p:nvPr/>
          </p:nvSpPr>
          <p:spPr bwMode="auto">
            <a:xfrm>
              <a:off x="2907888" y="2892574"/>
              <a:ext cx="1700599" cy="2793851"/>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030" name="Puzzle1"/>
          <p:cNvSpPr>
            <a:spLocks noEditPoints="1" noChangeArrowheads="1"/>
          </p:cNvSpPr>
          <p:nvPr/>
        </p:nvSpPr>
        <p:spPr bwMode="auto">
          <a:xfrm rot="712922">
            <a:off x="826673" y="1495325"/>
            <a:ext cx="2855483" cy="1665534"/>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5410200" y="5943600"/>
            <a:ext cx="3429000" cy="523220"/>
          </a:xfrm>
          <a:prstGeom prst="rect">
            <a:avLst/>
          </a:prstGeom>
          <a:noFill/>
        </p:spPr>
        <p:txBody>
          <a:bodyPr wrap="square" rtlCol="0">
            <a:spAutoFit/>
          </a:bodyPr>
          <a:lstStyle/>
          <a:p>
            <a:r>
              <a:rPr lang="en-US" sz="2800" b="1" dirty="0" smtClean="0"/>
              <a:t>of the SwA puzzle.</a:t>
            </a: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erification.PNG"/>
          <p:cNvPicPr>
            <a:picLocks noChangeAspect="1"/>
          </p:cNvPicPr>
          <p:nvPr/>
        </p:nvPicPr>
        <p:blipFill>
          <a:blip r:embed="rId2" cstate="print"/>
          <a:stretch>
            <a:fillRect/>
          </a:stretch>
        </p:blipFill>
        <p:spPr>
          <a:xfrm>
            <a:off x="457200" y="3200400"/>
            <a:ext cx="3200400" cy="618881"/>
          </a:xfrm>
          <a:prstGeom prst="rect">
            <a:avLst/>
          </a:prstGeom>
        </p:spPr>
      </p:pic>
      <p:pic>
        <p:nvPicPr>
          <p:cNvPr id="3" name="Picture 2" descr="construction.PNG"/>
          <p:cNvPicPr>
            <a:picLocks noChangeAspect="1"/>
          </p:cNvPicPr>
          <p:nvPr/>
        </p:nvPicPr>
        <p:blipFill>
          <a:blip r:embed="rId3" cstate="print"/>
          <a:stretch>
            <a:fillRect/>
          </a:stretch>
        </p:blipFill>
        <p:spPr>
          <a:xfrm>
            <a:off x="381000" y="990600"/>
            <a:ext cx="3310026" cy="640080"/>
          </a:xfrm>
          <a:prstGeom prst="rect">
            <a:avLst/>
          </a:prstGeom>
        </p:spPr>
      </p:pic>
      <p:pic>
        <p:nvPicPr>
          <p:cNvPr id="4" name="Picture 3" descr="deployment.PNG"/>
          <p:cNvPicPr>
            <a:picLocks noChangeAspect="1"/>
          </p:cNvPicPr>
          <p:nvPr/>
        </p:nvPicPr>
        <p:blipFill>
          <a:blip r:embed="rId4" cstate="print"/>
          <a:stretch>
            <a:fillRect/>
          </a:stretch>
        </p:blipFill>
        <p:spPr>
          <a:xfrm>
            <a:off x="457200" y="5486400"/>
            <a:ext cx="3200400" cy="618881"/>
          </a:xfrm>
          <a:prstGeom prst="rect">
            <a:avLst/>
          </a:prstGeom>
        </p:spPr>
      </p:pic>
      <p:sp>
        <p:nvSpPr>
          <p:cNvPr id="7" name="Left Brace 6"/>
          <p:cNvSpPr/>
          <p:nvPr/>
        </p:nvSpPr>
        <p:spPr>
          <a:xfrm>
            <a:off x="3733800" y="762000"/>
            <a:ext cx="533400" cy="12192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p:cNvSpPr/>
          <p:nvPr/>
        </p:nvSpPr>
        <p:spPr>
          <a:xfrm>
            <a:off x="3733800" y="2514600"/>
            <a:ext cx="609600" cy="21336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a:off x="3733800" y="5257800"/>
            <a:ext cx="533400" cy="10668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4343400" y="5105400"/>
            <a:ext cx="4800600" cy="1354217"/>
          </a:xfrm>
          <a:prstGeom prst="rect">
            <a:avLst/>
          </a:prstGeom>
          <a:noFill/>
        </p:spPr>
        <p:txBody>
          <a:bodyPr wrap="square" rtlCol="0">
            <a:spAutoFit/>
          </a:bodyPr>
          <a:lstStyle/>
          <a:p>
            <a:pPr>
              <a:spcAft>
                <a:spcPts val="600"/>
              </a:spcAft>
            </a:pPr>
            <a:r>
              <a:rPr lang="en-US" dirty="0" smtClean="0"/>
              <a:t>Security Content Automation Protocol (</a:t>
            </a:r>
            <a:r>
              <a:rPr lang="en-US" b="1" dirty="0" smtClean="0"/>
              <a:t>SCAP</a:t>
            </a:r>
            <a:r>
              <a:rPr lang="en-US" dirty="0" smtClean="0"/>
              <a:t>) Components, including: </a:t>
            </a:r>
          </a:p>
          <a:p>
            <a:pPr>
              <a:spcAft>
                <a:spcPts val="600"/>
              </a:spcAft>
            </a:pPr>
            <a:r>
              <a:rPr lang="en-US" dirty="0" smtClean="0"/>
              <a:t>Common Vulnerabilities and Exposures (</a:t>
            </a:r>
            <a:r>
              <a:rPr lang="en-US" b="1" dirty="0" smtClean="0"/>
              <a:t>CVE</a:t>
            </a:r>
            <a:r>
              <a:rPr lang="en-US" dirty="0" smtClean="0"/>
              <a:t>)</a:t>
            </a:r>
          </a:p>
          <a:p>
            <a:pPr>
              <a:spcAft>
                <a:spcPts val="600"/>
              </a:spcAft>
            </a:pPr>
            <a:r>
              <a:rPr lang="en-US" dirty="0" smtClean="0"/>
              <a:t>Open Vulnerability Assessment Language (</a:t>
            </a:r>
            <a:r>
              <a:rPr lang="en-US" b="1" dirty="0" smtClean="0"/>
              <a:t>OVAL</a:t>
            </a:r>
            <a:r>
              <a:rPr lang="en-US" dirty="0" smtClean="0"/>
              <a:t>)</a:t>
            </a:r>
            <a:endParaRPr lang="en-US" dirty="0"/>
          </a:p>
        </p:txBody>
      </p:sp>
      <p:sp>
        <p:nvSpPr>
          <p:cNvPr id="11" name="TextBox 10"/>
          <p:cNvSpPr txBox="1"/>
          <p:nvPr/>
        </p:nvSpPr>
        <p:spPr>
          <a:xfrm>
            <a:off x="4343400" y="2438400"/>
            <a:ext cx="4800600" cy="2339102"/>
          </a:xfrm>
          <a:prstGeom prst="rect">
            <a:avLst/>
          </a:prstGeom>
          <a:noFill/>
        </p:spPr>
        <p:txBody>
          <a:bodyPr wrap="square" rtlCol="0">
            <a:spAutoFit/>
          </a:bodyPr>
          <a:lstStyle/>
          <a:p>
            <a:pPr>
              <a:spcAft>
                <a:spcPts val="600"/>
              </a:spcAft>
            </a:pPr>
            <a:r>
              <a:rPr lang="en-US" dirty="0" smtClean="0"/>
              <a:t>Common Weakness Enumeration (</a:t>
            </a:r>
            <a:r>
              <a:rPr lang="en-US" b="1" dirty="0" smtClean="0"/>
              <a:t>CWE</a:t>
            </a:r>
            <a:r>
              <a:rPr lang="en-US" dirty="0" smtClean="0"/>
              <a:t>)</a:t>
            </a:r>
          </a:p>
          <a:p>
            <a:pPr>
              <a:spcAft>
                <a:spcPts val="600"/>
              </a:spcAft>
            </a:pPr>
            <a:r>
              <a:rPr lang="en-US" dirty="0" smtClean="0"/>
              <a:t>Common Weakness Risk Analysis Framework (</a:t>
            </a:r>
            <a:r>
              <a:rPr lang="en-US" b="1" dirty="0" smtClean="0"/>
              <a:t>CWRAF</a:t>
            </a:r>
            <a:r>
              <a:rPr lang="en-US" dirty="0" smtClean="0"/>
              <a:t>)</a:t>
            </a:r>
          </a:p>
          <a:p>
            <a:pPr>
              <a:spcAft>
                <a:spcPts val="600"/>
              </a:spcAft>
            </a:pPr>
            <a:r>
              <a:rPr lang="en-US" dirty="0" smtClean="0"/>
              <a:t>Common Weakness Scoring System (</a:t>
            </a:r>
            <a:r>
              <a:rPr lang="en-US" b="1" dirty="0" smtClean="0"/>
              <a:t>CWSS</a:t>
            </a:r>
            <a:r>
              <a:rPr lang="en-US" dirty="0" smtClean="0"/>
              <a:t>)</a:t>
            </a:r>
          </a:p>
          <a:p>
            <a:pPr>
              <a:spcAft>
                <a:spcPts val="600"/>
              </a:spcAft>
            </a:pPr>
            <a:r>
              <a:rPr lang="en-US" dirty="0" smtClean="0"/>
              <a:t>Common Attack Pattern Enumeration and Classification (</a:t>
            </a:r>
            <a:r>
              <a:rPr lang="en-US" b="1" dirty="0" smtClean="0"/>
              <a:t>CAPEC</a:t>
            </a:r>
            <a:r>
              <a:rPr lang="en-US" dirty="0" smtClean="0"/>
              <a:t>)</a:t>
            </a:r>
          </a:p>
          <a:p>
            <a:pPr>
              <a:spcAft>
                <a:spcPts val="600"/>
              </a:spcAft>
            </a:pPr>
            <a:r>
              <a:rPr lang="en-US" dirty="0" smtClean="0"/>
              <a:t>CWE Coverage Claims Representation (</a:t>
            </a:r>
            <a:r>
              <a:rPr lang="en-US" b="1" dirty="0" smtClean="0"/>
              <a:t>CCR</a:t>
            </a:r>
            <a:r>
              <a:rPr lang="en-US" dirty="0" smtClean="0"/>
              <a:t>)</a:t>
            </a:r>
          </a:p>
        </p:txBody>
      </p:sp>
      <p:sp>
        <p:nvSpPr>
          <p:cNvPr id="14" name="TextBox 13"/>
          <p:cNvSpPr txBox="1"/>
          <p:nvPr/>
        </p:nvSpPr>
        <p:spPr>
          <a:xfrm>
            <a:off x="4343400" y="685800"/>
            <a:ext cx="4800600" cy="1354217"/>
          </a:xfrm>
          <a:prstGeom prst="rect">
            <a:avLst/>
          </a:prstGeom>
          <a:noFill/>
        </p:spPr>
        <p:txBody>
          <a:bodyPr wrap="square" rtlCol="0">
            <a:spAutoFit/>
          </a:bodyPr>
          <a:lstStyle/>
          <a:p>
            <a:pPr>
              <a:spcAft>
                <a:spcPts val="600"/>
              </a:spcAft>
            </a:pPr>
            <a:r>
              <a:rPr lang="en-US" dirty="0" smtClean="0"/>
              <a:t>Common Weakness Enumeration (</a:t>
            </a:r>
            <a:r>
              <a:rPr lang="en-US" b="1" dirty="0" smtClean="0"/>
              <a:t>CWE</a:t>
            </a:r>
            <a:r>
              <a:rPr lang="en-US" dirty="0" smtClean="0"/>
              <a:t>)</a:t>
            </a:r>
          </a:p>
          <a:p>
            <a:pPr>
              <a:spcAft>
                <a:spcPts val="600"/>
              </a:spcAft>
            </a:pPr>
            <a:r>
              <a:rPr lang="en-US" dirty="0" smtClean="0"/>
              <a:t>Common Attack Pattern Enumeration and Classification (</a:t>
            </a:r>
            <a:r>
              <a:rPr lang="en-US" b="1" dirty="0" smtClean="0"/>
              <a:t>CAPEC</a:t>
            </a:r>
            <a:r>
              <a:rPr lang="en-US" dirty="0" smtClean="0"/>
              <a:t>)</a:t>
            </a:r>
          </a:p>
          <a:p>
            <a:pPr>
              <a:spcAft>
                <a:spcPts val="600"/>
              </a:spcAft>
            </a:pPr>
            <a:r>
              <a:rPr lang="en-US" dirty="0" smtClean="0"/>
              <a:t>CWE Coverage Claims Representation (</a:t>
            </a:r>
            <a:r>
              <a:rPr lang="en-US" b="1" dirty="0" smtClean="0"/>
              <a:t>CCR</a:t>
            </a:r>
            <a:r>
              <a:rPr lang="en-US" dirty="0" smtClean="0"/>
              <a:t>)</a:t>
            </a:r>
            <a:endParaRPr lang="en-US" dirty="0"/>
          </a:p>
        </p:txBody>
      </p:sp>
      <p:sp>
        <p:nvSpPr>
          <p:cNvPr id="15" name="TextBox 14"/>
          <p:cNvSpPr txBox="1"/>
          <p:nvPr/>
        </p:nvSpPr>
        <p:spPr>
          <a:xfrm>
            <a:off x="0" y="0"/>
            <a:ext cx="4648200" cy="523220"/>
          </a:xfrm>
          <a:prstGeom prst="rect">
            <a:avLst/>
          </a:prstGeom>
          <a:noFill/>
        </p:spPr>
        <p:txBody>
          <a:bodyPr wrap="square" rtlCol="0">
            <a:spAutoFit/>
          </a:bodyPr>
          <a:lstStyle/>
          <a:p>
            <a:r>
              <a:rPr lang="en-US" sz="2800" b="1" dirty="0" smtClean="0"/>
              <a:t>automation can help…</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334780"/>
            <a:ext cx="4953000" cy="523220"/>
          </a:xfrm>
          <a:prstGeom prst="rect">
            <a:avLst/>
          </a:prstGeom>
          <a:noFill/>
        </p:spPr>
        <p:txBody>
          <a:bodyPr wrap="square" rtlCol="0">
            <a:spAutoFit/>
          </a:bodyPr>
          <a:lstStyle/>
          <a:p>
            <a:r>
              <a:rPr lang="en-US" sz="2800" b="1" dirty="0" smtClean="0"/>
              <a:t>Some important things to note</a:t>
            </a:r>
            <a:endParaRPr lang="en-US" sz="2800" b="1" dirty="0"/>
          </a:p>
        </p:txBody>
      </p:sp>
      <p:sp>
        <p:nvSpPr>
          <p:cNvPr id="3" name="TextBox 2"/>
          <p:cNvSpPr txBox="1"/>
          <p:nvPr/>
        </p:nvSpPr>
        <p:spPr>
          <a:xfrm>
            <a:off x="1981200" y="1828800"/>
            <a:ext cx="4114800" cy="523220"/>
          </a:xfrm>
          <a:prstGeom prst="rect">
            <a:avLst/>
          </a:prstGeom>
          <a:noFill/>
        </p:spPr>
        <p:txBody>
          <a:bodyPr wrap="square" rtlCol="0">
            <a:spAutoFit/>
          </a:bodyPr>
          <a:lstStyle/>
          <a:p>
            <a:r>
              <a:rPr lang="en-US" sz="2800" dirty="0" smtClean="0"/>
              <a:t>Sponsored by DHS</a:t>
            </a:r>
            <a:endParaRPr lang="en-US" sz="2800" dirty="0"/>
          </a:p>
        </p:txBody>
      </p:sp>
      <p:sp>
        <p:nvSpPr>
          <p:cNvPr id="5" name="TextBox 4"/>
          <p:cNvSpPr txBox="1"/>
          <p:nvPr/>
        </p:nvSpPr>
        <p:spPr>
          <a:xfrm>
            <a:off x="381000" y="3581400"/>
            <a:ext cx="4648200" cy="954107"/>
          </a:xfrm>
          <a:prstGeom prst="rect">
            <a:avLst/>
          </a:prstGeom>
          <a:noFill/>
        </p:spPr>
        <p:txBody>
          <a:bodyPr wrap="square" rtlCol="0">
            <a:spAutoFit/>
          </a:bodyPr>
          <a:lstStyle/>
          <a:p>
            <a:r>
              <a:rPr lang="en-US" sz="2800" dirty="0" smtClean="0"/>
              <a:t>Open, community efforts that are </a:t>
            </a:r>
            <a:r>
              <a:rPr lang="en-US" sz="2800" i="1" dirty="0" smtClean="0">
                <a:solidFill>
                  <a:srgbClr val="FF0000"/>
                </a:solidFill>
              </a:rPr>
              <a:t>free</a:t>
            </a:r>
            <a:r>
              <a:rPr lang="en-US" sz="2800" dirty="0" smtClean="0"/>
              <a:t> to use</a:t>
            </a:r>
            <a:endParaRPr lang="en-US" sz="2800" dirty="0"/>
          </a:p>
        </p:txBody>
      </p:sp>
      <p:sp>
        <p:nvSpPr>
          <p:cNvPr id="6" name="TextBox 5"/>
          <p:cNvSpPr txBox="1"/>
          <p:nvPr/>
        </p:nvSpPr>
        <p:spPr>
          <a:xfrm>
            <a:off x="5791200" y="5562600"/>
            <a:ext cx="3124200" cy="523220"/>
          </a:xfrm>
          <a:prstGeom prst="rect">
            <a:avLst/>
          </a:prstGeom>
          <a:noFill/>
        </p:spPr>
        <p:txBody>
          <a:bodyPr wrap="square" rtlCol="0">
            <a:spAutoFit/>
          </a:bodyPr>
          <a:lstStyle/>
          <a:p>
            <a:r>
              <a:rPr lang="en-US" sz="2800" dirty="0" smtClean="0"/>
              <a:t>XML-based</a:t>
            </a:r>
            <a:endParaRPr lang="en-US" sz="2800" dirty="0"/>
          </a:p>
        </p:txBody>
      </p:sp>
      <p:sp>
        <p:nvSpPr>
          <p:cNvPr id="7" name="TextBox 6"/>
          <p:cNvSpPr txBox="1"/>
          <p:nvPr/>
        </p:nvSpPr>
        <p:spPr>
          <a:xfrm>
            <a:off x="228600" y="304800"/>
            <a:ext cx="5715000" cy="954107"/>
          </a:xfrm>
          <a:prstGeom prst="rect">
            <a:avLst/>
          </a:prstGeom>
          <a:noFill/>
        </p:spPr>
        <p:txBody>
          <a:bodyPr wrap="square" rtlCol="0">
            <a:spAutoFit/>
          </a:bodyPr>
          <a:lstStyle/>
          <a:p>
            <a:r>
              <a:rPr lang="en-US" sz="2800" dirty="0" smtClean="0"/>
              <a:t>“Making Security Measureable”: </a:t>
            </a:r>
            <a:r>
              <a:rPr lang="en-US" sz="2800" dirty="0" smtClean="0">
                <a:hlinkClick r:id="rId2"/>
              </a:rPr>
              <a:t>measurablesecurity.mitre.org</a:t>
            </a:r>
            <a:endParaRPr lang="en-US" sz="2800" dirty="0"/>
          </a:p>
        </p:txBody>
      </p:sp>
      <p:sp>
        <p:nvSpPr>
          <p:cNvPr id="9" name="TextBox 8"/>
          <p:cNvSpPr txBox="1"/>
          <p:nvPr/>
        </p:nvSpPr>
        <p:spPr>
          <a:xfrm>
            <a:off x="4648200" y="2590800"/>
            <a:ext cx="4267200" cy="954107"/>
          </a:xfrm>
          <a:prstGeom prst="rect">
            <a:avLst/>
          </a:prstGeom>
          <a:noFill/>
        </p:spPr>
        <p:txBody>
          <a:bodyPr wrap="square" rtlCol="0">
            <a:spAutoFit/>
          </a:bodyPr>
          <a:lstStyle/>
          <a:p>
            <a:pPr algn="r"/>
            <a:r>
              <a:rPr lang="en-US" sz="2800" dirty="0" smtClean="0"/>
              <a:t>Resources provided for voluntary adoption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0" y="0"/>
            <a:ext cx="4953000" cy="523220"/>
          </a:xfrm>
          <a:prstGeom prst="rect">
            <a:avLst/>
          </a:prstGeom>
          <a:noFill/>
        </p:spPr>
        <p:txBody>
          <a:bodyPr wrap="square" rtlCol="0">
            <a:spAutoFit/>
          </a:bodyPr>
          <a:lstStyle/>
          <a:p>
            <a:pPr algn="r"/>
            <a:r>
              <a:rPr lang="en-US" sz="2800" b="1" dirty="0" smtClean="0"/>
              <a:t>Differing levels of maturity…</a:t>
            </a:r>
            <a:endParaRPr lang="en-US" sz="2800" b="1" dirty="0"/>
          </a:p>
        </p:txBody>
      </p:sp>
      <p:graphicFrame>
        <p:nvGraphicFramePr>
          <p:cNvPr id="3" name="Table 2"/>
          <p:cNvGraphicFramePr>
            <a:graphicFrameLocks noGrp="1"/>
          </p:cNvGraphicFramePr>
          <p:nvPr/>
        </p:nvGraphicFramePr>
        <p:xfrm>
          <a:off x="1295400" y="1447800"/>
          <a:ext cx="6096000" cy="2966720"/>
        </p:xfrm>
        <a:graphic>
          <a:graphicData uri="http://schemas.openxmlformats.org/drawingml/2006/table">
            <a:tbl>
              <a:tblPr firstRow="1" bandRow="1">
                <a:tableStyleId>{3B4B98B0-60AC-42C2-AFA5-B58CD77FA1E5}</a:tableStyleId>
              </a:tblPr>
              <a:tblGrid>
                <a:gridCol w="3048000"/>
                <a:gridCol w="3048000"/>
              </a:tblGrid>
              <a:tr h="370840">
                <a:tc>
                  <a:txBody>
                    <a:bodyPr/>
                    <a:lstStyle/>
                    <a:p>
                      <a:r>
                        <a:rPr lang="en-US" dirty="0" smtClean="0"/>
                        <a:t>Effort</a:t>
                      </a:r>
                      <a:endParaRPr lang="en-US" dirty="0"/>
                    </a:p>
                  </a:txBody>
                  <a:tcPr/>
                </a:tc>
                <a:tc>
                  <a:txBody>
                    <a:bodyPr/>
                    <a:lstStyle/>
                    <a:p>
                      <a:r>
                        <a:rPr lang="en-US" dirty="0" smtClean="0"/>
                        <a:t>Maturity</a:t>
                      </a:r>
                      <a:endParaRPr lang="en-US" dirty="0"/>
                    </a:p>
                  </a:txBody>
                  <a:tcPr/>
                </a:tc>
              </a:tr>
              <a:tr h="370840">
                <a:tc>
                  <a:txBody>
                    <a:bodyPr/>
                    <a:lstStyle/>
                    <a:p>
                      <a:r>
                        <a:rPr lang="en-US" dirty="0" smtClean="0"/>
                        <a:t>CVE</a:t>
                      </a:r>
                      <a:endParaRPr lang="en-US" dirty="0"/>
                    </a:p>
                  </a:txBody>
                  <a:tcPr/>
                </a:tc>
                <a:tc>
                  <a:txBody>
                    <a:bodyPr/>
                    <a:lstStyle/>
                    <a:p>
                      <a:r>
                        <a:rPr lang="en-US" dirty="0" smtClean="0"/>
                        <a:t>Very Mature</a:t>
                      </a:r>
                      <a:endParaRPr lang="en-US" dirty="0"/>
                    </a:p>
                  </a:txBody>
                  <a:tcPr/>
                </a:tc>
              </a:tr>
              <a:tr h="370840">
                <a:tc>
                  <a:txBody>
                    <a:bodyPr/>
                    <a:lstStyle/>
                    <a:p>
                      <a:r>
                        <a:rPr lang="en-US" dirty="0" smtClean="0"/>
                        <a:t>OVAL</a:t>
                      </a:r>
                      <a:endParaRPr lang="en-US" dirty="0"/>
                    </a:p>
                  </a:txBody>
                  <a:tcPr/>
                </a:tc>
                <a:tc>
                  <a:txBody>
                    <a:bodyPr/>
                    <a:lstStyle/>
                    <a:p>
                      <a:r>
                        <a:rPr lang="en-US" dirty="0" smtClean="0"/>
                        <a:t>Very Mature</a:t>
                      </a:r>
                      <a:endParaRPr lang="en-US" dirty="0"/>
                    </a:p>
                  </a:txBody>
                  <a:tcPr/>
                </a:tc>
              </a:tr>
              <a:tr h="370840">
                <a:tc>
                  <a:txBody>
                    <a:bodyPr/>
                    <a:lstStyle/>
                    <a:p>
                      <a:r>
                        <a:rPr lang="en-US" dirty="0" smtClean="0"/>
                        <a:t>CWE</a:t>
                      </a:r>
                      <a:endParaRPr lang="en-US" dirty="0"/>
                    </a:p>
                  </a:txBody>
                  <a:tcPr/>
                </a:tc>
                <a:tc>
                  <a:txBody>
                    <a:bodyPr/>
                    <a:lstStyle/>
                    <a:p>
                      <a:r>
                        <a:rPr lang="en-US" dirty="0" smtClean="0"/>
                        <a:t>Mature</a:t>
                      </a:r>
                      <a:endParaRPr lang="en-US" dirty="0"/>
                    </a:p>
                  </a:txBody>
                  <a:tcPr/>
                </a:tc>
              </a:tr>
              <a:tr h="370840">
                <a:tc>
                  <a:txBody>
                    <a:bodyPr/>
                    <a:lstStyle/>
                    <a:p>
                      <a:r>
                        <a:rPr lang="en-US" dirty="0" smtClean="0"/>
                        <a:t>CAPEC</a:t>
                      </a:r>
                      <a:endParaRPr lang="en-US" dirty="0"/>
                    </a:p>
                  </a:txBody>
                  <a:tcPr/>
                </a:tc>
                <a:tc>
                  <a:txBody>
                    <a:bodyPr/>
                    <a:lstStyle/>
                    <a:p>
                      <a:r>
                        <a:rPr lang="en-US" dirty="0" smtClean="0"/>
                        <a:t>Somewhat Mature</a:t>
                      </a:r>
                      <a:endParaRPr lang="en-US" dirty="0"/>
                    </a:p>
                  </a:txBody>
                  <a:tcPr/>
                </a:tc>
              </a:tr>
              <a:tr h="370840">
                <a:tc>
                  <a:txBody>
                    <a:bodyPr/>
                    <a:lstStyle/>
                    <a:p>
                      <a:r>
                        <a:rPr lang="en-US" dirty="0" smtClean="0"/>
                        <a:t>CWE CCR</a:t>
                      </a:r>
                      <a:endParaRPr lang="en-US" dirty="0"/>
                    </a:p>
                  </a:txBody>
                  <a:tcPr/>
                </a:tc>
                <a:tc>
                  <a:txBody>
                    <a:bodyPr/>
                    <a:lstStyle/>
                    <a:p>
                      <a:r>
                        <a:rPr lang="en-US" dirty="0" smtClean="0"/>
                        <a:t>Brand-new</a:t>
                      </a:r>
                      <a:endParaRPr lang="en-US" dirty="0"/>
                    </a:p>
                  </a:txBody>
                  <a:tcPr/>
                </a:tc>
              </a:tr>
              <a:tr h="370840">
                <a:tc>
                  <a:txBody>
                    <a:bodyPr/>
                    <a:lstStyle/>
                    <a:p>
                      <a:r>
                        <a:rPr lang="en-US" dirty="0" smtClean="0"/>
                        <a:t>CWSS</a:t>
                      </a:r>
                      <a:endParaRPr lang="en-US" dirty="0"/>
                    </a:p>
                  </a:txBody>
                  <a:tcPr/>
                </a:tc>
                <a:tc>
                  <a:txBody>
                    <a:bodyPr/>
                    <a:lstStyle/>
                    <a:p>
                      <a:r>
                        <a:rPr lang="en-US" dirty="0" smtClean="0"/>
                        <a:t>Brand-new</a:t>
                      </a:r>
                      <a:endParaRPr lang="en-US" dirty="0"/>
                    </a:p>
                  </a:txBody>
                  <a:tcPr/>
                </a:tc>
              </a:tr>
              <a:tr h="370840">
                <a:tc>
                  <a:txBody>
                    <a:bodyPr/>
                    <a:lstStyle/>
                    <a:p>
                      <a:r>
                        <a:rPr lang="en-US" dirty="0" smtClean="0"/>
                        <a:t>CWRAF</a:t>
                      </a:r>
                      <a:endParaRPr lang="en-US" dirty="0"/>
                    </a:p>
                  </a:txBody>
                  <a:tcPr/>
                </a:tc>
                <a:tc>
                  <a:txBody>
                    <a:bodyPr/>
                    <a:lstStyle/>
                    <a:p>
                      <a:r>
                        <a:rPr lang="en-US" dirty="0" smtClean="0"/>
                        <a:t>Brand-new</a:t>
                      </a:r>
                      <a:endParaRPr lang="en-US" dirty="0"/>
                    </a:p>
                  </a:txBody>
                  <a:tcPr/>
                </a:tc>
              </a:tr>
            </a:tbl>
          </a:graphicData>
        </a:graphic>
      </p:graphicFrame>
      <p:sp>
        <p:nvSpPr>
          <p:cNvPr id="4" name="TextBox 3"/>
          <p:cNvSpPr txBox="1"/>
          <p:nvPr/>
        </p:nvSpPr>
        <p:spPr>
          <a:xfrm>
            <a:off x="2514600" y="5257800"/>
            <a:ext cx="6248400" cy="954107"/>
          </a:xfrm>
          <a:prstGeom prst="rect">
            <a:avLst/>
          </a:prstGeom>
          <a:noFill/>
        </p:spPr>
        <p:txBody>
          <a:bodyPr wrap="square" rtlCol="0">
            <a:spAutoFit/>
          </a:bodyPr>
          <a:lstStyle/>
          <a:p>
            <a:r>
              <a:rPr lang="en-US" sz="2800" dirty="0" smtClean="0"/>
              <a:t>We encourage you to get involved in these communities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648200" cy="584775"/>
          </a:xfrm>
          <a:prstGeom prst="rect">
            <a:avLst/>
          </a:prstGeom>
          <a:noFill/>
        </p:spPr>
        <p:txBody>
          <a:bodyPr wrap="square" rtlCol="0">
            <a:spAutoFit/>
          </a:bodyPr>
          <a:lstStyle/>
          <a:p>
            <a:r>
              <a:rPr lang="en-US" sz="3200" b="1" dirty="0" smtClean="0"/>
              <a:t>What is the context?</a:t>
            </a:r>
            <a:endParaRPr lang="en-US" sz="3200" b="1" dirty="0"/>
          </a:p>
        </p:txBody>
      </p:sp>
      <p:sp>
        <p:nvSpPr>
          <p:cNvPr id="3" name="TextBox 2"/>
          <p:cNvSpPr txBox="1"/>
          <p:nvPr/>
        </p:nvSpPr>
        <p:spPr>
          <a:xfrm>
            <a:off x="609600" y="2971800"/>
            <a:ext cx="5943600" cy="523220"/>
          </a:xfrm>
          <a:prstGeom prst="rect">
            <a:avLst/>
          </a:prstGeom>
          <a:noFill/>
        </p:spPr>
        <p:txBody>
          <a:bodyPr wrap="square" rtlCol="0">
            <a:spAutoFit/>
          </a:bodyPr>
          <a:lstStyle/>
          <a:p>
            <a:r>
              <a:rPr lang="en-US" sz="2800" dirty="0" smtClean="0"/>
              <a:t>What problems are we trying to solve?</a:t>
            </a:r>
            <a:endParaRPr lang="en-US" sz="2800" dirty="0"/>
          </a:p>
        </p:txBody>
      </p:sp>
      <p:sp>
        <p:nvSpPr>
          <p:cNvPr id="4" name="TextBox 3"/>
          <p:cNvSpPr txBox="1"/>
          <p:nvPr/>
        </p:nvSpPr>
        <p:spPr>
          <a:xfrm>
            <a:off x="3657600" y="4800600"/>
            <a:ext cx="3429000" cy="523220"/>
          </a:xfrm>
          <a:prstGeom prst="rect">
            <a:avLst/>
          </a:prstGeom>
          <a:noFill/>
        </p:spPr>
        <p:txBody>
          <a:bodyPr wrap="square" rtlCol="0">
            <a:spAutoFit/>
          </a:bodyPr>
          <a:lstStyle/>
          <a:p>
            <a:r>
              <a:rPr lang="en-US" sz="2800" dirty="0" smtClean="0"/>
              <a:t>Where do we start?</a:t>
            </a:r>
            <a:endParaRPr lang="en-US" sz="2800" dirty="0"/>
          </a:p>
        </p:txBody>
      </p:sp>
      <p:sp>
        <p:nvSpPr>
          <p:cNvPr id="5" name="TextBox 4"/>
          <p:cNvSpPr txBox="1"/>
          <p:nvPr/>
        </p:nvSpPr>
        <p:spPr>
          <a:xfrm>
            <a:off x="3276600" y="1219200"/>
            <a:ext cx="5715000" cy="523220"/>
          </a:xfrm>
          <a:prstGeom prst="rect">
            <a:avLst/>
          </a:prstGeom>
          <a:noFill/>
        </p:spPr>
        <p:txBody>
          <a:bodyPr wrap="square" rtlCol="0">
            <a:spAutoFit/>
          </a:bodyPr>
          <a:lstStyle/>
          <a:p>
            <a:r>
              <a:rPr lang="en-US" sz="2800" dirty="0" smtClean="0"/>
              <a:t>Where can automation help - </a:t>
            </a:r>
            <a:r>
              <a:rPr lang="en-US" sz="2800" i="1" dirty="0" smtClean="0"/>
              <a:t>today</a:t>
            </a:r>
            <a:r>
              <a:rPr lang="en-US" sz="2800"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1194</TotalTime>
  <Words>2068</Words>
  <Application>Microsoft Office PowerPoint</Application>
  <PresentationFormat>On-screen Show (4:3)</PresentationFormat>
  <Paragraphs>545</Paragraphs>
  <Slides>43</Slides>
  <Notes>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Software Assurance Automation throughout the Lifecycle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Company>Department of Homeland Security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Assurance Automation throughout the Lifecycle </dc:title>
  <dc:creator>Richard.Struse</dc:creator>
  <dc:description>OWASP AppSec 2011 Presentation</dc:description>
  <cp:lastModifiedBy>Richard.Struse</cp:lastModifiedBy>
  <cp:revision>162</cp:revision>
  <dcterms:created xsi:type="dcterms:W3CDTF">2011-09-22T00:10:51Z</dcterms:created>
  <dcterms:modified xsi:type="dcterms:W3CDTF">2011-09-26T01:49:25Z</dcterms:modified>
</cp:coreProperties>
</file>