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sldIdLst>
    <p:sldId id="259" r:id="rId3"/>
    <p:sldId id="260" r:id="rId4"/>
    <p:sldId id="266" r:id="rId5"/>
    <p:sldId id="268" r:id="rId6"/>
    <p:sldId id="275" r:id="rId7"/>
    <p:sldId id="281" r:id="rId8"/>
    <p:sldId id="277" r:id="rId9"/>
    <p:sldId id="276" r:id="rId10"/>
    <p:sldId id="269" r:id="rId11"/>
    <p:sldId id="270" r:id="rId12"/>
    <p:sldId id="272" r:id="rId13"/>
    <p:sldId id="278" r:id="rId14"/>
    <p:sldId id="279" r:id="rId15"/>
    <p:sldId id="261" r:id="rId16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9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61" autoAdjust="0"/>
    <p:restoredTop sz="90929"/>
  </p:normalViewPr>
  <p:slideViewPr>
    <p:cSldViewPr>
      <p:cViewPr>
        <p:scale>
          <a:sx n="66" d="100"/>
          <a:sy n="66" d="100"/>
        </p:scale>
        <p:origin x="-24" y="-72"/>
      </p:cViewPr>
      <p:guideLst>
        <p:guide orient="horz" pos="3072"/>
        <p:guide pos="4096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3" Type="http://schemas.openxmlformats.org/officeDocument/2006/relationships/slide" Target="slides/slide5.xml"/><Relationship Id="rId7" Type="http://schemas.openxmlformats.org/officeDocument/2006/relationships/slide" Target="slides/slide10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9.xml"/><Relationship Id="rId5" Type="http://schemas.openxmlformats.org/officeDocument/2006/relationships/slide" Target="slides/slide8.xml"/><Relationship Id="rId4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United States</c:v>
                </c:pt>
                <c:pt idx="1">
                  <c:v>Japan</c:v>
                </c:pt>
                <c:pt idx="2">
                  <c:v>Spain</c:v>
                </c:pt>
                <c:pt idx="3">
                  <c:v>United Kingdom</c:v>
                </c:pt>
                <c:pt idx="4">
                  <c:v>Germany</c:v>
                </c:pt>
                <c:pt idx="5">
                  <c:v>China</c:v>
                </c:pt>
                <c:pt idx="6">
                  <c:v>Ukraine</c:v>
                </c:pt>
                <c:pt idx="7">
                  <c:v>Switzerland</c:v>
                </c:pt>
                <c:pt idx="8">
                  <c:v>Mexico</c:v>
                </c:pt>
                <c:pt idx="9">
                  <c:v>Canada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818</c:v>
                </c:pt>
                <c:pt idx="1">
                  <c:v>288</c:v>
                </c:pt>
                <c:pt idx="2">
                  <c:v>274</c:v>
                </c:pt>
                <c:pt idx="3">
                  <c:v>218</c:v>
                </c:pt>
                <c:pt idx="4">
                  <c:v>117</c:v>
                </c:pt>
                <c:pt idx="5">
                  <c:v>89</c:v>
                </c:pt>
                <c:pt idx="6">
                  <c:v>89</c:v>
                </c:pt>
                <c:pt idx="7">
                  <c:v>68</c:v>
                </c:pt>
                <c:pt idx="8">
                  <c:v>65</c:v>
                </c:pt>
                <c:pt idx="9">
                  <c:v>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0812829676630227"/>
          <c:y val="0.11993770778652667"/>
          <c:w val="0.18459014983563948"/>
          <c:h val="0.72472440944881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854200"/>
            <a:ext cx="2616200" cy="694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854200"/>
            <a:ext cx="7696200" cy="694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57" name="Picture 2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981700" y="2070100"/>
            <a:ext cx="8750300" cy="875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91159" name="Group 23"/>
          <p:cNvGrpSpPr>
            <a:grpSpLocks/>
          </p:cNvGrpSpPr>
          <p:nvPr userDrawn="1"/>
        </p:nvGrpSpPr>
        <p:grpSpPr bwMode="auto">
          <a:xfrm>
            <a:off x="0" y="0"/>
            <a:ext cx="13004800" cy="3084513"/>
            <a:chOff x="0" y="0"/>
            <a:chExt cx="8192" cy="1944"/>
          </a:xfrm>
        </p:grpSpPr>
        <p:sp>
          <p:nvSpPr>
            <p:cNvPr id="91160" name="Rectangle 24"/>
            <p:cNvSpPr>
              <a:spLocks/>
            </p:cNvSpPr>
            <p:nvPr/>
          </p:nvSpPr>
          <p:spPr bwMode="auto">
            <a:xfrm>
              <a:off x="0" y="1600"/>
              <a:ext cx="8192" cy="40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B3B3B3"/>
                </a:gs>
              </a:gsLst>
              <a:lin ang="540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1161" name="Rectangle 25"/>
            <p:cNvSpPr>
              <a:spLocks/>
            </p:cNvSpPr>
            <p:nvPr/>
          </p:nvSpPr>
          <p:spPr bwMode="auto">
            <a:xfrm>
              <a:off x="0" y="0"/>
              <a:ext cx="8192" cy="1600"/>
            </a:xfrm>
            <a:prstGeom prst="rect">
              <a:avLst/>
            </a:prstGeom>
            <a:gradFill rotWithShape="0">
              <a:gsLst>
                <a:gs pos="0">
                  <a:srgbClr val="1A2464"/>
                </a:gs>
                <a:gs pos="100000">
                  <a:srgbClr val="46558F"/>
                </a:gs>
              </a:gsLst>
              <a:lin ang="540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91162" name="Picture 2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21" y="0"/>
              <a:ext cx="1944" cy="19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91163" name="Rectangle 27"/>
          <p:cNvSpPr>
            <a:spLocks/>
          </p:cNvSpPr>
          <p:nvPr userDrawn="1"/>
        </p:nvSpPr>
        <p:spPr bwMode="auto">
          <a:xfrm>
            <a:off x="0" y="7213600"/>
            <a:ext cx="13004800" cy="2540000"/>
          </a:xfrm>
          <a:prstGeom prst="rect">
            <a:avLst/>
          </a:prstGeom>
          <a:gradFill rotWithShape="0">
            <a:gsLst>
              <a:gs pos="0">
                <a:srgbClr val="1A2464"/>
              </a:gs>
              <a:gs pos="100000">
                <a:srgbClr val="46558F"/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1164" name="Rectangle 28"/>
          <p:cNvSpPr>
            <a:spLocks/>
          </p:cNvSpPr>
          <p:nvPr userDrawn="1"/>
        </p:nvSpPr>
        <p:spPr bwMode="auto">
          <a:xfrm>
            <a:off x="0" y="7150100"/>
            <a:ext cx="13004800" cy="63500"/>
          </a:xfrm>
          <a:prstGeom prst="rect">
            <a:avLst/>
          </a:prstGeom>
          <a:gradFill rotWithShape="0">
            <a:gsLst>
              <a:gs pos="0">
                <a:srgbClr val="B3B3B3"/>
              </a:gs>
              <a:gs pos="100000">
                <a:srgbClr val="000000"/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1168" name="Rectangle 3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3276600"/>
            <a:ext cx="11125200" cy="2286000"/>
          </a:xfrm>
          <a:ln w="9525"/>
        </p:spPr>
        <p:txBody>
          <a:bodyPr lIns="91440" tIns="45720" rIns="91440" bIns="45720"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B424F0-30A2-4201-84E1-0E06B2061B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ACC532-A94C-429A-9709-1A62D7685B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5908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08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6DA1E7-4226-4BE8-9E05-1C17CDFFF0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6D15E3-D551-49D3-B386-5D314CB83A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022641-C76C-4504-9BDD-DE1B25E1A4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86420B-FCD8-407C-B41F-D9BD6548DF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78A869-B041-40AE-AEF5-E6B4C85D16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6E05CA-876E-41D7-B620-956421822F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0C8096-E2F9-4B74-86B0-BF5FE3E051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762000"/>
            <a:ext cx="2616200" cy="7543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762000"/>
            <a:ext cx="7696200" cy="7543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EC7DE9-C28F-4996-AC25-2B92674A62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740400"/>
            <a:ext cx="5156200" cy="306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740400"/>
            <a:ext cx="5156200" cy="306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981700" y="2070100"/>
            <a:ext cx="8750300" cy="875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740400"/>
            <a:ext cx="10464800" cy="306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854200"/>
            <a:ext cx="104648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Presentation Title</a:t>
            </a: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13004800" cy="2043113"/>
            <a:chOff x="0" y="0"/>
            <a:chExt cx="8192" cy="1288"/>
          </a:xfrm>
        </p:grpSpPr>
        <p:sp>
          <p:nvSpPr>
            <p:cNvPr id="1029" name="Rectangle 5"/>
            <p:cNvSpPr>
              <a:spLocks/>
            </p:cNvSpPr>
            <p:nvPr/>
          </p:nvSpPr>
          <p:spPr bwMode="auto">
            <a:xfrm>
              <a:off x="0" y="960"/>
              <a:ext cx="8192" cy="40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B3B3B3"/>
                </a:gs>
              </a:gsLst>
              <a:lin ang="540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30" name="Rectangle 6"/>
            <p:cNvSpPr>
              <a:spLocks/>
            </p:cNvSpPr>
            <p:nvPr/>
          </p:nvSpPr>
          <p:spPr bwMode="auto">
            <a:xfrm>
              <a:off x="0" y="0"/>
              <a:ext cx="8192" cy="960"/>
            </a:xfrm>
            <a:prstGeom prst="rect">
              <a:avLst/>
            </a:prstGeom>
            <a:gradFill rotWithShape="0">
              <a:gsLst>
                <a:gs pos="0">
                  <a:srgbClr val="1A2464"/>
                </a:gs>
                <a:gs pos="100000">
                  <a:srgbClr val="46558F"/>
                </a:gs>
              </a:gsLst>
              <a:lin ang="540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449" y="0"/>
              <a:ext cx="1288" cy="1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1032" name="Rectangle 8"/>
          <p:cNvSpPr>
            <a:spLocks/>
          </p:cNvSpPr>
          <p:nvPr/>
        </p:nvSpPr>
        <p:spPr bwMode="auto">
          <a:xfrm>
            <a:off x="7696200" y="282575"/>
            <a:ext cx="5133975" cy="944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3400" b="1">
                <a:solidFill>
                  <a:srgbClr val="919191"/>
                </a:solidFill>
                <a:latin typeface="Tahoma" pitchFamily="34" charset="0"/>
                <a:ea typeface="Gill Sans" charset="0"/>
                <a:cs typeface="Gill Sans" charset="0"/>
              </a:rPr>
              <a:t>The OWASP Foundation</a:t>
            </a:r>
          </a:p>
          <a:p>
            <a:r>
              <a:rPr lang="en-US" sz="2800">
                <a:solidFill>
                  <a:srgbClr val="919191"/>
                </a:solidFill>
                <a:latin typeface="Tahoma" pitchFamily="34" charset="0"/>
                <a:ea typeface="Gill Sans" charset="0"/>
                <a:cs typeface="Gill Sans" charset="0"/>
              </a:rPr>
              <a:t>http://www.owasp.org</a:t>
            </a:r>
          </a:p>
        </p:txBody>
      </p:sp>
      <p:grpSp>
        <p:nvGrpSpPr>
          <p:cNvPr id="1033" name="Group 9"/>
          <p:cNvGrpSpPr>
            <a:grpSpLocks/>
          </p:cNvGrpSpPr>
          <p:nvPr/>
        </p:nvGrpSpPr>
        <p:grpSpPr bwMode="auto">
          <a:xfrm>
            <a:off x="0" y="9372600"/>
            <a:ext cx="13004800" cy="381000"/>
            <a:chOff x="0" y="0"/>
            <a:chExt cx="8192" cy="240"/>
          </a:xfrm>
        </p:grpSpPr>
        <p:sp>
          <p:nvSpPr>
            <p:cNvPr id="1034" name="Rectangle 10"/>
            <p:cNvSpPr>
              <a:spLocks/>
            </p:cNvSpPr>
            <p:nvPr/>
          </p:nvSpPr>
          <p:spPr bwMode="auto">
            <a:xfrm>
              <a:off x="0" y="40"/>
              <a:ext cx="8192" cy="200"/>
            </a:xfrm>
            <a:prstGeom prst="rect">
              <a:avLst/>
            </a:prstGeom>
            <a:gradFill rotWithShape="0">
              <a:gsLst>
                <a:gs pos="0">
                  <a:srgbClr val="1A2464"/>
                </a:gs>
                <a:gs pos="100000">
                  <a:srgbClr val="46558F"/>
                </a:gs>
              </a:gsLst>
              <a:lin ang="540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35" name="Rectangle 11"/>
            <p:cNvSpPr>
              <a:spLocks/>
            </p:cNvSpPr>
            <p:nvPr/>
          </p:nvSpPr>
          <p:spPr bwMode="auto">
            <a:xfrm>
              <a:off x="0" y="0"/>
              <a:ext cx="8192" cy="40"/>
            </a:xfrm>
            <a:prstGeom prst="rect">
              <a:avLst/>
            </a:prstGeom>
            <a:gradFill rotWithShape="0">
              <a:gsLst>
                <a:gs pos="0">
                  <a:srgbClr val="B3B3B3"/>
                </a:gs>
                <a:gs pos="100000">
                  <a:srgbClr val="000000"/>
                </a:gs>
              </a:gsLst>
              <a:lin ang="540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3" name="Text Box 9"/>
          <p:cNvSpPr txBox="1">
            <a:spLocks noChangeArrowheads="1"/>
          </p:cNvSpPr>
          <p:nvPr userDrawn="1"/>
        </p:nvSpPr>
        <p:spPr bwMode="auto">
          <a:xfrm>
            <a:off x="406400" y="8820090"/>
            <a:ext cx="1203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969696"/>
                </a:solidFill>
                <a:latin typeface="Tahoma" pitchFamily="34" charset="0"/>
              </a:rPr>
              <a:t>Copyright © The OWASP Foundation</a:t>
            </a:r>
          </a:p>
          <a:p>
            <a:r>
              <a:rPr lang="en-US" sz="1000" dirty="0">
                <a:solidFill>
                  <a:srgbClr val="969696"/>
                </a:solidFill>
                <a:latin typeface="Tahoma" pitchFamily="34" charset="0"/>
              </a:rPr>
              <a:t>Permission is granted to copy, distribute and/or modify this document under the terms of the OWASP License.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med">
    <p:split orient="vert"/>
  </p:transition>
  <p:txStyles>
    <p:titleStyle>
      <a:lvl1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8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981700" y="2070100"/>
            <a:ext cx="8750300" cy="875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13004800" cy="698500"/>
            <a:chOff x="0" y="0"/>
            <a:chExt cx="8192" cy="440"/>
          </a:xfrm>
        </p:grpSpPr>
        <p:sp>
          <p:nvSpPr>
            <p:cNvPr id="2051" name="Rectangle 3"/>
            <p:cNvSpPr>
              <a:spLocks/>
            </p:cNvSpPr>
            <p:nvPr/>
          </p:nvSpPr>
          <p:spPr bwMode="auto">
            <a:xfrm>
              <a:off x="0" y="0"/>
              <a:ext cx="8192" cy="400"/>
            </a:xfrm>
            <a:prstGeom prst="rect">
              <a:avLst/>
            </a:prstGeom>
            <a:gradFill rotWithShape="0">
              <a:gsLst>
                <a:gs pos="0">
                  <a:srgbClr val="1A2464"/>
                </a:gs>
                <a:gs pos="100000">
                  <a:srgbClr val="46558F"/>
                </a:gs>
              </a:gsLst>
              <a:lin ang="540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14"/>
            <a:srcRect l="28503" t="22818" b="44373"/>
            <a:stretch>
              <a:fillRect/>
            </a:stretch>
          </p:blipFill>
          <p:spPr bwMode="auto">
            <a:xfrm>
              <a:off x="1" y="0"/>
              <a:ext cx="872" cy="4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2053" name="Rectangle 5"/>
            <p:cNvSpPr>
              <a:spLocks/>
            </p:cNvSpPr>
            <p:nvPr/>
          </p:nvSpPr>
          <p:spPr bwMode="auto">
            <a:xfrm>
              <a:off x="0" y="400"/>
              <a:ext cx="8192" cy="40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B3B3B3"/>
                </a:gs>
              </a:gsLst>
              <a:lin ang="540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62000"/>
            <a:ext cx="10464800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Presentation Title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590800"/>
            <a:ext cx="104648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0" y="9372600"/>
            <a:ext cx="13004800" cy="381000"/>
            <a:chOff x="0" y="0"/>
            <a:chExt cx="8192" cy="240"/>
          </a:xfrm>
        </p:grpSpPr>
        <p:sp>
          <p:nvSpPr>
            <p:cNvPr id="2057" name="Rectangle 9"/>
            <p:cNvSpPr>
              <a:spLocks/>
            </p:cNvSpPr>
            <p:nvPr/>
          </p:nvSpPr>
          <p:spPr bwMode="auto">
            <a:xfrm>
              <a:off x="0" y="40"/>
              <a:ext cx="8192" cy="200"/>
            </a:xfrm>
            <a:prstGeom prst="rect">
              <a:avLst/>
            </a:prstGeom>
            <a:gradFill rotWithShape="0">
              <a:gsLst>
                <a:gs pos="0">
                  <a:srgbClr val="1A2464"/>
                </a:gs>
                <a:gs pos="100000">
                  <a:srgbClr val="46558F"/>
                </a:gs>
              </a:gsLst>
              <a:lin ang="540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58" name="Rectangle 10"/>
            <p:cNvSpPr>
              <a:spLocks/>
            </p:cNvSpPr>
            <p:nvPr/>
          </p:nvSpPr>
          <p:spPr bwMode="auto">
            <a:xfrm>
              <a:off x="0" y="0"/>
              <a:ext cx="8192" cy="40"/>
            </a:xfrm>
            <a:prstGeom prst="rect">
              <a:avLst/>
            </a:prstGeom>
            <a:gradFill rotWithShape="0">
              <a:gsLst>
                <a:gs pos="0">
                  <a:srgbClr val="B3B3B3"/>
                </a:gs>
                <a:gs pos="100000">
                  <a:srgbClr val="000000"/>
                </a:gs>
              </a:gsLst>
              <a:lin ang="540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059" name="Text Box 1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598400" y="9385300"/>
            <a:ext cx="3429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808080"/>
                </a:solidFill>
                <a:ea typeface="Gill Sans" charset="0"/>
                <a:cs typeface="Gill Sans" charset="0"/>
              </a:defRPr>
            </a:lvl1pPr>
          </a:lstStyle>
          <a:p>
            <a:fld id="{22362EC9-522D-4396-B2FE-684F39CDE28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split orient="vert"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400"/>
        </a:spcBef>
        <a:spcAft>
          <a:spcPct val="0"/>
        </a:spcAft>
        <a:buSzPct val="120000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400"/>
        </a:spcBef>
        <a:spcAft>
          <a:spcPct val="0"/>
        </a:spcAft>
        <a:buSzPct val="120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400"/>
        </a:spcBef>
        <a:spcAft>
          <a:spcPct val="0"/>
        </a:spcAft>
        <a:buSzPct val="120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400"/>
        </a:spcBef>
        <a:spcAft>
          <a:spcPct val="0"/>
        </a:spcAft>
        <a:buSzPct val="120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400"/>
        </a:spcBef>
        <a:spcAft>
          <a:spcPct val="0"/>
        </a:spcAft>
        <a:buSzPct val="120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20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20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20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20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roystonrobertson.co.uk/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/>
          </p:cNvSpPr>
          <p:nvPr/>
        </p:nvSpPr>
        <p:spPr bwMode="auto">
          <a:xfrm>
            <a:off x="225425" y="184150"/>
            <a:ext cx="50292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600" b="1" dirty="0">
                <a:solidFill>
                  <a:srgbClr val="B3B3B3"/>
                </a:solidFill>
                <a:latin typeface="Tahoma" pitchFamily="34" charset="0"/>
                <a:ea typeface="Gill Sans" charset="0"/>
                <a:cs typeface="Gill Sans" charset="0"/>
              </a:rPr>
              <a:t>OWASP </a:t>
            </a:r>
            <a:r>
              <a:rPr lang="en-US" sz="3600" b="1" dirty="0" err="1">
                <a:solidFill>
                  <a:srgbClr val="B3B3B3"/>
                </a:solidFill>
                <a:latin typeface="Tahoma" pitchFamily="34" charset="0"/>
                <a:ea typeface="Gill Sans" charset="0"/>
                <a:cs typeface="Gill Sans" charset="0"/>
              </a:rPr>
              <a:t>AppSec</a:t>
            </a:r>
            <a:endParaRPr lang="en-US" sz="3600" b="1" dirty="0">
              <a:solidFill>
                <a:srgbClr val="B3B3B3"/>
              </a:solidFill>
              <a:latin typeface="Tahoma" pitchFamily="34" charset="0"/>
              <a:ea typeface="Gill Sans" charset="0"/>
              <a:cs typeface="Gill Sans" charset="0"/>
            </a:endParaRPr>
          </a:p>
          <a:p>
            <a:r>
              <a:rPr lang="en-US" sz="2800" dirty="0" smtClean="0">
                <a:solidFill>
                  <a:srgbClr val="B3B3B3"/>
                </a:solidFill>
                <a:latin typeface="Tahoma" pitchFamily="34" charset="0"/>
                <a:ea typeface="Gill Sans" charset="0"/>
                <a:cs typeface="Gill Sans" charset="0"/>
              </a:rPr>
              <a:t>USA 2011</a:t>
            </a:r>
            <a:endParaRPr lang="en-US" sz="2800" dirty="0">
              <a:solidFill>
                <a:srgbClr val="B3B3B3"/>
              </a:solidFill>
              <a:latin typeface="Tahoma" pitchFamily="34" charset="0"/>
              <a:ea typeface="Gill Sans" charset="0"/>
              <a:cs typeface="Gill Sans" charset="0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>
          <a:xfrm>
            <a:off x="787400" y="1854200"/>
            <a:ext cx="11506200" cy="3251200"/>
          </a:xfrm>
          <a:ln/>
        </p:spPr>
        <p:txBody>
          <a:bodyPr/>
          <a:lstStyle/>
          <a:p>
            <a:r>
              <a:rPr lang="en-US" sz="8300" dirty="0" smtClean="0"/>
              <a:t>An Introduction to ZAP</a:t>
            </a:r>
            <a:r>
              <a:rPr lang="en-US" sz="7100" dirty="0"/>
              <a:t/>
            </a:r>
            <a:br>
              <a:rPr lang="en-US" sz="7100" dirty="0"/>
            </a:br>
            <a:r>
              <a:rPr lang="en-US" sz="4400" b="1" i="1" dirty="0" smtClean="0">
                <a:latin typeface="Arial" charset="0"/>
              </a:rPr>
              <a:t>The OWASP Zed Attack Proxy</a:t>
            </a:r>
            <a:endParaRPr lang="en-US" sz="4400" b="1" i="1" dirty="0">
              <a:latin typeface="Arial" charset="0"/>
            </a:endParaRP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44600" y="5334000"/>
            <a:ext cx="10464800" cy="3060700"/>
          </a:xfrm>
          <a:ln/>
        </p:spPr>
        <p:txBody>
          <a:bodyPr/>
          <a:lstStyle/>
          <a:p>
            <a:pPr lvl="4"/>
            <a:endParaRPr lang="en-US" dirty="0">
              <a:solidFill>
                <a:srgbClr val="666666"/>
              </a:solidFill>
              <a:latin typeface="Arial" charset="0"/>
            </a:endParaRPr>
          </a:p>
          <a:p>
            <a:r>
              <a:rPr lang="en-US" dirty="0" smtClean="0"/>
              <a:t>Simon Bennetts</a:t>
            </a:r>
            <a:endParaRPr lang="en-US" dirty="0"/>
          </a:p>
          <a:p>
            <a:pPr lvl="4"/>
            <a:r>
              <a:rPr lang="en-US" sz="2800" dirty="0" smtClean="0">
                <a:latin typeface="Arial" charset="0"/>
              </a:rPr>
              <a:t>Sage UK Ltd</a:t>
            </a:r>
            <a:endParaRPr lang="en-US" sz="2800" dirty="0">
              <a:latin typeface="Arial" charset="0"/>
            </a:endParaRPr>
          </a:p>
          <a:p>
            <a:pPr lvl="4"/>
            <a:r>
              <a:rPr lang="en-US" sz="2800" dirty="0" smtClean="0">
                <a:latin typeface="Arial" charset="0"/>
              </a:rPr>
              <a:t>OWASP ZAP Project Lead</a:t>
            </a:r>
            <a:endParaRPr lang="en-US" sz="2800" dirty="0">
              <a:latin typeface="Arial" charset="0"/>
            </a:endParaRPr>
          </a:p>
          <a:p>
            <a:pPr lvl="4"/>
            <a:endParaRPr lang="en-US" dirty="0">
              <a:latin typeface="Arial" charset="0"/>
            </a:endParaRPr>
          </a:p>
          <a:p>
            <a:pPr lvl="1"/>
            <a:r>
              <a:rPr lang="en-US" dirty="0" smtClean="0"/>
              <a:t>psiinon@gmail.com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59276-256B-4D17-8FB3-C83A00B03E68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600" dirty="0" smtClean="0"/>
              <a:t>The Demo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867" y="1842348"/>
            <a:ext cx="11921067" cy="6870418"/>
          </a:xfrm>
        </p:spPr>
        <p:txBody>
          <a:bodyPr/>
          <a:lstStyle/>
          <a:p>
            <a:pPr marL="736024" indent="-736024">
              <a:spcBef>
                <a:spcPct val="80000"/>
              </a:spcBef>
            </a:pPr>
            <a:endParaRPr lang="en-US" smtClean="0"/>
          </a:p>
        </p:txBody>
      </p:sp>
      <p:pic>
        <p:nvPicPr>
          <p:cNvPr id="1026" name="Picture 2" descr="G:\zap1-3historyfil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1752596"/>
            <a:ext cx="9008762" cy="697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23612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7B6C66-715C-4367-8A74-1435CECFBBAD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600" dirty="0" smtClean="0"/>
              <a:t>The Future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0" y="1828800"/>
            <a:ext cx="10620587" cy="6870418"/>
          </a:xfrm>
        </p:spPr>
        <p:txBody>
          <a:bodyPr/>
          <a:lstStyle/>
          <a:p>
            <a:pPr marL="736024" indent="-736024">
              <a:buFont typeface="Arial" pitchFamily="34" charset="0"/>
              <a:buChar char="•"/>
            </a:pPr>
            <a:r>
              <a:rPr lang="en-US" sz="3400" dirty="0" smtClean="0"/>
              <a:t>Enhance </a:t>
            </a:r>
            <a:r>
              <a:rPr lang="en-US" sz="3400" dirty="0"/>
              <a:t>scanners to detect more vulnerabilities</a:t>
            </a:r>
          </a:p>
          <a:p>
            <a:pPr marL="736024" indent="-736024">
              <a:buFont typeface="Arial" pitchFamily="34" charset="0"/>
              <a:buChar char="•"/>
            </a:pPr>
            <a:r>
              <a:rPr lang="en-US" sz="3400" dirty="0" smtClean="0"/>
              <a:t>Extend API, Ant and Maven integration</a:t>
            </a:r>
          </a:p>
          <a:p>
            <a:pPr marL="736024" indent="-736024">
              <a:buFont typeface="Arial" pitchFamily="34" charset="0"/>
              <a:buChar char="•"/>
            </a:pPr>
            <a:r>
              <a:rPr lang="en-US" sz="3400" dirty="0"/>
              <a:t>Easier to use, better help</a:t>
            </a:r>
          </a:p>
          <a:p>
            <a:pPr marL="736024" indent="-736024">
              <a:buFont typeface="Arial" pitchFamily="34" charset="0"/>
              <a:buChar char="•"/>
            </a:pPr>
            <a:r>
              <a:rPr lang="en-US" sz="3400" dirty="0" smtClean="0"/>
              <a:t>Fuzzing </a:t>
            </a:r>
            <a:r>
              <a:rPr lang="en-US" sz="3400" dirty="0" smtClean="0"/>
              <a:t>analysis</a:t>
            </a:r>
          </a:p>
          <a:p>
            <a:pPr marL="736024" indent="-736024">
              <a:buFont typeface="Arial" pitchFamily="34" charset="0"/>
              <a:buChar char="•"/>
            </a:pPr>
            <a:r>
              <a:rPr lang="en-US" sz="3400" dirty="0"/>
              <a:t>Session </a:t>
            </a:r>
            <a:r>
              <a:rPr lang="en-US" sz="3400" dirty="0" smtClean="0"/>
              <a:t>analysis</a:t>
            </a:r>
            <a:endParaRPr lang="en-US" sz="3400" dirty="0"/>
          </a:p>
          <a:p>
            <a:pPr marL="736024" indent="-736024">
              <a:buFont typeface="Arial" pitchFamily="34" charset="0"/>
              <a:buChar char="•"/>
            </a:pPr>
            <a:r>
              <a:rPr lang="en-US" sz="3400" dirty="0" smtClean="0"/>
              <a:t>More </a:t>
            </a:r>
            <a:r>
              <a:rPr lang="en-US" sz="3400" dirty="0"/>
              <a:t>localization</a:t>
            </a:r>
            <a:br>
              <a:rPr lang="en-US" sz="3400" dirty="0"/>
            </a:br>
            <a:r>
              <a:rPr lang="en-US" sz="3400" dirty="0"/>
              <a:t>(all offers gratefully received!)</a:t>
            </a:r>
          </a:p>
          <a:p>
            <a:pPr marL="736024" indent="-736024">
              <a:buFont typeface="Arial" pitchFamily="34" charset="0"/>
              <a:buChar char="•"/>
            </a:pPr>
            <a:r>
              <a:rPr lang="en-US" sz="3400" dirty="0" smtClean="0"/>
              <a:t>Technology </a:t>
            </a:r>
            <a:r>
              <a:rPr lang="en-US" sz="3400" dirty="0"/>
              <a:t>detection?</a:t>
            </a:r>
          </a:p>
          <a:p>
            <a:pPr marL="736024" indent="-736024">
              <a:buFont typeface="Arial" pitchFamily="34" charset="0"/>
              <a:buChar char="•"/>
            </a:pPr>
            <a:r>
              <a:rPr lang="en-US" sz="3400" dirty="0" smtClean="0"/>
              <a:t>What </a:t>
            </a:r>
            <a:r>
              <a:rPr lang="en-US" sz="3400" dirty="0"/>
              <a:t>do you want?? </a:t>
            </a:r>
            <a:r>
              <a:rPr lang="en-US" sz="3400" dirty="0">
                <a:sym typeface="Wingdings" pitchFamily="2" charset="2"/>
              </a:rPr>
              <a:t></a:t>
            </a:r>
            <a:endParaRPr lang="en-US" sz="3400" dirty="0"/>
          </a:p>
        </p:txBody>
      </p:sp>
      <p:pic>
        <p:nvPicPr>
          <p:cNvPr id="1027" name="Picture 3" descr="K:\Docs\security\owasp\images\fu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2590800"/>
            <a:ext cx="4492061" cy="504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8080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600" dirty="0" smtClean="0"/>
              <a:t>Summary and Conclusion 1</a:t>
            </a:r>
            <a:endParaRPr lang="en-GB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2362200"/>
            <a:ext cx="10972800" cy="5715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ZAP is:</a:t>
            </a:r>
          </a:p>
          <a:p>
            <a:pPr lvl="1">
              <a:buFont typeface="Arial" pitchFamily="34" charset="0"/>
              <a:buChar char="•"/>
            </a:pPr>
            <a:r>
              <a:rPr lang="en-GB" sz="3600" dirty="0" smtClean="0"/>
              <a:t>Easy to use (for a web app </a:t>
            </a:r>
            <a:r>
              <a:rPr lang="en-GB" sz="3600" dirty="0" err="1" smtClean="0"/>
              <a:t>pentest</a:t>
            </a:r>
            <a:r>
              <a:rPr lang="en-GB" sz="3600" dirty="0" smtClean="0"/>
              <a:t> tool;)</a:t>
            </a:r>
          </a:p>
          <a:p>
            <a:pPr lvl="1">
              <a:buFont typeface="Arial" pitchFamily="34" charset="0"/>
              <a:buChar char="•"/>
            </a:pPr>
            <a:r>
              <a:rPr lang="en-GB" sz="3600" dirty="0" smtClean="0"/>
              <a:t>Ideal for </a:t>
            </a:r>
            <a:r>
              <a:rPr lang="en-GB" sz="3600" dirty="0" err="1" smtClean="0"/>
              <a:t>appsec</a:t>
            </a:r>
            <a:r>
              <a:rPr lang="en-GB" sz="3600" dirty="0" smtClean="0"/>
              <a:t> newcomers</a:t>
            </a:r>
          </a:p>
          <a:p>
            <a:pPr lvl="1">
              <a:buFont typeface="Arial" pitchFamily="34" charset="0"/>
              <a:buChar char="•"/>
            </a:pPr>
            <a:r>
              <a:rPr lang="en-GB" sz="3600" dirty="0" smtClean="0"/>
              <a:t>Ideal for training courses</a:t>
            </a:r>
          </a:p>
          <a:p>
            <a:pPr lvl="1">
              <a:buFont typeface="Arial" pitchFamily="34" charset="0"/>
              <a:buChar char="•"/>
            </a:pPr>
            <a:r>
              <a:rPr lang="en-GB" sz="3600" dirty="0" smtClean="0"/>
              <a:t>Being used by Professional Pen Testers </a:t>
            </a:r>
            <a:endParaRPr lang="en-GB" sz="3600" dirty="0"/>
          </a:p>
          <a:p>
            <a:pPr lvl="1">
              <a:buFont typeface="Arial" pitchFamily="34" charset="0"/>
              <a:buChar char="•"/>
            </a:pPr>
            <a:r>
              <a:rPr lang="en-GB" sz="3600" dirty="0" smtClean="0"/>
              <a:t>Easy to contribute to (and please do!)</a:t>
            </a:r>
          </a:p>
          <a:p>
            <a:pPr lvl="1">
              <a:buFont typeface="Arial" pitchFamily="34" charset="0"/>
              <a:buChar char="•"/>
            </a:pPr>
            <a:r>
              <a:rPr lang="en-GB" sz="3600" dirty="0" smtClean="0"/>
              <a:t>Improving rapidly</a:t>
            </a:r>
            <a:endParaRPr lang="en-GB" sz="3600" dirty="0"/>
          </a:p>
          <a:p>
            <a:pPr lvl="1">
              <a:buFont typeface="Arial" pitchFamily="34" charset="0"/>
              <a:buChar char="•"/>
            </a:pPr>
            <a:endParaRPr lang="en-GB" dirty="0"/>
          </a:p>
          <a:p>
            <a:pPr>
              <a:buFont typeface="Arial" pitchFamily="34" charset="0"/>
              <a:buChar char="•"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424F0-30A2-4201-84E1-0E06B2061B8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776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600" dirty="0" smtClean="0"/>
              <a:t>Summary and Conclusion 2</a:t>
            </a:r>
            <a:endParaRPr lang="en-GB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ZAP has:</a:t>
            </a:r>
          </a:p>
          <a:p>
            <a:pPr lvl="1">
              <a:buFont typeface="Arial" pitchFamily="34" charset="0"/>
              <a:buChar char="•"/>
            </a:pPr>
            <a:r>
              <a:rPr lang="en-GB" sz="3600" dirty="0" smtClean="0"/>
              <a:t>An active development </a:t>
            </a:r>
            <a:r>
              <a:rPr lang="en-GB" sz="3600" dirty="0"/>
              <a:t>community</a:t>
            </a:r>
          </a:p>
          <a:p>
            <a:pPr lvl="1">
              <a:buFont typeface="Arial" pitchFamily="34" charset="0"/>
              <a:buChar char="•"/>
            </a:pPr>
            <a:r>
              <a:rPr lang="en-GB" sz="3600" dirty="0" smtClean="0"/>
              <a:t>An </a:t>
            </a:r>
            <a:r>
              <a:rPr lang="en-GB" sz="3600" dirty="0"/>
              <a:t>international user base</a:t>
            </a:r>
          </a:p>
          <a:p>
            <a:pPr lvl="1">
              <a:buFont typeface="Arial" pitchFamily="34" charset="0"/>
              <a:buChar char="•"/>
            </a:pPr>
            <a:r>
              <a:rPr lang="en-GB" sz="3600" dirty="0" smtClean="0"/>
              <a:t>The potential to reach people new to OWASP and </a:t>
            </a:r>
            <a:r>
              <a:rPr lang="en-GB" sz="3600" dirty="0" err="1" smtClean="0"/>
              <a:t>appsec</a:t>
            </a:r>
            <a:r>
              <a:rPr lang="en-GB" sz="3600" dirty="0" smtClean="0"/>
              <a:t>, especially developers and functional testers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ZAP </a:t>
            </a:r>
            <a:r>
              <a:rPr lang="en-GB" dirty="0"/>
              <a:t>is </a:t>
            </a:r>
            <a:r>
              <a:rPr lang="en-GB" dirty="0" smtClean="0"/>
              <a:t>(provisionally) a flagship </a:t>
            </a:r>
            <a:r>
              <a:rPr lang="en-GB" dirty="0"/>
              <a:t>OWASP </a:t>
            </a:r>
            <a:r>
              <a:rPr lang="en-GB" dirty="0" smtClean="0"/>
              <a:t>project</a:t>
            </a:r>
            <a:endParaRPr lang="en-GB" dirty="0"/>
          </a:p>
          <a:p>
            <a:pPr>
              <a:buFont typeface="Arial" pitchFamily="34" charset="0"/>
              <a:buChar char="•"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424F0-30A2-4201-84E1-0E06B2061B8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6507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39800" y="4038600"/>
            <a:ext cx="11049000" cy="2971800"/>
          </a:xfrm>
          <a:noFill/>
          <a:ln/>
        </p:spPr>
        <p:txBody>
          <a:bodyPr/>
          <a:lstStyle/>
          <a:p>
            <a:r>
              <a:rPr lang="en-US" sz="8300" dirty="0" smtClean="0"/>
              <a:t>Any Questions</a:t>
            </a:r>
            <a:r>
              <a:rPr lang="en-US" sz="8300" dirty="0"/>
              <a:t>?</a:t>
            </a:r>
            <a:br>
              <a:rPr lang="en-US" sz="83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http</a:t>
            </a:r>
            <a:r>
              <a:rPr lang="en-US" sz="2800" dirty="0"/>
              <a:t>://www.owasp.org/index.php/OWASP_Zed_Attack_Proxy_Project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F886B-4376-48EE-A705-81D968976700}" type="slidenum">
              <a:rPr lang="en-US"/>
              <a:pPr/>
              <a:t>2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The Introduction</a:t>
            </a:r>
            <a:endParaRPr lang="en-US" sz="6600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2286000"/>
            <a:ext cx="11531600" cy="5715000"/>
          </a:xfrm>
        </p:spPr>
        <p:txBody>
          <a:bodyPr/>
          <a:lstStyle/>
          <a:p>
            <a:pPr lvl="1"/>
            <a:r>
              <a:rPr lang="en-US" sz="4000" dirty="0" smtClean="0"/>
              <a:t>The statement</a:t>
            </a:r>
          </a:p>
          <a:p>
            <a:pPr lvl="2"/>
            <a:r>
              <a:rPr lang="en-US" sz="2800" dirty="0" smtClean="0"/>
              <a:t>You cannot build secure </a:t>
            </a:r>
            <a:br>
              <a:rPr lang="en-US" sz="2800" dirty="0" smtClean="0"/>
            </a:br>
            <a:r>
              <a:rPr lang="en-US" sz="2800" dirty="0" smtClean="0"/>
              <a:t>web applications unless you</a:t>
            </a:r>
            <a:br>
              <a:rPr lang="en-US" sz="2800" dirty="0" smtClean="0"/>
            </a:br>
            <a:r>
              <a:rPr lang="en-US" sz="2800" dirty="0" smtClean="0"/>
              <a:t>know how to attack them</a:t>
            </a:r>
            <a:endParaRPr lang="en-US" sz="2800" dirty="0"/>
          </a:p>
          <a:p>
            <a:pPr lvl="1"/>
            <a:r>
              <a:rPr lang="en-US" sz="4000" dirty="0" smtClean="0"/>
              <a:t>The problem</a:t>
            </a:r>
          </a:p>
          <a:p>
            <a:pPr lvl="2"/>
            <a:r>
              <a:rPr lang="en-US" sz="2800" dirty="0" smtClean="0"/>
              <a:t>For many developers </a:t>
            </a:r>
            <a:br>
              <a:rPr lang="en-US" sz="2800" dirty="0" smtClean="0"/>
            </a:br>
            <a:r>
              <a:rPr lang="en-US" sz="2800" dirty="0" smtClean="0"/>
              <a:t>‘penetration testing’ is a black art</a:t>
            </a:r>
            <a:endParaRPr lang="en-US" sz="2800" dirty="0"/>
          </a:p>
          <a:p>
            <a:pPr lvl="1"/>
            <a:r>
              <a:rPr lang="en-US" sz="4000" dirty="0" smtClean="0"/>
              <a:t>The solution</a:t>
            </a:r>
          </a:p>
          <a:p>
            <a:pPr lvl="2"/>
            <a:r>
              <a:rPr lang="en-US" sz="2800" dirty="0" smtClean="0"/>
              <a:t>Teach basic </a:t>
            </a:r>
            <a:r>
              <a:rPr lang="en-US" sz="2800" dirty="0" err="1" smtClean="0"/>
              <a:t>pentesting</a:t>
            </a:r>
            <a:r>
              <a:rPr lang="en-US" sz="2800" dirty="0" smtClean="0"/>
              <a:t> techniques to developers</a:t>
            </a:r>
            <a:endParaRPr lang="en-US" sz="2800" dirty="0"/>
          </a:p>
          <a:p>
            <a:pPr marL="266700" indent="0"/>
            <a:r>
              <a:rPr lang="en-US" sz="1600" dirty="0"/>
              <a:t>Thanks to Royston Robertson </a:t>
            </a:r>
            <a:r>
              <a:rPr lang="en-US" sz="1600" dirty="0">
                <a:hlinkClick r:id="rId2"/>
              </a:rPr>
              <a:t>www.roystonrobertson.co.uk</a:t>
            </a:r>
            <a:r>
              <a:rPr lang="en-US" sz="1600" dirty="0"/>
              <a:t> for permission to use his cartoon!</a:t>
            </a:r>
          </a:p>
          <a:p>
            <a:pPr marL="1155700" lvl="2" indent="0">
              <a:buNone/>
            </a:pPr>
            <a:endParaRPr lang="en-US" sz="2800" dirty="0" smtClean="0"/>
          </a:p>
        </p:txBody>
      </p:sp>
      <p:pic>
        <p:nvPicPr>
          <p:cNvPr id="5122" name="Picture 2" descr="K:\Docs\security\owasp\images\cast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443" y="1219200"/>
            <a:ext cx="7058986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C3C861-0935-465C-9D18-6B07E5AF36A8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600" dirty="0" smtClean="0"/>
              <a:t>The Caveat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2200" y="1981200"/>
            <a:ext cx="10620587" cy="6870418"/>
          </a:xfrm>
        </p:spPr>
        <p:txBody>
          <a:bodyPr/>
          <a:lstStyle/>
          <a:p>
            <a:pPr marL="736024" indent="-736024">
              <a:spcBef>
                <a:spcPct val="80000"/>
              </a:spcBef>
            </a:pPr>
            <a:r>
              <a:rPr lang="en-US" sz="3400" dirty="0"/>
              <a:t>This is in addition to:</a:t>
            </a:r>
          </a:p>
          <a:p>
            <a:pPr marL="1304975" lvl="1" indent="-736024">
              <a:spcBef>
                <a:spcPct val="80000"/>
              </a:spcBef>
            </a:pPr>
            <a:r>
              <a:rPr lang="en-US" sz="2800" dirty="0"/>
              <a:t>Teaching secure coding techniques</a:t>
            </a:r>
          </a:p>
          <a:p>
            <a:pPr marL="1304975" lvl="1" indent="-736024">
              <a:spcBef>
                <a:spcPct val="80000"/>
              </a:spcBef>
            </a:pPr>
            <a:r>
              <a:rPr lang="en-US" sz="2800" dirty="0"/>
              <a:t>Teaching about common </a:t>
            </a:r>
            <a:r>
              <a:rPr lang="en-US" sz="2800" dirty="0" smtClean="0"/>
              <a:t>vulnerabilities</a:t>
            </a:r>
            <a:br>
              <a:rPr lang="en-US" sz="2800" dirty="0" smtClean="0"/>
            </a:br>
            <a:r>
              <a:rPr lang="en-US" sz="2800" dirty="0" smtClean="0"/>
              <a:t>(e.g</a:t>
            </a:r>
            <a:r>
              <a:rPr lang="en-US" sz="2800" dirty="0"/>
              <a:t>. OWASP top 10)</a:t>
            </a:r>
          </a:p>
          <a:p>
            <a:pPr marL="1304975" lvl="1" indent="-736024">
              <a:spcBef>
                <a:spcPct val="80000"/>
              </a:spcBef>
            </a:pPr>
            <a:r>
              <a:rPr lang="en-US" sz="2800" dirty="0"/>
              <a:t>Secure Development Software Lifecycle</a:t>
            </a:r>
          </a:p>
          <a:p>
            <a:pPr marL="1304975" lvl="1" indent="-736024">
              <a:spcBef>
                <a:spcPct val="80000"/>
              </a:spcBef>
            </a:pPr>
            <a:r>
              <a:rPr lang="en-US" sz="2800" dirty="0"/>
              <a:t>Static source code analysis</a:t>
            </a:r>
          </a:p>
          <a:p>
            <a:pPr marL="1304975" lvl="1" indent="-736024">
              <a:spcBef>
                <a:spcPct val="80000"/>
              </a:spcBef>
            </a:pPr>
            <a:r>
              <a:rPr lang="en-US" sz="2800" dirty="0"/>
              <a:t>Code reviews</a:t>
            </a:r>
          </a:p>
          <a:p>
            <a:pPr marL="1304975" lvl="1" indent="-736024">
              <a:spcBef>
                <a:spcPct val="80000"/>
              </a:spcBef>
            </a:pPr>
            <a:r>
              <a:rPr lang="en-US" sz="2800" dirty="0"/>
              <a:t>Professional </a:t>
            </a:r>
            <a:r>
              <a:rPr lang="en-US" sz="2800" dirty="0" err="1" smtClean="0"/>
              <a:t>pentesting</a:t>
            </a:r>
            <a:endParaRPr lang="en-US" sz="2800" dirty="0"/>
          </a:p>
          <a:p>
            <a:pPr marL="1304975" lvl="1" indent="-736024">
              <a:spcBef>
                <a:spcPct val="80000"/>
              </a:spcBef>
            </a:pPr>
            <a:r>
              <a:rPr lang="en-US" sz="2800" dirty="0"/>
              <a:t>…</a:t>
            </a:r>
          </a:p>
          <a:p>
            <a:pPr marL="736024" indent="-736024"/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69978723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92EA50-E903-4E54-B353-783F9436F266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600" dirty="0" smtClean="0"/>
              <a:t>The Zed Attack Proxy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8400" y="1981200"/>
            <a:ext cx="10620587" cy="6870418"/>
          </a:xfrm>
        </p:spPr>
        <p:txBody>
          <a:bodyPr/>
          <a:lstStyle/>
          <a:p>
            <a:pPr marL="736024" indent="-736024">
              <a:buFont typeface="Arial" pitchFamily="34" charset="0"/>
              <a:buChar char="•"/>
            </a:pPr>
            <a:r>
              <a:rPr lang="en-GB" sz="3600" dirty="0" smtClean="0"/>
              <a:t>Released September 2010</a:t>
            </a:r>
            <a:endParaRPr lang="en-GB" sz="3600" dirty="0"/>
          </a:p>
          <a:p>
            <a:pPr marL="736024" indent="-736024">
              <a:buFont typeface="Arial" pitchFamily="34" charset="0"/>
              <a:buChar char="•"/>
            </a:pPr>
            <a:r>
              <a:rPr lang="en-GB" sz="3600" dirty="0"/>
              <a:t>Ease of use a priority</a:t>
            </a:r>
          </a:p>
          <a:p>
            <a:pPr marL="736024" indent="-736024">
              <a:buFont typeface="Arial" pitchFamily="34" charset="0"/>
              <a:buChar char="•"/>
            </a:pPr>
            <a:r>
              <a:rPr lang="en-GB" sz="3600" dirty="0"/>
              <a:t>Comprehensive help pages</a:t>
            </a:r>
          </a:p>
          <a:p>
            <a:pPr marL="736024" indent="-736024">
              <a:buFont typeface="Arial" pitchFamily="34" charset="0"/>
              <a:buChar char="•"/>
            </a:pPr>
            <a:r>
              <a:rPr lang="en-GB" sz="3600" dirty="0" smtClean="0"/>
              <a:t>Free, Open </a:t>
            </a:r>
            <a:r>
              <a:rPr lang="en-GB" sz="3600" dirty="0"/>
              <a:t>source</a:t>
            </a:r>
          </a:p>
          <a:p>
            <a:pPr marL="736024" indent="-736024">
              <a:buFont typeface="Arial" pitchFamily="34" charset="0"/>
              <a:buChar char="•"/>
            </a:pPr>
            <a:r>
              <a:rPr lang="en-GB" sz="3600" dirty="0"/>
              <a:t>Cross platform</a:t>
            </a:r>
          </a:p>
          <a:p>
            <a:pPr marL="736024" indent="-736024">
              <a:buFont typeface="Arial" pitchFamily="34" charset="0"/>
              <a:buChar char="•"/>
            </a:pPr>
            <a:r>
              <a:rPr lang="en-GB" sz="3600" dirty="0" smtClean="0"/>
              <a:t>A </a:t>
            </a:r>
            <a:r>
              <a:rPr lang="en-GB" sz="3600" dirty="0"/>
              <a:t>fork of the well regarded Paros Proxy</a:t>
            </a:r>
          </a:p>
          <a:p>
            <a:pPr marL="736024" indent="-736024">
              <a:buFont typeface="Arial" pitchFamily="34" charset="0"/>
              <a:buChar char="•"/>
            </a:pPr>
            <a:r>
              <a:rPr lang="en-GB" sz="3600" dirty="0" smtClean="0"/>
              <a:t>Involvement </a:t>
            </a:r>
            <a:r>
              <a:rPr lang="en-GB" sz="3600" dirty="0"/>
              <a:t>actively </a:t>
            </a:r>
            <a:r>
              <a:rPr lang="en-GB" sz="3600" dirty="0" smtClean="0"/>
              <a:t>encouraged</a:t>
            </a:r>
          </a:p>
          <a:p>
            <a:pPr marL="736024" indent="-736024">
              <a:buFont typeface="Arial" pitchFamily="34" charset="0"/>
              <a:buChar char="•"/>
            </a:pPr>
            <a:r>
              <a:rPr lang="en-GB" sz="3600" dirty="0" smtClean="0"/>
              <a:t>Adopted by OWASP October 2010</a:t>
            </a:r>
            <a:endParaRPr lang="en-US" sz="3600" dirty="0"/>
          </a:p>
        </p:txBody>
      </p:sp>
      <p:pic>
        <p:nvPicPr>
          <p:cNvPr id="7173" name="Picture 6" descr="F:\zap\z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2514600"/>
            <a:ext cx="2923823" cy="301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3460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92EA50-E903-4E54-B353-783F9436F266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600" dirty="0" smtClean="0"/>
              <a:t>1 year later…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8400" y="1981200"/>
            <a:ext cx="10620587" cy="6870418"/>
          </a:xfrm>
        </p:spPr>
        <p:txBody>
          <a:bodyPr/>
          <a:lstStyle/>
          <a:p>
            <a:pPr marL="736024" indent="-736024">
              <a:buFont typeface="Arial" pitchFamily="34" charset="0"/>
              <a:buChar char="•"/>
            </a:pPr>
            <a:r>
              <a:rPr lang="en-GB" sz="3600" dirty="0" smtClean="0"/>
              <a:t>Version 1.3.2 released in August..</a:t>
            </a:r>
          </a:p>
          <a:p>
            <a:pPr marL="736024" indent="-736024">
              <a:buFont typeface="Arial" pitchFamily="34" charset="0"/>
              <a:buChar char="•"/>
            </a:pPr>
            <a:r>
              <a:rPr lang="en-GB" sz="3600" dirty="0" smtClean="0"/>
              <a:t>..and </a:t>
            </a:r>
            <a:r>
              <a:rPr lang="en-GB" sz="3600" dirty="0" smtClean="0"/>
              <a:t>downloaded 4000+ </a:t>
            </a:r>
            <a:r>
              <a:rPr lang="en-GB" sz="3600" dirty="0" smtClean="0"/>
              <a:t>times</a:t>
            </a:r>
            <a:endParaRPr lang="en-GB" sz="3600" dirty="0"/>
          </a:p>
          <a:p>
            <a:pPr marL="736024" indent="-736024">
              <a:buFont typeface="Arial" pitchFamily="34" charset="0"/>
              <a:buChar char="•"/>
            </a:pPr>
            <a:r>
              <a:rPr lang="en-GB" sz="3600" dirty="0" smtClean="0"/>
              <a:t>5 </a:t>
            </a:r>
            <a:r>
              <a:rPr lang="en-GB" sz="3600" dirty="0"/>
              <a:t>main </a:t>
            </a:r>
            <a:r>
              <a:rPr lang="en-GB" sz="3600" dirty="0" smtClean="0"/>
              <a:t>coders, 15 contributors</a:t>
            </a:r>
          </a:p>
          <a:p>
            <a:pPr marL="736024" indent="-736024">
              <a:buFont typeface="Arial" pitchFamily="34" charset="0"/>
              <a:buChar char="•"/>
            </a:pPr>
            <a:r>
              <a:rPr lang="en-GB" sz="3600" dirty="0" smtClean="0"/>
              <a:t>Fully internationalized</a:t>
            </a:r>
            <a:endParaRPr lang="en-GB" sz="3600" dirty="0"/>
          </a:p>
          <a:p>
            <a:pPr marL="736024" indent="-736024">
              <a:buFont typeface="Arial" pitchFamily="34" charset="0"/>
              <a:buChar char="•"/>
            </a:pPr>
            <a:r>
              <a:rPr lang="en-GB" sz="3600" dirty="0" smtClean="0"/>
              <a:t>Translated into 10 languages:</a:t>
            </a:r>
            <a:br>
              <a:rPr lang="en-GB" sz="3600" dirty="0" smtClean="0"/>
            </a:br>
            <a:r>
              <a:rPr lang="en-GB" sz="2800" dirty="0" smtClean="0"/>
              <a:t>Brazilian Portuguese, Chinese, Danish, French, German, Greek, Indonesian, Japanese, Polish, Spanish</a:t>
            </a:r>
          </a:p>
          <a:p>
            <a:pPr marL="736024" indent="-736024">
              <a:buFont typeface="Arial" pitchFamily="34" charset="0"/>
              <a:buChar char="•"/>
            </a:pPr>
            <a:r>
              <a:rPr lang="en-GB" sz="3600" dirty="0" smtClean="0"/>
              <a:t>Mostly used by Professional </a:t>
            </a:r>
            <a:r>
              <a:rPr lang="en-GB" sz="3600" dirty="0" err="1" smtClean="0"/>
              <a:t>Pentesters</a:t>
            </a:r>
            <a:r>
              <a:rPr lang="en-GB" sz="3600" dirty="0" smtClean="0"/>
              <a:t>?</a:t>
            </a:r>
            <a:endParaRPr lang="en-GB" sz="3600" dirty="0"/>
          </a:p>
          <a:p>
            <a:pPr marL="736024" indent="-736024">
              <a:buFont typeface="Arial" pitchFamily="34" charset="0"/>
              <a:buChar char="•"/>
            </a:pPr>
            <a:r>
              <a:rPr lang="en-GB" sz="3600" dirty="0" smtClean="0"/>
              <a:t>Paros code: ~55%  	Zap Code: ~45%</a:t>
            </a:r>
            <a:endParaRPr lang="en-GB" sz="3600" dirty="0"/>
          </a:p>
          <a:p>
            <a:pPr marL="736024" indent="-736024"/>
            <a:endParaRPr lang="en-US" sz="3400" dirty="0"/>
          </a:p>
        </p:txBody>
      </p:sp>
      <p:pic>
        <p:nvPicPr>
          <p:cNvPr id="3075" name="Picture 3" descr="K:\Docs\security\owasp\images\owasp_zap_256x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200" y="2438400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29878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9A4BF6-3688-4B5E-8FE5-796AA1C82A2F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600" dirty="0" smtClean="0"/>
              <a:t>ZAP Principles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9400" y="1842348"/>
            <a:ext cx="9721427" cy="6870418"/>
          </a:xfrm>
        </p:spPr>
        <p:txBody>
          <a:bodyPr/>
          <a:lstStyle/>
          <a:p>
            <a:pPr marL="736024" indent="-736024">
              <a:buFont typeface="Arial" pitchFamily="34" charset="0"/>
              <a:buChar char="•"/>
            </a:pPr>
            <a:r>
              <a:rPr lang="en-GB" sz="3400" dirty="0" smtClean="0"/>
              <a:t>Free, Open source</a:t>
            </a:r>
          </a:p>
          <a:p>
            <a:pPr marL="736024" indent="-736024">
              <a:buFont typeface="Arial" pitchFamily="34" charset="0"/>
              <a:buChar char="•"/>
            </a:pPr>
            <a:r>
              <a:rPr lang="en-GB" sz="3400" dirty="0" smtClean="0"/>
              <a:t>Cross platform</a:t>
            </a:r>
          </a:p>
          <a:p>
            <a:pPr marL="736024" indent="-736024">
              <a:buFont typeface="Arial" pitchFamily="34" charset="0"/>
              <a:buChar char="•"/>
            </a:pPr>
            <a:r>
              <a:rPr lang="en-GB" sz="3400" dirty="0" smtClean="0"/>
              <a:t>Easy to use</a:t>
            </a:r>
          </a:p>
          <a:p>
            <a:pPr marL="736024" indent="-736024">
              <a:buFont typeface="Arial" pitchFamily="34" charset="0"/>
              <a:buChar char="•"/>
            </a:pPr>
            <a:r>
              <a:rPr lang="en-GB" sz="3400" dirty="0" smtClean="0"/>
              <a:t>Easy to install</a:t>
            </a:r>
            <a:endParaRPr lang="en-GB" sz="3400" dirty="0"/>
          </a:p>
          <a:p>
            <a:pPr marL="736024" indent="-736024">
              <a:buFont typeface="Arial" pitchFamily="34" charset="0"/>
              <a:buChar char="•"/>
            </a:pPr>
            <a:r>
              <a:rPr lang="en-GB" sz="3400" dirty="0" smtClean="0"/>
              <a:t>Internationalized</a:t>
            </a:r>
          </a:p>
          <a:p>
            <a:pPr marL="736024" indent="-736024">
              <a:buFont typeface="Arial" pitchFamily="34" charset="0"/>
              <a:buChar char="•"/>
            </a:pPr>
            <a:r>
              <a:rPr lang="en-GB" sz="3400" dirty="0" smtClean="0"/>
              <a:t>Fully </a:t>
            </a:r>
            <a:r>
              <a:rPr lang="en-GB" sz="3400" dirty="0"/>
              <a:t>documented</a:t>
            </a:r>
          </a:p>
          <a:p>
            <a:pPr marL="736024" indent="-736024">
              <a:buFont typeface="Arial" pitchFamily="34" charset="0"/>
              <a:buChar char="•"/>
            </a:pPr>
            <a:r>
              <a:rPr lang="en-GB" sz="3400" dirty="0" smtClean="0"/>
              <a:t>Involvement actively </a:t>
            </a:r>
            <a:br>
              <a:rPr lang="en-GB" sz="3400" dirty="0" smtClean="0"/>
            </a:br>
            <a:r>
              <a:rPr lang="en-GB" sz="3400" dirty="0" smtClean="0"/>
              <a:t>encouraged</a:t>
            </a:r>
          </a:p>
          <a:p>
            <a:pPr marL="736024" indent="-736024">
              <a:buFont typeface="Arial" pitchFamily="34" charset="0"/>
              <a:buChar char="•"/>
            </a:pPr>
            <a:r>
              <a:rPr lang="en-GB" sz="3400" dirty="0" smtClean="0"/>
              <a:t>Reuse well regarded components</a:t>
            </a:r>
            <a:endParaRPr lang="en-GB" sz="3400" dirty="0"/>
          </a:p>
        </p:txBody>
      </p:sp>
      <p:pic>
        <p:nvPicPr>
          <p:cNvPr id="2050" name="Picture 2" descr="K:\Docs\security\owasp\images\too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399" y="1981200"/>
            <a:ext cx="5913585" cy="571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14455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600" dirty="0" smtClean="0"/>
              <a:t>Where is ZAP being used?</a:t>
            </a:r>
            <a:endParaRPr lang="en-GB" sz="6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2064776"/>
              </p:ext>
            </p:extLst>
          </p:nvPr>
        </p:nvGraphicFramePr>
        <p:xfrm>
          <a:off x="1270000" y="2590800"/>
          <a:ext cx="104648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424F0-30A2-4201-84E1-0E06B2061B8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4093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A5621-75C1-46C7-88E5-B65729D97755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98970"/>
            <a:ext cx="11704320" cy="1126630"/>
          </a:xfrm>
        </p:spPr>
        <p:txBody>
          <a:bodyPr/>
          <a:lstStyle/>
          <a:p>
            <a:pPr eaLnBrk="1" hangingPunct="1"/>
            <a:r>
              <a:rPr lang="en-US" sz="6600" dirty="0" smtClean="0"/>
              <a:t>The Main Features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240" y="1842348"/>
            <a:ext cx="10620587" cy="6870418"/>
          </a:xfrm>
        </p:spPr>
        <p:txBody>
          <a:bodyPr/>
          <a:lstStyle/>
          <a:p>
            <a:pPr marL="736024" indent="-736024"/>
            <a:r>
              <a:rPr lang="en-GB" sz="3600" dirty="0"/>
              <a:t>All the essentials for web application testing</a:t>
            </a:r>
          </a:p>
          <a:p>
            <a:pPr marL="736024" indent="-736024">
              <a:buFont typeface="Arial" pitchFamily="34" charset="0"/>
              <a:buChar char="•"/>
            </a:pPr>
            <a:r>
              <a:rPr lang="en-GB" sz="3600" dirty="0"/>
              <a:t>Intercepting </a:t>
            </a:r>
            <a:r>
              <a:rPr lang="en-GB" sz="3600" dirty="0" smtClean="0"/>
              <a:t>Proxy</a:t>
            </a:r>
            <a:endParaRPr lang="en-GB" sz="3600" dirty="0"/>
          </a:p>
          <a:p>
            <a:pPr marL="736024" indent="-736024">
              <a:buFont typeface="Arial" pitchFamily="34" charset="0"/>
              <a:buChar char="•"/>
            </a:pPr>
            <a:r>
              <a:rPr lang="en-GB" sz="3600" dirty="0"/>
              <a:t>Active </a:t>
            </a:r>
            <a:r>
              <a:rPr lang="en-GB" sz="3600" dirty="0" smtClean="0"/>
              <a:t>and Passive Scanners</a:t>
            </a:r>
            <a:endParaRPr lang="en-GB" sz="3600" dirty="0"/>
          </a:p>
          <a:p>
            <a:pPr marL="736024" indent="-736024">
              <a:buFont typeface="Arial" pitchFamily="34" charset="0"/>
              <a:buChar char="•"/>
            </a:pPr>
            <a:r>
              <a:rPr lang="en-GB" sz="3600" dirty="0" smtClean="0"/>
              <a:t>Spider</a:t>
            </a:r>
            <a:endParaRPr lang="en-GB" sz="3600" dirty="0"/>
          </a:p>
          <a:p>
            <a:pPr marL="736024" indent="-736024">
              <a:buFont typeface="Arial" pitchFamily="34" charset="0"/>
              <a:buChar char="•"/>
            </a:pPr>
            <a:r>
              <a:rPr lang="en-GB" sz="3600" dirty="0"/>
              <a:t>Report Generation</a:t>
            </a:r>
          </a:p>
          <a:p>
            <a:pPr marL="736024" indent="-736024">
              <a:buFont typeface="Arial" pitchFamily="34" charset="0"/>
              <a:buChar char="•"/>
            </a:pPr>
            <a:r>
              <a:rPr lang="en-GB" sz="3600" dirty="0" smtClean="0"/>
              <a:t>Brute Force </a:t>
            </a:r>
            <a:r>
              <a:rPr lang="en-GB" sz="3600" dirty="0"/>
              <a:t>(using OWASP </a:t>
            </a:r>
            <a:r>
              <a:rPr lang="en-GB" sz="3600" dirty="0" err="1"/>
              <a:t>DirBuster</a:t>
            </a:r>
            <a:r>
              <a:rPr lang="en-GB" sz="3600" dirty="0"/>
              <a:t> code</a:t>
            </a:r>
            <a:r>
              <a:rPr lang="en-GB" sz="3600" dirty="0" smtClean="0"/>
              <a:t>)</a:t>
            </a:r>
          </a:p>
          <a:p>
            <a:pPr marL="736024" indent="-736024">
              <a:buFont typeface="Arial" pitchFamily="34" charset="0"/>
              <a:buChar char="•"/>
            </a:pPr>
            <a:r>
              <a:rPr lang="en-GB" sz="3600" dirty="0" smtClean="0"/>
              <a:t>Fuzzing (using OWASP </a:t>
            </a:r>
            <a:r>
              <a:rPr lang="en-GB" sz="3600" dirty="0" err="1" smtClean="0"/>
              <a:t>JBroFuzz</a:t>
            </a:r>
            <a:r>
              <a:rPr lang="en-GB" sz="3600" dirty="0" smtClean="0"/>
              <a:t> code)</a:t>
            </a:r>
          </a:p>
        </p:txBody>
      </p:sp>
      <p:pic>
        <p:nvPicPr>
          <p:cNvPr id="8197" name="Picture 6" descr="K:\Docs\hd\klsgfx_Swiss_Army_Knif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990600"/>
            <a:ext cx="4422987" cy="477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28738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A5621-75C1-46C7-88E5-B65729D97755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98970"/>
            <a:ext cx="11704320" cy="1126630"/>
          </a:xfrm>
        </p:spPr>
        <p:txBody>
          <a:bodyPr/>
          <a:lstStyle/>
          <a:p>
            <a:pPr eaLnBrk="1" hangingPunct="1"/>
            <a:r>
              <a:rPr lang="en-US" sz="6600" dirty="0" smtClean="0"/>
              <a:t>The Additional Features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240" y="1842348"/>
            <a:ext cx="10620587" cy="6870418"/>
          </a:xfrm>
        </p:spPr>
        <p:txBody>
          <a:bodyPr/>
          <a:lstStyle/>
          <a:p>
            <a:pPr marL="1304975" lvl="1" indent="-736024"/>
            <a:r>
              <a:rPr lang="en-GB" sz="3200" dirty="0" smtClean="0"/>
              <a:t>Auto tagging</a:t>
            </a:r>
          </a:p>
          <a:p>
            <a:pPr marL="1304975" lvl="1" indent="-736024"/>
            <a:r>
              <a:rPr lang="en-GB" sz="3200" dirty="0" smtClean="0"/>
              <a:t>Port scanner</a:t>
            </a:r>
            <a:endParaRPr lang="en-GB" sz="3200" dirty="0"/>
          </a:p>
          <a:p>
            <a:pPr marL="1304975" lvl="1" indent="-736024"/>
            <a:r>
              <a:rPr lang="en-GB" sz="3200" dirty="0" smtClean="0"/>
              <a:t>Smart </a:t>
            </a:r>
            <a:r>
              <a:rPr lang="en-GB" sz="3200" dirty="0"/>
              <a:t>card </a:t>
            </a:r>
            <a:r>
              <a:rPr lang="en-GB" sz="3200" dirty="0" smtClean="0"/>
              <a:t>support</a:t>
            </a:r>
          </a:p>
          <a:p>
            <a:pPr marL="1304975" lvl="1" indent="-736024"/>
            <a:r>
              <a:rPr lang="en-GB" sz="3200" dirty="0"/>
              <a:t>Session </a:t>
            </a:r>
            <a:r>
              <a:rPr lang="en-GB" sz="3200" dirty="0" smtClean="0"/>
              <a:t>comparison</a:t>
            </a:r>
          </a:p>
          <a:p>
            <a:pPr marL="1304975" lvl="1" indent="-736024"/>
            <a:r>
              <a:rPr lang="en-GB" sz="3200" dirty="0"/>
              <a:t>Invoke external apps</a:t>
            </a:r>
          </a:p>
          <a:p>
            <a:pPr marL="1304975" lvl="1" indent="-736024"/>
            <a:r>
              <a:rPr lang="en-GB" sz="3200" dirty="0" err="1" smtClean="0"/>
              <a:t>BeanShell</a:t>
            </a:r>
            <a:r>
              <a:rPr lang="en-GB" sz="3200" dirty="0" smtClean="0"/>
              <a:t> integration</a:t>
            </a:r>
          </a:p>
          <a:p>
            <a:pPr marL="1304975" lvl="1" indent="-736024"/>
            <a:r>
              <a:rPr lang="en-GB" sz="3200" dirty="0"/>
              <a:t>API + Headless mode</a:t>
            </a:r>
          </a:p>
          <a:p>
            <a:pPr marL="1304975" lvl="1" indent="-736024"/>
            <a:r>
              <a:rPr lang="en-GB" sz="3200" dirty="0" smtClean="0"/>
              <a:t>Dynamic </a:t>
            </a:r>
            <a:r>
              <a:rPr lang="en-GB" sz="3200" dirty="0"/>
              <a:t>SSL Certificates</a:t>
            </a:r>
          </a:p>
          <a:p>
            <a:pPr marL="1304975" lvl="1" indent="-736024"/>
            <a:r>
              <a:rPr lang="en-GB" sz="3200" dirty="0" smtClean="0"/>
              <a:t>Anti CSRF token handling</a:t>
            </a:r>
          </a:p>
          <a:p>
            <a:pPr marL="1304975" lvl="1" indent="-736024"/>
            <a:endParaRPr lang="en-US" sz="2800" dirty="0"/>
          </a:p>
        </p:txBody>
      </p:sp>
      <p:pic>
        <p:nvPicPr>
          <p:cNvPr id="4098" name="Picture 2" descr="C:\Users\simon.bennetts\AppData\Local\Microsoft\Windows\Temporary Internet Files\Content.IE5\R32KTTP9\MC900353592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348" y="2696315"/>
            <a:ext cx="5923651" cy="477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16490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WASP-SDLC Panel[1].v2_templateFinal2">
  <a:themeElements>
    <a:clrScheme name="OWASP-SDLC Panel[1].v2_templateFinal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WASP-SDLC Panel[1].v2_templateFinal2">
      <a:majorFont>
        <a:latin typeface="Tahoma"/>
        <a:ea typeface="ヒラギノ角ゴ ProN W3"/>
        <a:cs typeface="ヒラギノ角ゴ ProN W3"/>
      </a:majorFont>
      <a:minorFont>
        <a:latin typeface="Tahom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OWASP-SDLC Panel[1].v2_templateFinal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ヒラギノ角ゴ ProN W3"/>
        <a:cs typeface="ヒラギノ角ゴ ProN W3"/>
      </a:majorFont>
      <a:minorFont>
        <a:latin typeface="Tahom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</TotalTime>
  <Pages>0</Pages>
  <Words>322</Words>
  <Characters>0</Characters>
  <Application>Microsoft Office PowerPoint</Application>
  <PresentationFormat>Custom</PresentationFormat>
  <Lines>0</Lines>
  <Paragraphs>108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OWASP-SDLC Panel[1].v2_templateFinal2</vt:lpstr>
      <vt:lpstr>Default Design</vt:lpstr>
      <vt:lpstr>An Introduction to ZAP The OWASP Zed Attack Proxy</vt:lpstr>
      <vt:lpstr>The Introduction</vt:lpstr>
      <vt:lpstr>The Caveat</vt:lpstr>
      <vt:lpstr>The Zed Attack Proxy</vt:lpstr>
      <vt:lpstr>1 year later…</vt:lpstr>
      <vt:lpstr>ZAP Principles</vt:lpstr>
      <vt:lpstr>Where is ZAP being used?</vt:lpstr>
      <vt:lpstr>The Main Features</vt:lpstr>
      <vt:lpstr>The Additional Features</vt:lpstr>
      <vt:lpstr>The Demo</vt:lpstr>
      <vt:lpstr>The Future</vt:lpstr>
      <vt:lpstr>Summary and Conclusion 1</vt:lpstr>
      <vt:lpstr>Summary and Conclusion 2</vt:lpstr>
      <vt:lpstr>Any Questions?   http://www.owasp.org/index.php/OWASP_Zed_Attack_Proxy_Project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&lt;Presentation Tagline&gt;</dc:title>
  <dc:creator>nkumar</dc:creator>
  <cp:lastModifiedBy>Simon Bennetts</cp:lastModifiedBy>
  <cp:revision>58</cp:revision>
  <dcterms:created xsi:type="dcterms:W3CDTF">2010-02-14T22:17:16Z</dcterms:created>
  <dcterms:modified xsi:type="dcterms:W3CDTF">2011-09-13T11:09:08Z</dcterms:modified>
</cp:coreProperties>
</file>