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sldIdLst>
    <p:sldId id="256" r:id="rId2"/>
    <p:sldId id="257" r:id="rId3"/>
    <p:sldId id="287" r:id="rId4"/>
    <p:sldId id="288" r:id="rId5"/>
    <p:sldId id="258" r:id="rId6"/>
    <p:sldId id="290" r:id="rId7"/>
    <p:sldId id="291" r:id="rId8"/>
    <p:sldId id="292" r:id="rId9"/>
    <p:sldId id="293" r:id="rId10"/>
    <p:sldId id="259" r:id="rId11"/>
    <p:sldId id="260" r:id="rId12"/>
    <p:sldId id="297" r:id="rId13"/>
    <p:sldId id="299" r:id="rId14"/>
    <p:sldId id="298" r:id="rId15"/>
    <p:sldId id="261" r:id="rId16"/>
    <p:sldId id="294" r:id="rId17"/>
    <p:sldId id="265" r:id="rId18"/>
    <p:sldId id="266" r:id="rId19"/>
    <p:sldId id="268" r:id="rId20"/>
    <p:sldId id="269" r:id="rId21"/>
    <p:sldId id="279" r:id="rId22"/>
    <p:sldId id="271" r:id="rId23"/>
    <p:sldId id="280" r:id="rId24"/>
    <p:sldId id="270" r:id="rId25"/>
    <p:sldId id="275" r:id="rId26"/>
    <p:sldId id="274" r:id="rId27"/>
    <p:sldId id="277" r:id="rId28"/>
    <p:sldId id="278" r:id="rId29"/>
    <p:sldId id="281" r:id="rId30"/>
    <p:sldId id="282" r:id="rId31"/>
    <p:sldId id="283" r:id="rId32"/>
    <p:sldId id="262" r:id="rId33"/>
    <p:sldId id="284" r:id="rId34"/>
    <p:sldId id="285" r:id="rId35"/>
    <p:sldId id="286" r:id="rId36"/>
    <p:sldId id="289" r:id="rId37"/>
    <p:sldId id="300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5059" autoAdjust="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1763CF-57E2-4C94-A9D9-A72C3DCD1038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F88C4C-E1CA-4FB9-9014-1726C0B04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2A71D9-57B3-4BF3-8462-EBE44E8DAD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EB98CA-61DF-4FC3-826F-8C1B1C2117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16C84F-6152-4D2F-AD4E-DD6335998B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1CCEB-4A18-4AFD-8A49-1B179F57DD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F9BE97-31B2-48B1-BEA2-1633DDAB5A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254CFF-65CF-4143-A0E2-75CE351AFE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8A60D5-8E51-4C5F-9852-2230CB705F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F58BEC-6152-478E-A0AB-3E10319F14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BC3F9-EE83-4BD5-8981-D82C9C4FA61F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A660D-1D70-4867-A0AA-64B5C27D8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3F09-3EF2-4F20-9E7F-89420282B0A7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F363-5A53-4B65-90CF-A29633D95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E3A52-C3F5-4101-9C8D-8EF87B28022A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D849B-16B6-4ACA-A2B7-3B37F9AF1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6F3A-CD56-4163-8432-569928CBD75E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2BAD6-1DD6-444A-BB63-7A4B51524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5AB8D-D8EE-4287-95D0-92B489F4C11C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19378-55C1-4F96-AF7B-615D94E30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599B3-6EAA-4805-B28F-A38501DD6877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417E3-CD6A-494F-AC05-564DB5489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867C-E106-4A2C-B34F-E69E70E03B95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424F-0747-4C24-8660-E00A473CD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A2D9-1A5A-4C7B-9964-52494E332301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0009-BBFA-48A3-B418-13D9E8681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E933-22C6-43E3-A712-F4E50D67A762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F605-2B5E-4247-A91C-C2A898BBB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8FDB5-D850-472E-BD2F-CC92EE0BA859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56E12-2577-40B5-B3DE-F435B394B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8118-DCE9-4D77-BD23-A4B807A164DF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FADE7-72D7-41E6-AAA7-C4EE1D8E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radiant_assets_25288_atti_logo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303963"/>
            <a:ext cx="19589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FF2B2-2AA6-4DC7-A548-8354B8FF9580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074B32-2E03-40B8-AED9-B8A27C442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train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76600" y="3051175"/>
            <a:ext cx="58674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owasp-logo.jpe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343400" y="6330950"/>
            <a:ext cx="1066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byonrails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rakemanscanner.org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1175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Brakeman and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Jenkins: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The Duo Detects Defects in</a:t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Ruby on Rails Code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Justin Collins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Tin Zaw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AppSec</a:t>
            </a:r>
            <a:r>
              <a:rPr lang="en-US" dirty="0" smtClean="0"/>
              <a:t> USA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September 23, </a:t>
            </a:r>
            <a:r>
              <a:rPr lang="en-US" dirty="0" smtClean="0"/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Existing Static Analysis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Tools for Security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Defects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676400"/>
          <a:ext cx="7315200" cy="4572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657600"/>
                <a:gridCol w="36576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C/C++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&lt;many&gt;</a:t>
                      </a:r>
                      <a:endParaRPr lang="en-US" sz="24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C#/</a:t>
                      </a:r>
                      <a:r>
                        <a:rPr lang="en-US" sz="3200" dirty="0" err="1" smtClean="0"/>
                        <a:t>.Net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&lt;many&gt;</a:t>
                      </a:r>
                      <a:endParaRPr lang="en-US" sz="24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Java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&lt;many&gt;</a:t>
                      </a:r>
                      <a:endParaRPr lang="en-US" sz="24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Ruby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Ruby on Rails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3" descr="Screen shot 2011-09-12 at 4.23.56 P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562600"/>
            <a:ext cx="1992313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Ruby on Rails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2800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z="2800" smtClean="0"/>
              <a:t>Web application framework using the Ruby language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2800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z="2800" smtClean="0"/>
              <a:t>Built on the model-view-controller design pattern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2800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z="2800" smtClean="0"/>
              <a:t>“Convention over configuration” – encourages assumptions which lead to default behavior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0525" y="539750"/>
            <a:ext cx="828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Shape 3"/>
          <p:cNvSpPr txBox="1">
            <a:spLocks noChangeArrowheads="1"/>
          </p:cNvSpPr>
          <p:nvPr/>
        </p:nvSpPr>
        <p:spPr bwMode="auto">
          <a:xfrm>
            <a:off x="7699375" y="1597025"/>
            <a:ext cx="13684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r>
              <a:rPr lang="en-US" sz="1000">
                <a:latin typeface="Franklin Gothic Book" pitchFamily="34" charset="0"/>
                <a:hlinkClick r:id="rId4"/>
              </a:rPr>
              <a:t>http://rubyonrails.org/</a:t>
            </a:r>
            <a:endParaRPr lang="en-US">
              <a:latin typeface="Franklin Gothic Boo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Manual Workflow</a:t>
            </a:r>
          </a:p>
        </p:txBody>
      </p:sp>
      <p:sp>
        <p:nvSpPr>
          <p:cNvPr id="4" name="Flowchart: Multidocument 3"/>
          <p:cNvSpPr/>
          <p:nvPr/>
        </p:nvSpPr>
        <p:spPr>
          <a:xfrm>
            <a:off x="1003300" y="3200400"/>
            <a:ext cx="1600200" cy="15240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1308100" y="2362200"/>
            <a:ext cx="15240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Get Latest Code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36703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Run Tool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832100" y="3733800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9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4275" y="3352800"/>
            <a:ext cx="116522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ular Callout 17"/>
          <p:cNvSpPr/>
          <p:nvPr/>
        </p:nvSpPr>
        <p:spPr>
          <a:xfrm>
            <a:off x="64008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Examine Results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346700" y="3733800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22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1100" y="3276600"/>
            <a:ext cx="18161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Manual Workflow</a:t>
            </a:r>
          </a:p>
        </p:txBody>
      </p:sp>
      <p:sp>
        <p:nvSpPr>
          <p:cNvPr id="4" name="Flowchart: Multidocument 3"/>
          <p:cNvSpPr/>
          <p:nvPr/>
        </p:nvSpPr>
        <p:spPr>
          <a:xfrm>
            <a:off x="1003300" y="3200400"/>
            <a:ext cx="1600200" cy="15240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1308100" y="2362200"/>
            <a:ext cx="15240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Get Latest Code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36703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Run Tool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832100" y="3733800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43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4275" y="3352800"/>
            <a:ext cx="116522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ular Callout 17"/>
          <p:cNvSpPr/>
          <p:nvPr/>
        </p:nvSpPr>
        <p:spPr>
          <a:xfrm>
            <a:off x="64008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Examine Results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346700" y="3733800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46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1100" y="3276600"/>
            <a:ext cx="18161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urved Up Arrow 20"/>
          <p:cNvSpPr/>
          <p:nvPr/>
        </p:nvSpPr>
        <p:spPr>
          <a:xfrm flipH="1">
            <a:off x="1371600" y="4953000"/>
            <a:ext cx="5943600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Automated Workflow</a:t>
            </a:r>
          </a:p>
        </p:txBody>
      </p:sp>
      <p:pic>
        <p:nvPicPr>
          <p:cNvPr id="15363" name="Picture 2" descr="http://farm1.static.flickr.com/111/270623726_2be127f17a_z.jpg?zz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0" y="1219200"/>
            <a:ext cx="660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ular Callout 11"/>
          <p:cNvSpPr/>
          <p:nvPr/>
        </p:nvSpPr>
        <p:spPr>
          <a:xfrm>
            <a:off x="3581400" y="1905000"/>
            <a:ext cx="2501900" cy="7620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Let tools alert you when there is a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rrx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-22225"/>
            <a:ext cx="9525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191000" y="2667000"/>
            <a:ext cx="5334000" cy="1524000"/>
          </a:xfrm>
        </p:spPr>
        <p:txBody>
          <a:bodyPr anchor="t"/>
          <a:lstStyle/>
          <a:p>
            <a:pPr eaLnBrk="1" hangingPunct="1"/>
            <a:r>
              <a:rPr lang="en-US" sz="7200" dirty="0" smtClean="0">
                <a:solidFill>
                  <a:srgbClr val="6B0D17"/>
                </a:solidFill>
                <a:latin typeface="SantaFeLetPlain"/>
              </a:rPr>
              <a:t>Brakeman</a:t>
            </a:r>
            <a:endParaRPr lang="en-US" sz="7200" dirty="0" smtClean="0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828800" y="5334000"/>
            <a:ext cx="57515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Franklin Gothic Book" pitchFamily="34" charset="0"/>
                <a:hlinkClick r:id="rId3"/>
              </a:rPr>
              <a:t>http://brakemanscanner.org</a:t>
            </a:r>
            <a:endParaRPr lang="en-US" sz="3600">
              <a:latin typeface="Franklin Gothic Book" pitchFamily="34" charset="0"/>
            </a:endParaRPr>
          </a:p>
          <a:p>
            <a:endParaRPr lang="en-US" sz="36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Brakeman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962150" y="2438400"/>
            <a:ext cx="5219700" cy="36877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3600" smtClean="0">
                <a:latin typeface="Consolas" pitchFamily="49" charset="0"/>
                <a:cs typeface="Consolas" pitchFamily="49" charset="0"/>
              </a:rPr>
              <a:t>gem install brakeman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smtClean="0">
                <a:latin typeface="Consolas" pitchFamily="49" charset="0"/>
                <a:cs typeface="Consolas" pitchFamily="49" charset="0"/>
              </a:rPr>
              <a:t>cd your/rails/app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smtClean="0">
                <a:latin typeface="Consolas" pitchFamily="49" charset="0"/>
                <a:cs typeface="Consolas" pitchFamily="49" charset="0"/>
              </a:rPr>
              <a:t>brakeman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Brakeman Application Flow</a:t>
            </a:r>
          </a:p>
        </p:txBody>
      </p:sp>
      <p:sp>
        <p:nvSpPr>
          <p:cNvPr id="4" name="Flowchart: Multidocument 3"/>
          <p:cNvSpPr/>
          <p:nvPr/>
        </p:nvSpPr>
        <p:spPr>
          <a:xfrm>
            <a:off x="228600" y="3200400"/>
            <a:ext cx="1600200" cy="15240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00400"/>
            <a:ext cx="17526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300413"/>
            <a:ext cx="1816100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429000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ular Callout 9"/>
          <p:cNvSpPr/>
          <p:nvPr/>
        </p:nvSpPr>
        <p:spPr>
          <a:xfrm>
            <a:off x="5334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Parse App Code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28956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Clean up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Organize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52578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Inspect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Results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76200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Generate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Report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057400" y="3733800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343400" y="3733800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781800" y="3733800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Vulnerabilities Brakeman Detects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Cross site scripting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SQL injection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Command injection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Unprotected redirects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Unsafe file access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Default routes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Insufficient model validation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Version-specific security issues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Unrestricted mass assignment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Dangerous use of </a:t>
            </a:r>
            <a:r>
              <a:rPr lang="en-US" sz="2400" b="1" dirty="0" err="1" smtClean="0">
                <a:solidFill>
                  <a:schemeClr val="accent2"/>
                </a:solidFill>
              </a:rPr>
              <a:t>eval</a:t>
            </a:r>
            <a:r>
              <a:rPr lang="en-US" sz="2400" b="1" dirty="0" smtClean="0">
                <a:solidFill>
                  <a:schemeClr val="accent2"/>
                </a:solidFill>
              </a:rPr>
              <a:t>()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…and more!</a:t>
            </a:r>
          </a:p>
          <a:p>
            <a:pPr marL="0" indent="0" algn="ctr" eaLnBrk="1" hangingPunct="1">
              <a:buFont typeface="Arial" pitchFamily="34" charset="0"/>
              <a:buNone/>
            </a:pPr>
            <a:endParaRPr lang="en-US" sz="2400" b="1" dirty="0" smtClean="0"/>
          </a:p>
          <a:p>
            <a:pPr marL="0" indent="0" algn="ctr" eaLnBrk="1" hangingPunct="1">
              <a:buFont typeface="Arial" pitchFamily="34" charset="0"/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Example: Cross Site Scripting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(Rails 2.x)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483" name="Rectangle 13"/>
          <p:cNvSpPr>
            <a:spLocks noChangeArrowheads="1"/>
          </p:cNvSpPr>
          <p:nvPr/>
        </p:nvSpPr>
        <p:spPr bwMode="auto">
          <a:xfrm>
            <a:off x="342900" y="2286000"/>
            <a:ext cx="8458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900">
                <a:solidFill>
                  <a:srgbClr val="FF3030"/>
                </a:solidFill>
                <a:latin typeface="Consolas" pitchFamily="49" charset="0"/>
              </a:rPr>
              <a:t>&lt;b&gt;</a:t>
            </a:r>
            <a:r>
              <a:rPr lang="en-US" sz="2900">
                <a:solidFill>
                  <a:srgbClr val="330066"/>
                </a:solidFill>
                <a:latin typeface="Consolas" pitchFamily="49" charset="0"/>
              </a:rPr>
              <a:t>Results for </a:t>
            </a:r>
            <a:r>
              <a:rPr lang="en-US" sz="2900">
                <a:solidFill>
                  <a:srgbClr val="FF3030"/>
                </a:solidFill>
                <a:latin typeface="Consolas" pitchFamily="49" charset="0"/>
              </a:rPr>
              <a:t>&lt;%=</a:t>
            </a:r>
            <a:r>
              <a:rPr lang="en-US" sz="2900">
                <a:solidFill>
                  <a:srgbClr val="330066"/>
                </a:solidFill>
                <a:latin typeface="Consolas" pitchFamily="49" charset="0"/>
              </a:rPr>
              <a:t> </a:t>
            </a:r>
            <a:r>
              <a:rPr lang="en-US" sz="2900">
                <a:solidFill>
                  <a:srgbClr val="121B28"/>
                </a:solidFill>
                <a:latin typeface="Consolas" pitchFamily="49" charset="0"/>
              </a:rPr>
              <a:t>params</a:t>
            </a:r>
            <a:r>
              <a:rPr lang="en-US" sz="2900">
                <a:solidFill>
                  <a:srgbClr val="0000DE"/>
                </a:solidFill>
                <a:latin typeface="Consolas" pitchFamily="49" charset="0"/>
              </a:rPr>
              <a:t>[</a:t>
            </a:r>
            <a:r>
              <a:rPr lang="en-US" sz="2900">
                <a:solidFill>
                  <a:srgbClr val="E12F76"/>
                </a:solidFill>
                <a:latin typeface="Consolas" pitchFamily="49" charset="0"/>
              </a:rPr>
              <a:t>:query</a:t>
            </a:r>
            <a:r>
              <a:rPr lang="en-US" sz="2900">
                <a:solidFill>
                  <a:srgbClr val="0000DE"/>
                </a:solidFill>
                <a:latin typeface="Consolas" pitchFamily="49" charset="0"/>
              </a:rPr>
              <a:t>] </a:t>
            </a:r>
            <a:r>
              <a:rPr lang="en-US" sz="2900">
                <a:solidFill>
                  <a:srgbClr val="FF3030"/>
                </a:solidFill>
                <a:latin typeface="Consolas" pitchFamily="49" charset="0"/>
              </a:rPr>
              <a:t>%&gt;&lt;/b&gt;</a:t>
            </a:r>
            <a:r>
              <a:rPr lang="en-US" sz="2900">
                <a:latin typeface="Franklin Gothic Boo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About Us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dirty="0" smtClean="0"/>
          </a:p>
          <a:p>
            <a:pPr algn="ctr" eaLnBrk="1" hangingPunct="1">
              <a:buNone/>
            </a:pPr>
            <a:endParaRPr lang="en-US" dirty="0" smtClean="0"/>
          </a:p>
          <a:p>
            <a:pPr algn="ctr" eaLnBrk="1" hangingPunct="1">
              <a:buNone/>
            </a:pPr>
            <a:r>
              <a:rPr lang="en-US" dirty="0" smtClean="0"/>
              <a:t>Justin </a:t>
            </a:r>
            <a:r>
              <a:rPr lang="en-US" dirty="0" smtClean="0"/>
              <a:t>Collins -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presidentbeef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buNone/>
            </a:pPr>
            <a:endParaRPr lang="en-US" dirty="0" smtClean="0"/>
          </a:p>
          <a:p>
            <a:pPr algn="ctr" eaLnBrk="1" hangingPunct="1">
              <a:buNone/>
            </a:pPr>
            <a:r>
              <a:rPr lang="en-US" dirty="0" smtClean="0"/>
              <a:t>Tin </a:t>
            </a:r>
            <a:r>
              <a:rPr lang="en-US" dirty="0" smtClean="0"/>
              <a:t>Zaw -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tzaw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Example: Cross Site Scripting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(Rails 3.x)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507" name="Rectangle 13"/>
          <p:cNvSpPr>
            <a:spLocks noChangeArrowheads="1"/>
          </p:cNvSpPr>
          <p:nvPr/>
        </p:nvSpPr>
        <p:spPr bwMode="auto">
          <a:xfrm>
            <a:off x="0" y="2286000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900">
                <a:solidFill>
                  <a:srgbClr val="FF3030"/>
                </a:solidFill>
                <a:latin typeface="Consolas" pitchFamily="49" charset="0"/>
              </a:rPr>
              <a:t>&lt;b&gt;</a:t>
            </a:r>
            <a:r>
              <a:rPr lang="en-US" sz="2900">
                <a:solidFill>
                  <a:srgbClr val="330066"/>
                </a:solidFill>
                <a:latin typeface="Consolas" pitchFamily="49" charset="0"/>
              </a:rPr>
              <a:t>Results for </a:t>
            </a:r>
            <a:r>
              <a:rPr lang="en-US" sz="2900">
                <a:solidFill>
                  <a:srgbClr val="FF3030"/>
                </a:solidFill>
                <a:latin typeface="Consolas" pitchFamily="49" charset="0"/>
              </a:rPr>
              <a:t>&lt;%=</a:t>
            </a:r>
            <a:r>
              <a:rPr lang="en-US" sz="2900">
                <a:solidFill>
                  <a:srgbClr val="330066"/>
                </a:solidFill>
                <a:latin typeface="Consolas" pitchFamily="49" charset="0"/>
              </a:rPr>
              <a:t> raw </a:t>
            </a:r>
            <a:r>
              <a:rPr lang="en-US" sz="2900">
                <a:solidFill>
                  <a:srgbClr val="121B28"/>
                </a:solidFill>
                <a:latin typeface="Consolas" pitchFamily="49" charset="0"/>
              </a:rPr>
              <a:t>params</a:t>
            </a:r>
            <a:r>
              <a:rPr lang="en-US" sz="2900">
                <a:solidFill>
                  <a:srgbClr val="0000DE"/>
                </a:solidFill>
                <a:latin typeface="Consolas" pitchFamily="49" charset="0"/>
              </a:rPr>
              <a:t>[</a:t>
            </a:r>
            <a:r>
              <a:rPr lang="en-US" sz="2900">
                <a:solidFill>
                  <a:srgbClr val="E12F76"/>
                </a:solidFill>
                <a:latin typeface="Consolas" pitchFamily="49" charset="0"/>
              </a:rPr>
              <a:t>:query</a:t>
            </a:r>
            <a:r>
              <a:rPr lang="en-US" sz="2900">
                <a:solidFill>
                  <a:srgbClr val="0000DE"/>
                </a:solidFill>
                <a:latin typeface="Consolas" pitchFamily="49" charset="0"/>
              </a:rPr>
              <a:t>] </a:t>
            </a:r>
            <a:r>
              <a:rPr lang="en-US" sz="2900">
                <a:solidFill>
                  <a:srgbClr val="FF3030"/>
                </a:solidFill>
                <a:latin typeface="Consolas" pitchFamily="49" charset="0"/>
              </a:rPr>
              <a:t>%&gt;&lt;/b&gt;</a:t>
            </a:r>
            <a:r>
              <a:rPr lang="en-US" sz="2900">
                <a:latin typeface="Franklin Gothic Boo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Example: Cross Site Scripting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(Rails 3.x)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531" name="Rectangle 13"/>
          <p:cNvSpPr>
            <a:spLocks noChangeArrowheads="1"/>
          </p:cNvSpPr>
          <p:nvPr/>
        </p:nvSpPr>
        <p:spPr bwMode="auto">
          <a:xfrm>
            <a:off x="0" y="2286000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900">
                <a:solidFill>
                  <a:srgbClr val="FF3030"/>
                </a:solidFill>
                <a:latin typeface="Consolas" pitchFamily="49" charset="0"/>
              </a:rPr>
              <a:t>&lt;b&gt;</a:t>
            </a:r>
            <a:r>
              <a:rPr lang="en-US" sz="2900">
                <a:solidFill>
                  <a:srgbClr val="330066"/>
                </a:solidFill>
                <a:latin typeface="Consolas" pitchFamily="49" charset="0"/>
              </a:rPr>
              <a:t>Results for </a:t>
            </a:r>
            <a:r>
              <a:rPr lang="en-US" sz="2900">
                <a:solidFill>
                  <a:srgbClr val="FF3030"/>
                </a:solidFill>
                <a:latin typeface="Consolas" pitchFamily="49" charset="0"/>
              </a:rPr>
              <a:t>&lt;%=</a:t>
            </a:r>
            <a:r>
              <a:rPr lang="en-US" sz="2900">
                <a:solidFill>
                  <a:srgbClr val="330066"/>
                </a:solidFill>
                <a:latin typeface="Consolas" pitchFamily="49" charset="0"/>
              </a:rPr>
              <a:t> raw </a:t>
            </a:r>
            <a:r>
              <a:rPr lang="en-US" sz="2900">
                <a:solidFill>
                  <a:srgbClr val="121B28"/>
                </a:solidFill>
                <a:latin typeface="Consolas" pitchFamily="49" charset="0"/>
              </a:rPr>
              <a:t>params</a:t>
            </a:r>
            <a:r>
              <a:rPr lang="en-US" sz="2900">
                <a:solidFill>
                  <a:srgbClr val="0000DE"/>
                </a:solidFill>
                <a:latin typeface="Consolas" pitchFamily="49" charset="0"/>
              </a:rPr>
              <a:t>[</a:t>
            </a:r>
            <a:r>
              <a:rPr lang="en-US" sz="2900">
                <a:solidFill>
                  <a:srgbClr val="E12F76"/>
                </a:solidFill>
                <a:latin typeface="Consolas" pitchFamily="49" charset="0"/>
              </a:rPr>
              <a:t>:query</a:t>
            </a:r>
            <a:r>
              <a:rPr lang="en-US" sz="2900">
                <a:solidFill>
                  <a:srgbClr val="0000DE"/>
                </a:solidFill>
                <a:latin typeface="Consolas" pitchFamily="49" charset="0"/>
              </a:rPr>
              <a:t>] </a:t>
            </a:r>
            <a:r>
              <a:rPr lang="en-US" sz="2900">
                <a:solidFill>
                  <a:srgbClr val="FF3030"/>
                </a:solidFill>
                <a:latin typeface="Consolas" pitchFamily="49" charset="0"/>
              </a:rPr>
              <a:t>%&gt;&lt;/b&gt;</a:t>
            </a:r>
            <a:r>
              <a:rPr lang="en-US" sz="2900">
                <a:latin typeface="Franklin Gothic Book" pitchFamily="34" charset="0"/>
              </a:rPr>
              <a:t> 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2362200" y="3276600"/>
            <a:ext cx="6629400" cy="838200"/>
          </a:xfrm>
          <a:prstGeom prst="wedgeRectCallout">
            <a:avLst>
              <a:gd name="adj1" fmla="val -819"/>
              <a:gd name="adj2" fmla="val -10841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j-lt"/>
                <a:cs typeface="Consolas" pitchFamily="49" charset="0"/>
              </a:rPr>
              <a:t>Unescaped</a:t>
            </a:r>
            <a:r>
              <a:rPr lang="en-US" sz="2400" dirty="0">
                <a:latin typeface="+mj-lt"/>
                <a:cs typeface="Consolas" pitchFamily="49" charset="0"/>
              </a:rPr>
              <a:t> parameter value near line 1: </a:t>
            </a:r>
            <a:r>
              <a:rPr lang="en-US" sz="2400" dirty="0" err="1">
                <a:latin typeface="+mj-lt"/>
                <a:cs typeface="Consolas" pitchFamily="49" charset="0"/>
              </a:rPr>
              <a:t>params</a:t>
            </a:r>
            <a:r>
              <a:rPr lang="en-US" sz="2400" dirty="0">
                <a:latin typeface="+mj-lt"/>
                <a:cs typeface="Consolas" pitchFamily="49" charset="0"/>
              </a:rPr>
              <a:t>[:query]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SQL Injection</a:t>
            </a: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152400" y="1855788"/>
            <a:ext cx="8839200" cy="1801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77763" anchor="ctr">
            <a:spAutoFit/>
          </a:bodyPr>
          <a:lstStyle/>
          <a:p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username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=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params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[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][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:name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]</a:t>
            </a:r>
          </a:p>
          <a:p>
            <a:endParaRPr lang="en-US" sz="2800">
              <a:solidFill>
                <a:srgbClr val="121B28"/>
              </a:solidFill>
              <a:latin typeface="Consolas" pitchFamily="49" charset="0"/>
            </a:endParaRPr>
          </a:p>
          <a:p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.</a:t>
            </a:r>
            <a:r>
              <a:rPr lang="en-US" sz="2800">
                <a:solidFill>
                  <a:srgbClr val="2AC749"/>
                </a:solidFill>
                <a:latin typeface="Consolas" pitchFamily="49" charset="0"/>
              </a:rPr>
              <a:t>find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(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:all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,</a:t>
            </a:r>
            <a:endParaRPr lang="en-US" sz="2800">
              <a:solidFill>
                <a:srgbClr val="121B28"/>
              </a:solidFill>
              <a:latin typeface="Consolas" pitchFamily="49" charset="0"/>
            </a:endParaRPr>
          </a:p>
          <a:p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 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:conditions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=&gt;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</a:t>
            </a:r>
            <a:r>
              <a:rPr lang="en-US" sz="2800">
                <a:solidFill>
                  <a:srgbClr val="2B83BA"/>
                </a:solidFill>
                <a:latin typeface="Consolas" pitchFamily="49" charset="0"/>
              </a:rPr>
              <a:t>"name like '%</a:t>
            </a:r>
            <a:r>
              <a:rPr lang="en-US" sz="2800">
                <a:solidFill>
                  <a:schemeClr val="accent2"/>
                </a:solidFill>
                <a:latin typeface="Consolas" pitchFamily="49" charset="0"/>
              </a:rPr>
              <a:t>#{</a:t>
            </a:r>
            <a:r>
              <a:rPr lang="en-US" sz="2800">
                <a:latin typeface="Consolas" pitchFamily="49" charset="0"/>
              </a:rPr>
              <a:t>username</a:t>
            </a:r>
            <a:r>
              <a:rPr lang="en-US" sz="2800">
                <a:solidFill>
                  <a:schemeClr val="accent2"/>
                </a:solidFill>
                <a:latin typeface="Consolas" pitchFamily="49" charset="0"/>
              </a:rPr>
              <a:t>}</a:t>
            </a:r>
            <a:r>
              <a:rPr lang="en-US" sz="2800">
                <a:solidFill>
                  <a:srgbClr val="2B83BA"/>
                </a:solidFill>
                <a:latin typeface="Consolas" pitchFamily="49" charset="0"/>
              </a:rPr>
              <a:t>%'"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)</a:t>
            </a:r>
            <a:r>
              <a:rPr lang="en-US" sz="2800">
                <a:latin typeface="Franklin Gothic Book" pitchFamily="34" charset="0"/>
              </a:rPr>
              <a:t> </a:t>
            </a:r>
            <a:endParaRPr lang="en-US" sz="260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SQL Injection</a:t>
            </a:r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152400" y="1855788"/>
            <a:ext cx="8839200" cy="1801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77763" anchor="ctr">
            <a:spAutoFit/>
          </a:bodyPr>
          <a:lstStyle/>
          <a:p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username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=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params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[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][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:name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]</a:t>
            </a:r>
          </a:p>
          <a:p>
            <a:endParaRPr lang="en-US" sz="2800">
              <a:solidFill>
                <a:srgbClr val="121B28"/>
              </a:solidFill>
              <a:latin typeface="Consolas" pitchFamily="49" charset="0"/>
            </a:endParaRPr>
          </a:p>
          <a:p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.</a:t>
            </a:r>
            <a:r>
              <a:rPr lang="en-US" sz="2800">
                <a:solidFill>
                  <a:srgbClr val="2AC749"/>
                </a:solidFill>
                <a:latin typeface="Consolas" pitchFamily="49" charset="0"/>
              </a:rPr>
              <a:t>find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(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:all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,</a:t>
            </a:r>
            <a:endParaRPr lang="en-US" sz="2800">
              <a:solidFill>
                <a:srgbClr val="121B28"/>
              </a:solidFill>
              <a:latin typeface="Consolas" pitchFamily="49" charset="0"/>
            </a:endParaRPr>
          </a:p>
          <a:p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 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:conditions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=&gt;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</a:t>
            </a:r>
            <a:r>
              <a:rPr lang="en-US" sz="2800">
                <a:solidFill>
                  <a:srgbClr val="2B83BA"/>
                </a:solidFill>
                <a:latin typeface="Consolas" pitchFamily="49" charset="0"/>
              </a:rPr>
              <a:t>"name like '%</a:t>
            </a:r>
            <a:r>
              <a:rPr lang="en-US" sz="2800">
                <a:solidFill>
                  <a:schemeClr val="accent2"/>
                </a:solidFill>
                <a:latin typeface="Consolas" pitchFamily="49" charset="0"/>
              </a:rPr>
              <a:t>#{</a:t>
            </a:r>
            <a:r>
              <a:rPr lang="en-US" sz="2800">
                <a:latin typeface="Consolas" pitchFamily="49" charset="0"/>
              </a:rPr>
              <a:t>username</a:t>
            </a:r>
            <a:r>
              <a:rPr lang="en-US" sz="2800">
                <a:solidFill>
                  <a:schemeClr val="accent2"/>
                </a:solidFill>
                <a:latin typeface="Consolas" pitchFamily="49" charset="0"/>
              </a:rPr>
              <a:t>}</a:t>
            </a:r>
            <a:r>
              <a:rPr lang="en-US" sz="2800">
                <a:solidFill>
                  <a:srgbClr val="2B83BA"/>
                </a:solidFill>
                <a:latin typeface="Consolas" pitchFamily="49" charset="0"/>
              </a:rPr>
              <a:t>%'"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)</a:t>
            </a:r>
            <a:r>
              <a:rPr lang="en-US" sz="2800">
                <a:latin typeface="Franklin Gothic Book" pitchFamily="34" charset="0"/>
              </a:rPr>
              <a:t> </a:t>
            </a:r>
            <a:endParaRPr lang="en-US" sz="26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1981200" y="3886200"/>
            <a:ext cx="6324600" cy="1143000"/>
          </a:xfrm>
          <a:prstGeom prst="wedgeRectCallout">
            <a:avLst>
              <a:gd name="adj1" fmla="val 29478"/>
              <a:gd name="adj2" fmla="val -7412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nsolas" pitchFamily="49" charset="0"/>
              </a:rPr>
              <a:t>Possible SQL injection near line 87: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j-lt"/>
                <a:cs typeface="Consolas" pitchFamily="49" charset="0"/>
              </a:rPr>
              <a:t>User.find</a:t>
            </a:r>
            <a:r>
              <a:rPr lang="en-US" sz="2400" dirty="0">
                <a:latin typeface="+mj-lt"/>
                <a:cs typeface="Consolas" pitchFamily="49" charset="0"/>
              </a:rPr>
              <a:t>(:all, :conditions =&gt; ("name like '%#{</a:t>
            </a:r>
            <a:r>
              <a:rPr lang="en-US" sz="2400" dirty="0" err="1">
                <a:latin typeface="+mj-lt"/>
                <a:cs typeface="Consolas" pitchFamily="49" charset="0"/>
              </a:rPr>
              <a:t>params</a:t>
            </a:r>
            <a:r>
              <a:rPr lang="en-US" sz="2400" dirty="0">
                <a:latin typeface="+mj-lt"/>
                <a:cs typeface="Consolas" pitchFamily="49" charset="0"/>
              </a:rPr>
              <a:t>[:user][:name]}%'")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Extended Example - Filters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90500" y="2097088"/>
            <a:ext cx="8763000" cy="2663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77763" anchor="ctr">
            <a:spAutoFit/>
          </a:bodyPr>
          <a:lstStyle/>
          <a:p>
            <a:r>
              <a:rPr lang="en-US" sz="2400" b="1">
                <a:solidFill>
                  <a:srgbClr val="0A7F6D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ApplicationController </a:t>
            </a:r>
            <a:r>
              <a:rPr lang="en-US" sz="2400">
                <a:solidFill>
                  <a:srgbClr val="0000DE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ActionController</a:t>
            </a:r>
            <a:r>
              <a:rPr lang="en-US" sz="2400">
                <a:solidFill>
                  <a:srgbClr val="0000DE"/>
                </a:solidFill>
                <a:latin typeface="Consolas" pitchFamily="49" charset="0"/>
                <a:cs typeface="Consolas" pitchFamily="49" charset="0"/>
              </a:rPr>
              <a:t>:</a:t>
            </a:r>
            <a:r>
              <a:rPr lang="en-US" sz="2400">
                <a:solidFill>
                  <a:srgbClr val="E12F76"/>
                </a:solidFill>
                <a:latin typeface="Consolas" pitchFamily="49" charset="0"/>
                <a:cs typeface="Consolas" pitchFamily="49" charset="0"/>
              </a:rPr>
              <a:t>:Base</a:t>
            </a:r>
            <a:endParaRPr lang="en-US" sz="2400">
              <a:latin typeface="Consolas" pitchFamily="49" charset="0"/>
              <a:cs typeface="Consolas" pitchFamily="49" charset="0"/>
            </a:endParaRPr>
          </a:p>
          <a:p>
            <a:endParaRPr lang="en-US" sz="2400" b="1">
              <a:solidFill>
                <a:srgbClr val="0A7F6D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b="1">
                <a:solidFill>
                  <a:srgbClr val="0A7F6D"/>
                </a:solidFill>
                <a:latin typeface="Consolas" pitchFamily="49" charset="0"/>
                <a:cs typeface="Consolas" pitchFamily="49" charset="0"/>
              </a:rPr>
              <a:t>  def</a:t>
            </a:r>
            <a:r>
              <a:rPr lang="en-US" sz="24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set_user</a:t>
            </a:r>
            <a:endParaRPr lang="en-US" sz="2400">
              <a:latin typeface="Consolas" pitchFamily="49" charset="0"/>
              <a:cs typeface="Consolas" pitchFamily="49" charset="0"/>
            </a:endParaRPr>
          </a:p>
          <a:p>
            <a:r>
              <a:rPr lang="en-US" sz="2400" b="1">
                <a:solidFill>
                  <a:srgbClr val="C42638"/>
                </a:solidFill>
                <a:latin typeface="Consolas" pitchFamily="49" charset="0"/>
                <a:cs typeface="Consolas" pitchFamily="49" charset="0"/>
              </a:rPr>
              <a:t>    @user</a:t>
            </a:r>
            <a:r>
              <a:rPr lang="en-US" sz="24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>
                <a:solidFill>
                  <a:srgbClr val="0000DE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24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User</a:t>
            </a:r>
            <a:r>
              <a:rPr lang="en-US" sz="2400">
                <a:solidFill>
                  <a:srgbClr val="0000DE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>
                <a:solidFill>
                  <a:srgbClr val="2AC749"/>
                </a:solidFill>
                <a:latin typeface="Consolas" pitchFamily="49" charset="0"/>
                <a:cs typeface="Consolas" pitchFamily="49" charset="0"/>
              </a:rPr>
              <a:t>find</a:t>
            </a:r>
            <a:r>
              <a:rPr lang="en-US" sz="2400">
                <a:solidFill>
                  <a:srgbClr val="0000D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params</a:t>
            </a:r>
            <a:r>
              <a:rPr lang="en-US" sz="2400">
                <a:solidFill>
                  <a:srgbClr val="0000DE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>
                <a:solidFill>
                  <a:srgbClr val="E12F76"/>
                </a:solidFill>
                <a:latin typeface="Consolas" pitchFamily="49" charset="0"/>
                <a:cs typeface="Consolas" pitchFamily="49" charset="0"/>
              </a:rPr>
              <a:t>:user_id</a:t>
            </a:r>
            <a:r>
              <a:rPr lang="en-US" sz="2400">
                <a:solidFill>
                  <a:srgbClr val="0000DE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4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4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>
                <a:solidFill>
                  <a:srgbClr val="0A7F6D"/>
                </a:solidFill>
                <a:latin typeface="Consolas" pitchFamily="49" charset="0"/>
                <a:cs typeface="Consolas" pitchFamily="49" charset="0"/>
              </a:rPr>
              <a:t>end</a:t>
            </a:r>
          </a:p>
          <a:p>
            <a:endParaRPr lang="en-US" sz="2400">
              <a:latin typeface="Consolas" pitchFamily="49" charset="0"/>
              <a:cs typeface="Consolas" pitchFamily="49" charset="0"/>
            </a:endParaRPr>
          </a:p>
          <a:p>
            <a:r>
              <a:rPr lang="en-US" sz="2400" b="1">
                <a:solidFill>
                  <a:srgbClr val="0A7F6D"/>
                </a:solidFill>
                <a:latin typeface="Consolas" pitchFamily="49" charset="0"/>
                <a:cs typeface="Consolas" pitchFamily="49" charset="0"/>
              </a:rPr>
              <a:t>end</a:t>
            </a:r>
            <a:r>
              <a:rPr lang="en-US" sz="2400"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4500" y="5334000"/>
            <a:ext cx="5715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Method in application controller sets the @user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Extended Example - Filters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90500" y="1881188"/>
            <a:ext cx="8763000" cy="3095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77763" anchor="ctr">
            <a:spAutoFit/>
          </a:bodyPr>
          <a:lstStyle/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UserController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ApplicationController</a:t>
            </a:r>
          </a:p>
          <a:p>
            <a:r>
              <a:rPr lang="en-US" sz="28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 before_filter 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:set_user</a:t>
            </a: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  <a:cs typeface="Consolas" pitchFamily="49" charset="0"/>
              </a:rPr>
              <a:t>  def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  <a:cs typeface="Consolas" pitchFamily="49" charset="0"/>
              </a:rPr>
              <a:t> show</a:t>
            </a:r>
            <a:endParaRPr lang="en-US" sz="2800">
              <a:latin typeface="Consolas" pitchFamily="49" charset="0"/>
              <a:cs typeface="Consolas" pitchFamily="49" charset="0"/>
            </a:endParaRP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  <a:cs typeface="Consolas" pitchFamily="49" charset="0"/>
              </a:rPr>
              <a:t>  end</a:t>
            </a:r>
          </a:p>
          <a:p>
            <a:endParaRPr lang="en-US" sz="2800">
              <a:latin typeface="Consolas" pitchFamily="49" charset="0"/>
              <a:cs typeface="Consolas" pitchFamily="49" charset="0"/>
            </a:endParaRP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  <a:cs typeface="Consolas" pitchFamily="49" charset="0"/>
              </a:rPr>
              <a:t>end</a:t>
            </a:r>
            <a:r>
              <a:rPr lang="en-US" sz="2800"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14500" y="5334000"/>
            <a:ext cx="5715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User controller calls </a:t>
            </a:r>
            <a:r>
              <a:rPr lang="en-US" sz="2800" dirty="0" err="1"/>
              <a:t>set_user</a:t>
            </a:r>
            <a:r>
              <a:rPr lang="en-US" sz="2800" dirty="0"/>
              <a:t> before any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Extended Example - Filters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524125" y="2408238"/>
            <a:ext cx="4095750" cy="509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77763" anchor="ctr">
            <a:spAutoFit/>
          </a:bodyPr>
          <a:lstStyle/>
          <a:p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&lt;%=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raw </a:t>
            </a:r>
            <a:r>
              <a:rPr lang="en-US" sz="2800" b="1">
                <a:solidFill>
                  <a:srgbClr val="C42638"/>
                </a:solidFill>
                <a:latin typeface="Consolas" pitchFamily="49" charset="0"/>
              </a:rPr>
              <a:t>@user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.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bio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%&gt;</a:t>
            </a:r>
            <a:r>
              <a:rPr lang="en-US" sz="2800">
                <a:latin typeface="Franklin Gothic Book" pitchFamily="34" charset="0"/>
              </a:rPr>
              <a:t> </a:t>
            </a:r>
            <a:endParaRPr lang="en-US" sz="28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500" y="5334000"/>
            <a:ext cx="5715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View outputs the result of a method call on the @user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Extended Example - Filters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2209800"/>
            <a:ext cx="16764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UserController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19400" y="2209800"/>
            <a:ext cx="22860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ApplicationController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286000" y="2705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829300" y="2209800"/>
            <a:ext cx="16764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UserController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5" idx="3"/>
            <a:endCxn id="14" idx="1"/>
          </p:cNvCxnSpPr>
          <p:nvPr/>
        </p:nvCxnSpPr>
        <p:spPr>
          <a:xfrm>
            <a:off x="5105400" y="2705100"/>
            <a:ext cx="723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562600" y="3657600"/>
            <a:ext cx="2209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user/</a:t>
            </a:r>
            <a:r>
              <a:rPr lang="en-US" dirty="0" err="1"/>
              <a:t>show.erb.html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4" idx="2"/>
            <a:endCxn id="19" idx="0"/>
          </p:cNvCxnSpPr>
          <p:nvPr/>
        </p:nvCxnSpPr>
        <p:spPr>
          <a:xfrm rot="5400000">
            <a:off x="6438901" y="34290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714500" y="5334000"/>
            <a:ext cx="5715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Data flow followed from filter through to the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Extended Example - Filters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2524125" y="2408238"/>
            <a:ext cx="4095750" cy="509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77763" anchor="ctr">
            <a:spAutoFit/>
          </a:bodyPr>
          <a:lstStyle/>
          <a:p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&lt;%=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raw </a:t>
            </a:r>
            <a:r>
              <a:rPr lang="en-US" sz="2800" b="1">
                <a:solidFill>
                  <a:srgbClr val="C42638"/>
                </a:solidFill>
                <a:latin typeface="Consolas" pitchFamily="49" charset="0"/>
              </a:rPr>
              <a:t>@user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.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bio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%&gt;</a:t>
            </a:r>
            <a:r>
              <a:rPr lang="en-US" sz="2800">
                <a:latin typeface="Franklin Gothic Book" pitchFamily="34" charset="0"/>
              </a:rPr>
              <a:t> </a:t>
            </a:r>
            <a:endParaRPr lang="en-US" sz="28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828800" y="3352800"/>
            <a:ext cx="5791200" cy="1066800"/>
          </a:xfrm>
          <a:prstGeom prst="wedgeRectCallout">
            <a:avLst>
              <a:gd name="adj1" fmla="val -2941"/>
              <a:gd name="adj2" fmla="val -9193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j-lt"/>
                <a:cs typeface="Consolas" pitchFamily="49" charset="0"/>
              </a:rPr>
              <a:t>Unescaped</a:t>
            </a:r>
            <a:r>
              <a:rPr lang="en-US" sz="2400" dirty="0">
                <a:latin typeface="+mj-lt"/>
                <a:cs typeface="Consolas" pitchFamily="49" charset="0"/>
              </a:rPr>
              <a:t> model attribute near line 5: </a:t>
            </a:r>
            <a:r>
              <a:rPr lang="en-US" sz="2400" dirty="0" err="1">
                <a:latin typeface="+mj-lt"/>
                <a:cs typeface="Consolas" pitchFamily="49" charset="0"/>
              </a:rPr>
              <a:t>User.find</a:t>
            </a:r>
            <a:r>
              <a:rPr lang="en-US" sz="2400" dirty="0">
                <a:latin typeface="+mj-lt"/>
                <a:cs typeface="Consolas" pitchFamily="49" charset="0"/>
              </a:rPr>
              <a:t>(</a:t>
            </a:r>
            <a:r>
              <a:rPr lang="en-US" sz="2400" dirty="0" err="1">
                <a:latin typeface="+mj-lt"/>
                <a:cs typeface="Consolas" pitchFamily="49" charset="0"/>
              </a:rPr>
              <a:t>params</a:t>
            </a:r>
            <a:r>
              <a:rPr lang="en-US" sz="2400" dirty="0">
                <a:latin typeface="+mj-lt"/>
                <a:cs typeface="Consolas" pitchFamily="49" charset="0"/>
              </a:rPr>
              <a:t>[:id]).bio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Mass Assignment</a:t>
            </a: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1485900" y="2336800"/>
            <a:ext cx="6172200" cy="939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77763" anchor="ctr">
            <a:spAutoFit/>
          </a:bodyPr>
          <a:lstStyle/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class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User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&lt;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</a:t>
            </a:r>
            <a:r>
              <a:rPr lang="en-US" sz="2800">
                <a:latin typeface="Consolas" pitchFamily="49" charset="0"/>
              </a:rPr>
              <a:t>ActiveRecord::Base</a:t>
            </a:r>
            <a:endParaRPr lang="en-US" sz="2800">
              <a:latin typeface="Franklin Gothic Book" pitchFamily="34" charset="0"/>
            </a:endParaRP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end</a:t>
            </a:r>
            <a:r>
              <a:rPr lang="en-US" sz="2800">
                <a:latin typeface="Franklin Gothic Book" pitchFamily="34" charset="0"/>
              </a:rPr>
              <a:t> </a:t>
            </a:r>
            <a:endParaRPr lang="en-US" sz="26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4500" y="5334000"/>
            <a:ext cx="5715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User model generated by Rails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McGraw’s Touch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Point #1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Code Review (Tools)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9" name="Picture 2" descr="touchpoint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62200"/>
            <a:ext cx="4572000" cy="255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Mass Assignment</a:t>
            </a:r>
          </a:p>
        </p:txBody>
      </p:sp>
      <p:sp>
        <p:nvSpPr>
          <p:cNvPr id="31747" name="Rectangle 1"/>
          <p:cNvSpPr>
            <a:spLocks noChangeArrowheads="1"/>
          </p:cNvSpPr>
          <p:nvPr/>
        </p:nvSpPr>
        <p:spPr bwMode="auto">
          <a:xfrm>
            <a:off x="1485900" y="2566988"/>
            <a:ext cx="6172200" cy="479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77763" anchor="ctr">
            <a:spAutoFit/>
          </a:bodyPr>
          <a:lstStyle/>
          <a:p>
            <a:endParaRPr lang="en-US" sz="26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4500" y="5334000"/>
            <a:ext cx="5715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Excerpt of Users controller generated by Rails</a:t>
            </a:r>
          </a:p>
        </p:txBody>
      </p:sp>
      <p:sp>
        <p:nvSpPr>
          <p:cNvPr id="31749" name="TextBox 7"/>
          <p:cNvSpPr txBox="1">
            <a:spLocks noChangeArrowheads="1"/>
          </p:cNvSpPr>
          <p:nvPr/>
        </p:nvSpPr>
        <p:spPr bwMode="auto">
          <a:xfrm>
            <a:off x="0" y="1676400"/>
            <a:ext cx="90566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class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UsersController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&lt;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ApplicationController</a:t>
            </a:r>
          </a:p>
          <a:p>
            <a:r>
              <a:rPr lang="en-US" sz="2800">
                <a:latin typeface="Franklin Gothic Book" pitchFamily="34" charset="0"/>
              </a:rPr>
              <a:t> </a:t>
            </a:r>
            <a:r>
              <a:rPr lang="en-US" sz="2800" i="1">
                <a:solidFill>
                  <a:srgbClr val="ABABAB"/>
                </a:solidFill>
                <a:latin typeface="Consolas" pitchFamily="49" charset="0"/>
              </a:rPr>
              <a:t>#...</a:t>
            </a:r>
            <a:r>
              <a:rPr lang="en-US" sz="2800">
                <a:latin typeface="Franklin Gothic Book" pitchFamily="34" charset="0"/>
              </a:rPr>
              <a:t> </a:t>
            </a: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  def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new</a:t>
            </a:r>
            <a:r>
              <a:rPr lang="en-US" sz="2800">
                <a:latin typeface="Franklin Gothic Book" pitchFamily="34" charset="0"/>
              </a:rPr>
              <a:t> </a:t>
            </a:r>
          </a:p>
          <a:p>
            <a:r>
              <a:rPr lang="en-US" sz="2800" b="1">
                <a:solidFill>
                  <a:srgbClr val="C42638"/>
                </a:solidFill>
                <a:latin typeface="Consolas" pitchFamily="49" charset="0"/>
              </a:rPr>
              <a:t>    @user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=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.</a:t>
            </a:r>
            <a:r>
              <a:rPr lang="en-US" sz="2800">
                <a:solidFill>
                  <a:srgbClr val="2AC749"/>
                </a:solidFill>
                <a:latin typeface="Consolas" pitchFamily="49" charset="0"/>
              </a:rPr>
              <a:t>new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(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params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[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]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)</a:t>
            </a:r>
            <a:r>
              <a:rPr lang="en-US" sz="2800">
                <a:latin typeface="Franklin Gothic Book" pitchFamily="34" charset="0"/>
              </a:rPr>
              <a:t> </a:t>
            </a:r>
          </a:p>
          <a:p>
            <a:r>
              <a:rPr lang="en-US" sz="2800" i="1">
                <a:solidFill>
                  <a:srgbClr val="ABABAB"/>
                </a:solidFill>
                <a:latin typeface="Consolas" pitchFamily="49" charset="0"/>
              </a:rPr>
              <a:t>    #...</a:t>
            </a:r>
            <a:r>
              <a:rPr lang="en-US" sz="2800">
                <a:latin typeface="Franklin Gothic Book" pitchFamily="34" charset="0"/>
              </a:rPr>
              <a:t> </a:t>
            </a: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  end</a:t>
            </a:r>
            <a:endParaRPr lang="en-US" sz="2800">
              <a:latin typeface="Franklin Gothic Book" pitchFamily="34" charset="0"/>
            </a:endParaRP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end</a:t>
            </a:r>
            <a:r>
              <a:rPr lang="en-US" sz="2800">
                <a:latin typeface="Franklin Gothic Book" pitchFamily="34" charset="0"/>
              </a:rPr>
              <a:t> </a:t>
            </a:r>
            <a:endParaRPr lang="en-US" sz="280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Mass Assignment</a:t>
            </a:r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1485900" y="2566988"/>
            <a:ext cx="6172200" cy="479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77763" anchor="ctr">
            <a:spAutoFit/>
          </a:bodyPr>
          <a:lstStyle/>
          <a:p>
            <a:endParaRPr lang="en-US" sz="26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772" name="TextBox 7"/>
          <p:cNvSpPr txBox="1">
            <a:spLocks noChangeArrowheads="1"/>
          </p:cNvSpPr>
          <p:nvPr/>
        </p:nvSpPr>
        <p:spPr bwMode="auto">
          <a:xfrm>
            <a:off x="0" y="1676400"/>
            <a:ext cx="90566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class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UsersController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&lt;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ApplicationController</a:t>
            </a:r>
          </a:p>
          <a:p>
            <a:r>
              <a:rPr lang="en-US" sz="2800">
                <a:latin typeface="Franklin Gothic Book" pitchFamily="34" charset="0"/>
              </a:rPr>
              <a:t> </a:t>
            </a:r>
            <a:r>
              <a:rPr lang="en-US" sz="2800" i="1">
                <a:solidFill>
                  <a:srgbClr val="ABABAB"/>
                </a:solidFill>
                <a:latin typeface="Consolas" pitchFamily="49" charset="0"/>
              </a:rPr>
              <a:t>#...</a:t>
            </a:r>
            <a:r>
              <a:rPr lang="en-US" sz="2800">
                <a:latin typeface="Franklin Gothic Book" pitchFamily="34" charset="0"/>
              </a:rPr>
              <a:t> </a:t>
            </a: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  def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new</a:t>
            </a:r>
            <a:r>
              <a:rPr lang="en-US" sz="2800">
                <a:latin typeface="Franklin Gothic Book" pitchFamily="34" charset="0"/>
              </a:rPr>
              <a:t> </a:t>
            </a:r>
          </a:p>
          <a:p>
            <a:r>
              <a:rPr lang="en-US" sz="2800" b="1">
                <a:solidFill>
                  <a:srgbClr val="C42638"/>
                </a:solidFill>
                <a:latin typeface="Consolas" pitchFamily="49" charset="0"/>
              </a:rPr>
              <a:t>    @user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=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 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.</a:t>
            </a:r>
            <a:r>
              <a:rPr lang="en-US" sz="2800">
                <a:solidFill>
                  <a:srgbClr val="2AC749"/>
                </a:solidFill>
                <a:latin typeface="Consolas" pitchFamily="49" charset="0"/>
              </a:rPr>
              <a:t>new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(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params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[</a:t>
            </a:r>
            <a:r>
              <a:rPr lang="en-US" sz="2800">
                <a:solidFill>
                  <a:srgbClr val="E12F76"/>
                </a:solidFill>
                <a:latin typeface="Consolas" pitchFamily="49" charset="0"/>
              </a:rPr>
              <a:t>:user</a:t>
            </a:r>
            <a:r>
              <a:rPr lang="en-US" sz="2800">
                <a:solidFill>
                  <a:srgbClr val="0000DE"/>
                </a:solidFill>
                <a:latin typeface="Consolas" pitchFamily="49" charset="0"/>
              </a:rPr>
              <a:t>]</a:t>
            </a:r>
            <a:r>
              <a:rPr lang="en-US" sz="2800">
                <a:solidFill>
                  <a:srgbClr val="121B28"/>
                </a:solidFill>
                <a:latin typeface="Consolas" pitchFamily="49" charset="0"/>
              </a:rPr>
              <a:t>)</a:t>
            </a:r>
            <a:r>
              <a:rPr lang="en-US" sz="2800">
                <a:latin typeface="Franklin Gothic Book" pitchFamily="34" charset="0"/>
              </a:rPr>
              <a:t> </a:t>
            </a:r>
          </a:p>
          <a:p>
            <a:r>
              <a:rPr lang="en-US" sz="2800" i="1">
                <a:solidFill>
                  <a:srgbClr val="ABABAB"/>
                </a:solidFill>
                <a:latin typeface="Consolas" pitchFamily="49" charset="0"/>
              </a:rPr>
              <a:t>    #...</a:t>
            </a:r>
            <a:r>
              <a:rPr lang="en-US" sz="2800">
                <a:latin typeface="Franklin Gothic Book" pitchFamily="34" charset="0"/>
              </a:rPr>
              <a:t> </a:t>
            </a: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  end</a:t>
            </a:r>
            <a:endParaRPr lang="en-US" sz="2800">
              <a:latin typeface="Franklin Gothic Book" pitchFamily="34" charset="0"/>
            </a:endParaRPr>
          </a:p>
          <a:p>
            <a:r>
              <a:rPr lang="en-US" sz="2800" b="1">
                <a:solidFill>
                  <a:srgbClr val="0A7F6D"/>
                </a:solidFill>
                <a:latin typeface="Consolas" pitchFamily="49" charset="0"/>
              </a:rPr>
              <a:t>end</a:t>
            </a:r>
            <a:r>
              <a:rPr lang="en-US" sz="2800">
                <a:latin typeface="Franklin Gothic Book" pitchFamily="34" charset="0"/>
              </a:rPr>
              <a:t> </a:t>
            </a:r>
            <a:endParaRPr lang="en-US" sz="28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133600" y="3962400"/>
            <a:ext cx="6858000" cy="838200"/>
          </a:xfrm>
          <a:prstGeom prst="wedgeRectCallout">
            <a:avLst>
              <a:gd name="adj1" fmla="val -27459"/>
              <a:gd name="adj2" fmla="val -10556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</a:rPr>
              <a:t>Unprotected mass assignment near line 43: </a:t>
            </a:r>
            <a:r>
              <a:rPr lang="en-US" sz="2400" dirty="0" err="1">
                <a:latin typeface="+mj-lt"/>
              </a:rPr>
              <a:t>User.new</a:t>
            </a:r>
            <a:r>
              <a:rPr lang="en-US" sz="2400" dirty="0">
                <a:latin typeface="+mj-lt"/>
              </a:rPr>
              <a:t>(</a:t>
            </a:r>
            <a:r>
              <a:rPr lang="en-US" sz="2400" dirty="0" err="1">
                <a:latin typeface="+mj-lt"/>
              </a:rPr>
              <a:t>params</a:t>
            </a:r>
            <a:r>
              <a:rPr lang="en-US" sz="2400" dirty="0">
                <a:latin typeface="+mj-lt"/>
              </a:rPr>
              <a:t>[:user])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mtClean="0"/>
          </a:p>
          <a:p>
            <a:pPr algn="ctr" eaLnBrk="1" hangingPunct="1">
              <a:buFont typeface="Arial" pitchFamily="34" charset="0"/>
              <a:buNone/>
            </a:pPr>
            <a:endParaRPr lang="en-US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mtClean="0"/>
              <a:t>Open source continuous integration server</a:t>
            </a:r>
          </a:p>
          <a:p>
            <a:pPr algn="ctr" eaLnBrk="1" hangingPunct="1">
              <a:buFont typeface="Arial" pitchFamily="34" charset="0"/>
              <a:buNone/>
            </a:pPr>
            <a:endParaRPr lang="en-US" smtClean="0"/>
          </a:p>
          <a:p>
            <a:pPr algn="ctr" eaLnBrk="1" hangingPunct="1">
              <a:buFont typeface="Arial" pitchFamily="34" charset="0"/>
              <a:buNone/>
            </a:pPr>
            <a:endParaRPr lang="en-US" smtClean="0"/>
          </a:p>
          <a:p>
            <a:pPr algn="ctr" eaLnBrk="1" hangingPunct="1">
              <a:buFont typeface="Arial" pitchFamily="34" charset="0"/>
              <a:buNone/>
            </a:pPr>
            <a:endParaRPr lang="en-US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mtClean="0">
                <a:solidFill>
                  <a:srgbClr val="0000FF"/>
                </a:solidFill>
              </a:rPr>
              <a:t>http://jenkins-ci.org</a:t>
            </a:r>
          </a:p>
          <a:p>
            <a:pPr algn="ctr" eaLnBrk="1" hangingPunct="1">
              <a:buFont typeface="Arial" pitchFamily="34" charset="0"/>
              <a:buNone/>
            </a:pPr>
            <a:endParaRPr lang="en-US" smtClean="0"/>
          </a:p>
        </p:txBody>
      </p:sp>
      <p:pic>
        <p:nvPicPr>
          <p:cNvPr id="33795" name="Picture 2" descr="Jenkins 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37909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Jenkins Works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09875"/>
            <a:ext cx="19907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1575" y="3284538"/>
            <a:ext cx="116522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2590800" y="3648075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486400" y="3724275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6858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Monitor Conditions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36576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Run Jobs</a:t>
            </a:r>
          </a:p>
        </p:txBody>
      </p:sp>
      <p:pic>
        <p:nvPicPr>
          <p:cNvPr id="34825" name="Picture 11"/>
          <p:cNvPicPr>
            <a:picLocks noChangeAspect="1" noChangeArrowheads="1"/>
          </p:cNvPicPr>
          <p:nvPr/>
        </p:nvPicPr>
        <p:blipFill>
          <a:blip r:embed="rId4" cstate="print"/>
          <a:srcRect r="24374"/>
          <a:stretch>
            <a:fillRect/>
          </a:stretch>
        </p:blipFill>
        <p:spPr bwMode="auto">
          <a:xfrm>
            <a:off x="6477000" y="3048000"/>
            <a:ext cx="2489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ular Callout 10"/>
          <p:cNvSpPr/>
          <p:nvPr/>
        </p:nvSpPr>
        <p:spPr>
          <a:xfrm>
            <a:off x="70866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Aggregate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Jenkins Works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09875"/>
            <a:ext cx="19907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1575" y="3284538"/>
            <a:ext cx="116522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2590800" y="3648075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486400" y="3724275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6858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Monitor Conditions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36576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Run Jobs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4610100"/>
            <a:ext cx="17145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git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push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svn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commit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90900" y="4610100"/>
            <a:ext cx="17145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brakeman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86600" y="4610100"/>
            <a:ext cx="17145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Security Warnings</a:t>
            </a:r>
          </a:p>
        </p:txBody>
      </p:sp>
      <p:pic>
        <p:nvPicPr>
          <p:cNvPr id="35852" name="Picture 14"/>
          <p:cNvPicPr>
            <a:picLocks noChangeAspect="1" noChangeArrowheads="1"/>
          </p:cNvPicPr>
          <p:nvPr/>
        </p:nvPicPr>
        <p:blipFill>
          <a:blip r:embed="rId5" cstate="print"/>
          <a:srcRect r="24374"/>
          <a:stretch>
            <a:fillRect/>
          </a:stretch>
        </p:blipFill>
        <p:spPr bwMode="auto">
          <a:xfrm>
            <a:off x="6477000" y="3048000"/>
            <a:ext cx="2489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ular Callout 10"/>
          <p:cNvSpPr/>
          <p:nvPr/>
        </p:nvSpPr>
        <p:spPr>
          <a:xfrm>
            <a:off x="7086600" y="2362200"/>
            <a:ext cx="1295400" cy="6096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Aggregate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Brakeman Plugin for Jenkins</a:t>
            </a:r>
          </a:p>
        </p:txBody>
      </p:sp>
      <p:pic>
        <p:nvPicPr>
          <p:cNvPr id="3686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276600"/>
            <a:ext cx="11652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16"/>
          <p:cNvPicPr>
            <a:picLocks noChangeAspect="1" noChangeArrowheads="1"/>
          </p:cNvPicPr>
          <p:nvPr/>
        </p:nvPicPr>
        <p:blipFill>
          <a:blip r:embed="rId4" cstate="print"/>
          <a:srcRect r="24374"/>
          <a:stretch>
            <a:fillRect/>
          </a:stretch>
        </p:blipFill>
        <p:spPr bwMode="auto">
          <a:xfrm>
            <a:off x="5969000" y="3038475"/>
            <a:ext cx="2489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ular Callout 20"/>
          <p:cNvSpPr/>
          <p:nvPr/>
        </p:nvSpPr>
        <p:spPr>
          <a:xfrm>
            <a:off x="762000" y="2362200"/>
            <a:ext cx="1295400" cy="609600"/>
          </a:xfrm>
          <a:prstGeom prst="wedgeRectCallout">
            <a:avLst>
              <a:gd name="adj1" fmla="val 21248"/>
              <a:gd name="adj2" fmla="val 6250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Run Brakeman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2209800" y="3733800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953000" y="3733800"/>
            <a:ext cx="6858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ular Callout 24"/>
          <p:cNvSpPr/>
          <p:nvPr/>
        </p:nvSpPr>
        <p:spPr>
          <a:xfrm>
            <a:off x="3276600" y="2362200"/>
            <a:ext cx="1295400" cy="609600"/>
          </a:xfrm>
          <a:prstGeom prst="wedgeRectCallout">
            <a:avLst>
              <a:gd name="adj1" fmla="val 21248"/>
              <a:gd name="adj2" fmla="val 6250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Warnings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6553200" y="2362200"/>
            <a:ext cx="1295400" cy="609600"/>
          </a:xfrm>
          <a:prstGeom prst="wedgeRectCallout">
            <a:avLst>
              <a:gd name="adj1" fmla="val 21248"/>
              <a:gd name="adj2" fmla="val 6250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Generate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Reports</a:t>
            </a:r>
          </a:p>
        </p:txBody>
      </p:sp>
      <p:pic>
        <p:nvPicPr>
          <p:cNvPr id="36874" name="Picture 3" descr="Jigsaw-piece_full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276600"/>
            <a:ext cx="12954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Results </a:t>
            </a:r>
          </a:p>
        </p:txBody>
      </p:sp>
      <p:pic>
        <p:nvPicPr>
          <p:cNvPr id="37891" name="Content Placeholder 6" descr="Screen shot 2011-09-07 at 12.20.37 P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589" b="5589"/>
          <a:stretch>
            <a:fillRect/>
          </a:stretch>
        </p:blipFill>
        <p:spPr>
          <a:xfrm>
            <a:off x="533400" y="1600200"/>
            <a:ext cx="8077200" cy="4441825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000" b="1" dirty="0" smtClean="0"/>
              <a:t>Ruby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http://ruby-lang.org</a:t>
            </a:r>
          </a:p>
          <a:p>
            <a:r>
              <a:rPr lang="en-US" sz="2000" b="1" dirty="0" smtClean="0"/>
              <a:t>Ruby on Rails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http://rubyonrails.org</a:t>
            </a:r>
          </a:p>
          <a:p>
            <a:r>
              <a:rPr lang="en-US" sz="2000" b="1" dirty="0" smtClean="0"/>
              <a:t>Ruby on Rails Security Guide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http://guides.rubyonrails.org/security.html</a:t>
            </a:r>
          </a:p>
          <a:p>
            <a:r>
              <a:rPr lang="en-US" sz="2000" b="1" dirty="0" smtClean="0"/>
              <a:t>Brakeman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http://brakemanscanner.org</a:t>
            </a:r>
          </a:p>
          <a:p>
            <a:r>
              <a:rPr lang="en-US" sz="2000" b="1" dirty="0" smtClean="0"/>
              <a:t>Jenkins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http://jenkins-ci.org</a:t>
            </a:r>
          </a:p>
          <a:p>
            <a:r>
              <a:rPr lang="en-US" sz="2000" b="1" dirty="0" smtClean="0"/>
              <a:t>Brakeman </a:t>
            </a:r>
            <a:r>
              <a:rPr lang="en-US" sz="2000" b="1" dirty="0" err="1" smtClean="0"/>
              <a:t>plugin</a:t>
            </a:r>
            <a:r>
              <a:rPr lang="en-US" sz="2000" b="1" dirty="0" smtClean="0"/>
              <a:t> for Jenkins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http://github.com/presidentbeef/brakeman-jenkins-plugin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iStock_000002901496XSmall.jpg"/>
          <p:cNvPicPr>
            <a:picLocks noChangeAspect="1"/>
          </p:cNvPicPr>
          <p:nvPr/>
        </p:nvPicPr>
        <p:blipFill>
          <a:blip r:embed="rId2" cstate="print">
            <a:lum bright="18000"/>
          </a:blip>
          <a:srcRect r="12796"/>
          <a:stretch>
            <a:fillRect/>
          </a:stretch>
        </p:blipFill>
        <p:spPr bwMode="auto">
          <a:xfrm>
            <a:off x="0" y="0"/>
            <a:ext cx="7974013" cy="61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US" dirty="0" smtClean="0"/>
              <a:t>Use </a:t>
            </a:r>
            <a:r>
              <a:rPr lang="en-US" i="1" u="sng" dirty="0" smtClean="0"/>
              <a:t>tools</a:t>
            </a:r>
            <a:r>
              <a:rPr lang="en-US" dirty="0" smtClean="0"/>
              <a:t> to detect and report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dirty="0" smtClean="0"/>
              <a:t>security defects in code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i="1" u="sng" dirty="0" smtClean="0"/>
              <a:t>early</a:t>
            </a:r>
            <a:r>
              <a:rPr lang="en-US" dirty="0" smtClean="0"/>
              <a:t> in the development cycle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dirty="0" smtClean="0"/>
              <a:t>with</a:t>
            </a:r>
            <a:r>
              <a:rPr lang="en-US" i="1" dirty="0" smtClean="0"/>
              <a:t> </a:t>
            </a:r>
            <a:r>
              <a:rPr lang="en-US" i="1" u="sng" dirty="0" smtClean="0"/>
              <a:t>minimal impact</a:t>
            </a:r>
            <a:r>
              <a:rPr lang="en-US" dirty="0" smtClean="0"/>
              <a:t>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dirty="0" smtClean="0"/>
              <a:t>to development workflow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Our Philosophy: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Light Touch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Static vs. Dynamic Analysis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Penetration Testing Pros</a:t>
            </a:r>
          </a:p>
          <a:p>
            <a:pPr lvl="1" eaLnBrk="1" hangingPunct="1"/>
            <a:r>
              <a:rPr lang="en-US" dirty="0" smtClean="0"/>
              <a:t>Replicates real life deployment</a:t>
            </a:r>
          </a:p>
          <a:p>
            <a:pPr lvl="1" eaLnBrk="1" hangingPunct="1"/>
            <a:r>
              <a:rPr lang="en-US" dirty="0" smtClean="0"/>
              <a:t>Entire application stack, configuration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Penetration Testing Cons</a:t>
            </a:r>
          </a:p>
          <a:p>
            <a:pPr lvl="1" eaLnBrk="1" hangingPunct="1"/>
            <a:r>
              <a:rPr lang="en-US" dirty="0" smtClean="0"/>
              <a:t>Reports symptoms, not root causes</a:t>
            </a:r>
          </a:p>
          <a:p>
            <a:pPr lvl="1" eaLnBrk="1" hangingPunct="1"/>
            <a:r>
              <a:rPr lang="en-US" dirty="0" smtClean="0"/>
              <a:t>Setup time, find defects late during QA cycle</a:t>
            </a:r>
          </a:p>
          <a:p>
            <a:pPr lvl="1" eaLnBrk="1" hangingPunct="1"/>
            <a:r>
              <a:rPr lang="en-US" dirty="0" smtClean="0"/>
              <a:t>Incomplete view of running app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vs. Dynamic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Static Code Analysis Pros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Early detection of defects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Integrated into developer’s workflow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No deployment required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Static Code Analysis Cons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Limited to code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Need access to source code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agile-development-mess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28600" y="133350"/>
            <a:ext cx="8686800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Defect Cost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agile-development-mess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228600" y="133350"/>
            <a:ext cx="8686800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Defect Cost Curve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858000" y="533400"/>
            <a:ext cx="1524000" cy="533400"/>
          </a:xfrm>
          <a:prstGeom prst="wedgeRectCallout">
            <a:avLst>
              <a:gd name="adj1" fmla="val 46090"/>
              <a:gd name="adj2" fmla="val 8821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Application Security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agile-development-mess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28600" y="133350"/>
            <a:ext cx="8686800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Defect Cost Curve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304800" y="5376863"/>
            <a:ext cx="1524000" cy="685800"/>
          </a:xfrm>
          <a:prstGeom prst="wedgeRectCallout">
            <a:avLst>
              <a:gd name="adj1" fmla="val 14424"/>
              <a:gd name="adj2" fmla="val 9438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Brakeman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+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Jenkins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718</Words>
  <Application>Microsoft Office PowerPoint</Application>
  <PresentationFormat>On-screen Show (4:3)</PresentationFormat>
  <Paragraphs>217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Franklin Gothic Medium</vt:lpstr>
      <vt:lpstr>Franklin Gothic Book</vt:lpstr>
      <vt:lpstr>Calibri</vt:lpstr>
      <vt:lpstr>SantaFeLetPlain</vt:lpstr>
      <vt:lpstr>Consolas</vt:lpstr>
      <vt:lpstr>Office Theme</vt:lpstr>
      <vt:lpstr>Brakeman and Jenkins:  The Duo Detects Defects in Ruby on Rails Code</vt:lpstr>
      <vt:lpstr>About Us</vt:lpstr>
      <vt:lpstr>McGraw’s Touch Point #1  Code Review (Tools)</vt:lpstr>
      <vt:lpstr>Our Philosophy: Light Touch</vt:lpstr>
      <vt:lpstr>Static vs. Dynamic Analysis</vt:lpstr>
      <vt:lpstr>Static vs. Dynamic Analysis</vt:lpstr>
      <vt:lpstr>Defect Cost Curve</vt:lpstr>
      <vt:lpstr>Defect Cost Curve</vt:lpstr>
      <vt:lpstr>Defect Cost Curve</vt:lpstr>
      <vt:lpstr>Existing Static Analysis Tools for Security Defects</vt:lpstr>
      <vt:lpstr>Ruby on Rails</vt:lpstr>
      <vt:lpstr>Manual Workflow</vt:lpstr>
      <vt:lpstr>Manual Workflow</vt:lpstr>
      <vt:lpstr>Automated Workflow</vt:lpstr>
      <vt:lpstr>Brakeman</vt:lpstr>
      <vt:lpstr>Using Brakeman</vt:lpstr>
      <vt:lpstr>Brakeman Application Flow</vt:lpstr>
      <vt:lpstr>Vulnerabilities Brakeman Detects</vt:lpstr>
      <vt:lpstr>Example: Cross Site Scripting (Rails 2.x)</vt:lpstr>
      <vt:lpstr>Example: Cross Site Scripting (Rails 3.x)</vt:lpstr>
      <vt:lpstr>Example: Cross Site Scripting (Rails 3.x)</vt:lpstr>
      <vt:lpstr>Example: SQL Injection</vt:lpstr>
      <vt:lpstr>Example: SQL Injection</vt:lpstr>
      <vt:lpstr>Extended Example - Filters</vt:lpstr>
      <vt:lpstr>Extended Example - Filters</vt:lpstr>
      <vt:lpstr>Extended Example - Filters</vt:lpstr>
      <vt:lpstr>Extended Example - Filters</vt:lpstr>
      <vt:lpstr>Extended Example - Filters</vt:lpstr>
      <vt:lpstr>Example: Mass Assignment</vt:lpstr>
      <vt:lpstr>Example: Mass Assignment</vt:lpstr>
      <vt:lpstr>Example: Mass Assignment</vt:lpstr>
      <vt:lpstr>Slide 32</vt:lpstr>
      <vt:lpstr>How Jenkins Works</vt:lpstr>
      <vt:lpstr>How Jenkins Works</vt:lpstr>
      <vt:lpstr>Brakeman Plugin for Jenkins</vt:lpstr>
      <vt:lpstr>Some Results </vt:lpstr>
      <vt:lpstr>Resources</vt:lpstr>
    </vt:vector>
  </TitlesOfParts>
  <Company>ATTInteractive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Brakeman and Jenkins</dc:title>
  <dc:creator>Justin Collins;Tin Zaw</dc:creator>
  <cp:lastModifiedBy>Justin</cp:lastModifiedBy>
  <cp:revision>184</cp:revision>
  <dcterms:created xsi:type="dcterms:W3CDTF">2011-08-23T17:47:40Z</dcterms:created>
  <dcterms:modified xsi:type="dcterms:W3CDTF">2011-09-20T21:55:51Z</dcterms:modified>
</cp:coreProperties>
</file>