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Lst>
  <p:sldSz cx="9144000" cy="6400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D0"/>
    <a:srgbClr val="979797"/>
    <a:srgbClr val="333333"/>
    <a:srgbClr val="685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0" autoAdjust="0"/>
  </p:normalViewPr>
  <p:slideViewPr>
    <p:cSldViewPr>
      <p:cViewPr varScale="1">
        <p:scale>
          <a:sx n="137" d="100"/>
          <a:sy n="137" d="100"/>
        </p:scale>
        <p:origin x="-888" y="-112"/>
      </p:cViewPr>
      <p:guideLst>
        <p:guide orient="horz" pos="816"/>
        <p:guide orient="horz" pos="1162"/>
        <p:guide orient="horz" pos="1728"/>
        <p:guide orient="horz" pos="3815"/>
        <p:guide orient="horz" pos="1872"/>
        <p:guide orient="horz" pos="923"/>
        <p:guide pos="480"/>
        <p:guide pos="5280"/>
        <p:guide pos="7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A83ED-57A5-9040-B4EA-4D259187CD17}" type="datetimeFigureOut">
              <a:rPr lang="en-US" smtClean="0"/>
              <a:t>11-08-16</a:t>
            </a:fld>
            <a:endParaRPr lang="en-US"/>
          </a:p>
        </p:txBody>
      </p:sp>
      <p:sp>
        <p:nvSpPr>
          <p:cNvPr id="4" name="Slide Image Placeholder 3"/>
          <p:cNvSpPr>
            <a:spLocks noGrp="1" noRot="1" noChangeAspect="1"/>
          </p:cNvSpPr>
          <p:nvPr>
            <p:ph type="sldImg" idx="2"/>
          </p:nvPr>
        </p:nvSpPr>
        <p:spPr>
          <a:xfrm>
            <a:off x="981075" y="685800"/>
            <a:ext cx="48958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495E9-57E6-C740-ABD8-202772C4F395}" type="slidenum">
              <a:rPr lang="en-US" smtClean="0"/>
              <a:t>‹#›</a:t>
            </a:fld>
            <a:endParaRPr lang="en-US"/>
          </a:p>
        </p:txBody>
      </p:sp>
    </p:spTree>
    <p:extLst>
      <p:ext uri="{BB962C8B-B14F-4D97-AF65-F5344CB8AC3E}">
        <p14:creationId xmlns:p14="http://schemas.microsoft.com/office/powerpoint/2010/main" val="509549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1</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a:t>
            </a:r>
            <a:r>
              <a:rPr lang="en-US" baseline="0" dirty="0" smtClean="0"/>
              <a:t> about Android apps! Not browsers, not OS, just apps you get from the Android Market or other market.  OS is an entire subject alone We touch on OS issues only if they lead to rooting as the result of an application compromise or if its important in setting up a test environment.. </a:t>
            </a:r>
          </a:p>
          <a:p>
            <a:endParaRPr lang="en-US" baseline="0" dirty="0" smtClean="0"/>
          </a:p>
          <a:p>
            <a:r>
              <a:rPr lang="en-US" baseline="0" dirty="0" smtClean="0"/>
              <a:t>Usually when doing an app </a:t>
            </a:r>
            <a:r>
              <a:rPr lang="en-US" baseline="0" dirty="0" err="1" smtClean="0"/>
              <a:t>pentest</a:t>
            </a:r>
            <a:r>
              <a:rPr lang="en-US" baseline="0" dirty="0" smtClean="0"/>
              <a:t>, we don’t care much about the clients side, except for XSS… For this, we need to care – </a:t>
            </a:r>
            <a:r>
              <a:rPr lang="en-US" baseline="0" dirty="0" err="1" smtClean="0"/>
              <a:t>vulns</a:t>
            </a:r>
            <a:r>
              <a:rPr lang="en-US" baseline="0" dirty="0" smtClean="0"/>
              <a:t> could be in the client, as could insecurely stored data or credentials. Or a way for an attacker to root your device..</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10</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11</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initial setup used in burp suite in order to begin to intercept the apps communications</a:t>
            </a:r>
          </a:p>
          <a:p>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12</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Extract the CA cert from the browser</a:t>
            </a:r>
            <a:r>
              <a:rPr lang="en-US" baseline="0" dirty="0" smtClean="0"/>
              <a:t> cert chain which is displayed when the proxy is used to intercept a page using SSL.</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13</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Export the certificate as an</a:t>
            </a:r>
            <a:r>
              <a:rPr lang="en-US" baseline="0" dirty="0" smtClean="0"/>
              <a:t> x.509 .</a:t>
            </a:r>
            <a:r>
              <a:rPr lang="en-US" baseline="0" dirty="0" err="1" smtClean="0"/>
              <a:t>pem</a:t>
            </a:r>
            <a:r>
              <a:rPr lang="en-US" baseline="0" dirty="0" smtClean="0"/>
              <a:t> certificate, you must use . PEM format to import the certs into the Android emulator. </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14</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 you have the latest Android SDK installed,</a:t>
            </a:r>
            <a:r>
              <a:rPr lang="en-US" baseline="0" dirty="0" smtClean="0"/>
              <a:t> including as many of the APIs as you can. Be patient…this takes a while…</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15</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Target AVD is the virtual device you will be </a:t>
            </a:r>
            <a:r>
              <a:rPr lang="en-US" dirty="0" err="1" smtClean="0"/>
              <a:t>proxying</a:t>
            </a:r>
            <a:r>
              <a:rPr lang="en-US" dirty="0" smtClean="0"/>
              <a:t> through burp and testing your apps on. We need to do a few extra steps to get this going, but start off. Basically you want to target</a:t>
            </a:r>
            <a:r>
              <a:rPr lang="en-US" baseline="0" dirty="0" smtClean="0"/>
              <a:t> the right SDK version. A good one is the 2.2 release, with at least 1024 SD card. Create the AVD, start it up, then shut it down.</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16</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 the </a:t>
            </a:r>
            <a:r>
              <a:rPr lang="en-US" dirty="0" err="1" smtClean="0"/>
              <a:t>system.img</a:t>
            </a:r>
            <a:r>
              <a:rPr lang="en-US" dirty="0" smtClean="0"/>
              <a:t> file from the API to your AVD directory in the .android directory. This is the file we will be altering to allow us to do all kinds of </a:t>
            </a:r>
            <a:r>
              <a:rPr lang="en-US" dirty="0" err="1" smtClean="0"/>
              <a:t>proxying</a:t>
            </a:r>
            <a:r>
              <a:rPr lang="en-US" dirty="0" smtClean="0"/>
              <a:t> and hacking.</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17</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start the emulator</a:t>
            </a:r>
            <a:r>
              <a:rPr lang="en-US" baseline="0" dirty="0" smtClean="0"/>
              <a:t> again, this time from the </a:t>
            </a:r>
            <a:r>
              <a:rPr lang="en-US" baseline="0" dirty="0" err="1" smtClean="0"/>
              <a:t>commandline</a:t>
            </a:r>
            <a:r>
              <a:rPr lang="en-US" baseline="0" dirty="0" smtClean="0"/>
              <a:t>  and specifying the –partition-size parameter with 128. This will give us enough memory to do some of the work we are about to do. Wait until the the device starts. Note: occasionally, the device will start but indicate it cannot connect to the network. If this happens, merely shutdown the emulator and restart. Also not you HAVE to do this from the </a:t>
            </a:r>
            <a:r>
              <a:rPr lang="en-US" baseline="0" dirty="0" err="1" smtClean="0"/>
              <a:t>commandline</a:t>
            </a:r>
            <a:r>
              <a:rPr lang="en-US" baseline="0" dirty="0" smtClean="0"/>
              <a:t> or you cannot alter the files correctly.</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18</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Install the</a:t>
            </a:r>
            <a:r>
              <a:rPr lang="en-US" baseline="0" dirty="0" smtClean="0"/>
              <a:t> cert by copying the sha1 fingerprint into the DB </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19</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Pull down these two files – we will be altering these in order to allow the </a:t>
            </a:r>
            <a:r>
              <a:rPr lang="en-US" dirty="0" err="1" smtClean="0"/>
              <a:t>Portswigger</a:t>
            </a:r>
            <a:r>
              <a:rPr lang="en-US" dirty="0" smtClean="0"/>
              <a:t> CA cert to be trusted and to prevent freezing when downloading from the Android Market , if you decide to do that too (remember, we are trying to make an emulator as close to a real device as we can).</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20</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the </a:t>
            </a:r>
            <a:r>
              <a:rPr lang="en-US" dirty="0" err="1" smtClean="0"/>
              <a:t>Portswigger</a:t>
            </a:r>
            <a:r>
              <a:rPr lang="en-US" dirty="0" smtClean="0"/>
              <a:t> CA cert</a:t>
            </a:r>
            <a:r>
              <a:rPr lang="en-US" baseline="0" dirty="0" smtClean="0"/>
              <a:t> we obtained earlier to the </a:t>
            </a:r>
            <a:r>
              <a:rPr lang="en-US" baseline="0" dirty="0" err="1" smtClean="0"/>
              <a:t>cacerts.bks</a:t>
            </a:r>
            <a:r>
              <a:rPr lang="en-US" baseline="0" dirty="0" smtClean="0"/>
              <a:t> </a:t>
            </a:r>
            <a:r>
              <a:rPr lang="en-US" baseline="0" dirty="0" err="1" smtClean="0"/>
              <a:t>keystore</a:t>
            </a:r>
            <a:r>
              <a:rPr lang="en-US" baseline="0" dirty="0" smtClean="0"/>
              <a:t>. Use </a:t>
            </a:r>
            <a:r>
              <a:rPr lang="en-US" baseline="0" dirty="0" err="1" smtClean="0"/>
              <a:t>keytool</a:t>
            </a:r>
            <a:r>
              <a:rPr lang="en-US" baseline="0" dirty="0" smtClean="0"/>
              <a:t> –list to show that you have done it right.</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21</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the </a:t>
            </a:r>
            <a:r>
              <a:rPr lang="en-US" dirty="0" err="1" smtClean="0"/>
              <a:t>build.props</a:t>
            </a:r>
            <a:r>
              <a:rPr lang="en-US" dirty="0" smtClean="0"/>
              <a:t> to comment out the </a:t>
            </a:r>
            <a:r>
              <a:rPr lang="en-US" dirty="0" err="1" smtClean="0"/>
              <a:t>ro.config.nocheckin</a:t>
            </a:r>
            <a:r>
              <a:rPr lang="en-US" dirty="0" smtClean="0"/>
              <a:t>=yes</a:t>
            </a:r>
            <a:r>
              <a:rPr lang="en-US" baseline="0" dirty="0" smtClean="0"/>
              <a:t> line. This is needed later if we decide to install the Android Market for testing.</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22</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the updated files to the new </a:t>
            </a:r>
            <a:r>
              <a:rPr lang="en-US" dirty="0" err="1" smtClean="0"/>
              <a:t>system.img</a:t>
            </a:r>
            <a:r>
              <a:rPr lang="en-US" dirty="0" smtClean="0"/>
              <a:t> file</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23</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Removing the </a:t>
            </a:r>
            <a:r>
              <a:rPr lang="en-US" dirty="0" err="1" smtClean="0"/>
              <a:t>SDKSetup.apk</a:t>
            </a:r>
            <a:r>
              <a:rPr lang="en-US" dirty="0" smtClean="0"/>
              <a:t> file allows changes to survive a restart of the</a:t>
            </a:r>
            <a:r>
              <a:rPr lang="en-US" baseline="0" dirty="0" smtClean="0"/>
              <a:t> image. Moving </a:t>
            </a:r>
            <a:r>
              <a:rPr lang="en-US" baseline="0" dirty="0" err="1" smtClean="0"/>
              <a:t>su</a:t>
            </a:r>
            <a:r>
              <a:rPr lang="en-US" baseline="0" dirty="0" smtClean="0"/>
              <a:t> to </a:t>
            </a:r>
            <a:r>
              <a:rPr lang="en-US" baseline="0" dirty="0" err="1" smtClean="0"/>
              <a:t>su.bak</a:t>
            </a:r>
            <a:r>
              <a:rPr lang="en-US" baseline="0" dirty="0" smtClean="0"/>
              <a:t> helps hide the fact that you are running on an emulator for those apps that try to detect rooted or emulator apps</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24</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at this point, installing the Android Market is a simple as moving the .</a:t>
            </a:r>
            <a:r>
              <a:rPr lang="en-US" dirty="0" err="1" smtClean="0"/>
              <a:t>apks</a:t>
            </a:r>
            <a:r>
              <a:rPr lang="en-US" dirty="0" smtClean="0"/>
              <a:t> to the device.</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25</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the foibles and pitfalls</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26</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27</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step in Pen</a:t>
            </a:r>
            <a:r>
              <a:rPr lang="en-US" baseline="0" dirty="0" smtClean="0"/>
              <a:t> </a:t>
            </a:r>
            <a:r>
              <a:rPr lang="en-US" baseline="0" dirty="0" err="1" smtClean="0"/>
              <a:t>Testiing</a:t>
            </a:r>
            <a:r>
              <a:rPr lang="en-US" baseline="0" dirty="0" smtClean="0"/>
              <a:t> </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28</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each tool and what the are used for</a:t>
            </a:r>
            <a:r>
              <a:rPr lang="en-US" baseline="0" dirty="0" smtClean="0"/>
              <a:t>.</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29</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Reverse an .</a:t>
            </a:r>
            <a:r>
              <a:rPr lang="en-US" dirty="0" err="1" smtClean="0"/>
              <a:t>apk</a:t>
            </a:r>
            <a:r>
              <a:rPr lang="en-US" dirty="0" smtClean="0"/>
              <a:t> with dex2jar and then decompile</a:t>
            </a:r>
            <a:r>
              <a:rPr lang="en-US" baseline="0" dirty="0" smtClean="0"/>
              <a:t> with JD-GUI</a:t>
            </a:r>
          </a:p>
          <a:p>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30</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first step is to reverse and examine the code</a:t>
            </a:r>
            <a:r>
              <a:rPr lang="en-US" baseline="0" dirty="0" smtClean="0"/>
              <a:t> for embedded credentials and embedded strings that can help you break encryption, login to a server or basically find out how the app works. Store </a:t>
            </a:r>
            <a:r>
              <a:rPr lang="en-US" baseline="0" dirty="0" err="1" smtClean="0"/>
              <a:t>sensistive</a:t>
            </a:r>
            <a:r>
              <a:rPr lang="en-US" baseline="0" dirty="0" smtClean="0"/>
              <a:t> data in files, </a:t>
            </a:r>
            <a:r>
              <a:rPr lang="en-US" baseline="0" dirty="0" err="1" smtClean="0"/>
              <a:t>SQLLite</a:t>
            </a:r>
            <a:r>
              <a:rPr lang="en-US" baseline="0" dirty="0" smtClean="0"/>
              <a:t>? Connect with a server? </a:t>
            </a:r>
            <a:r>
              <a:rPr lang="en-US" baseline="0" dirty="0" err="1" smtClean="0"/>
              <a:t>Etc</a:t>
            </a:r>
            <a:endParaRPr lang="en-US" baseline="0" dirty="0" smtClean="0"/>
          </a:p>
          <a:p>
            <a:r>
              <a:rPr lang="en-US" baseline="0" dirty="0" smtClean="0"/>
              <a:t>Helps find new targets.</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31</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32</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up and show the </a:t>
            </a:r>
            <a:r>
              <a:rPr lang="en-US" dirty="0" err="1" smtClean="0"/>
              <a:t>proxying</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33</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Install</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34</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an </a:t>
            </a:r>
            <a:r>
              <a:rPr lang="en-US" dirty="0" err="1" smtClean="0"/>
              <a:t>apk</a:t>
            </a:r>
            <a:r>
              <a:rPr lang="en-US" dirty="0" smtClean="0"/>
              <a:t> communicating with a server via Burp. Show adjustments to hostname if needed.</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35</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36</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7475" marR="0" indent="-117475" algn="l" defTabSz="914400" rtl="0" eaLnBrk="1" fontAlgn="auto" latinLnBrk="0" hangingPunct="1">
              <a:lnSpc>
                <a:spcPct val="100000"/>
              </a:lnSpc>
              <a:spcBef>
                <a:spcPts val="0"/>
              </a:spcBef>
              <a:spcAft>
                <a:spcPts val="600"/>
              </a:spcAft>
              <a:buClrTx/>
              <a:buSzTx/>
              <a:buFont typeface="Arial" pitchFamily="34" charset="0"/>
              <a:buNone/>
              <a:tabLst/>
              <a:defRPr/>
            </a:pPr>
            <a:r>
              <a:rPr lang="en-US" dirty="0" smtClean="0"/>
              <a:t>Quick demo….show a screenshot if</a:t>
            </a:r>
            <a:r>
              <a:rPr lang="en-US" baseline="0" dirty="0" smtClean="0"/>
              <a:t> needed</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37</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7475" marR="0" indent="-117475" algn="l" defTabSz="914400" rtl="0" eaLnBrk="1" fontAlgn="auto" latinLnBrk="0" hangingPunct="1">
              <a:lnSpc>
                <a:spcPct val="100000"/>
              </a:lnSpc>
              <a:spcBef>
                <a:spcPts val="0"/>
              </a:spcBef>
              <a:spcAft>
                <a:spcPts val="600"/>
              </a:spcAft>
              <a:buClrTx/>
              <a:buSzTx/>
              <a:buFont typeface="Arial" pitchFamily="34" charset="0"/>
              <a:buNone/>
              <a:tabLst/>
              <a:defRPr/>
            </a:pPr>
            <a:r>
              <a:rPr lang="en-US" dirty="0" smtClean="0"/>
              <a:t>Quick demo….show a screenshot </a:t>
            </a:r>
            <a:r>
              <a:rPr lang="en-US" smtClean="0"/>
              <a:t>if</a:t>
            </a:r>
            <a:r>
              <a:rPr lang="en-US" baseline="0" smtClean="0"/>
              <a:t> needed</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38</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7475" marR="0" indent="-117475" algn="l" defTabSz="914400" rtl="0" eaLnBrk="1" fontAlgn="auto" latinLnBrk="0" hangingPunct="1">
              <a:lnSpc>
                <a:spcPct val="100000"/>
              </a:lnSpc>
              <a:spcBef>
                <a:spcPts val="0"/>
              </a:spcBef>
              <a:spcAft>
                <a:spcPts val="600"/>
              </a:spcAft>
              <a:buClrTx/>
              <a:buSzTx/>
              <a:buFont typeface="Arial" pitchFamily="34" charset="0"/>
              <a:buNone/>
              <a:tabLst/>
              <a:defRPr/>
            </a:pPr>
            <a:r>
              <a:rPr lang="en-US" dirty="0" smtClean="0"/>
              <a:t>Talk about using this to decrypt </a:t>
            </a:r>
            <a:r>
              <a:rPr lang="en-US" dirty="0" err="1" smtClean="0"/>
              <a:t>SQLLite</a:t>
            </a:r>
            <a:r>
              <a:rPr lang="en-US" dirty="0" smtClean="0"/>
              <a:t> </a:t>
            </a:r>
            <a:r>
              <a:rPr lang="en-US" dirty="0" err="1" smtClean="0"/>
              <a:t>db</a:t>
            </a:r>
            <a:r>
              <a:rPr lang="en-US" baseline="0" dirty="0" smtClean="0"/>
              <a:t> and files on the </a:t>
            </a:r>
            <a:r>
              <a:rPr lang="en-US" baseline="0" dirty="0" err="1" smtClean="0"/>
              <a:t>filesystem</a:t>
            </a:r>
            <a:r>
              <a:rPr lang="en-US" baseline="0" dirty="0" smtClean="0"/>
              <a:t> </a:t>
            </a:r>
            <a:r>
              <a:rPr lang="en-US" baseline="0" dirty="0" err="1" smtClean="0"/>
              <a:t>Qucik</a:t>
            </a:r>
            <a:r>
              <a:rPr lang="en-US" baseline="0" dirty="0" smtClean="0"/>
              <a:t> demo if there is time</a:t>
            </a:r>
          </a:p>
          <a:p>
            <a:pPr marL="117475" marR="0" indent="-117475" algn="l" defTabSz="914400" rtl="0" eaLnBrk="1" fontAlgn="auto" latinLnBrk="0" hangingPunct="1">
              <a:lnSpc>
                <a:spcPct val="100000"/>
              </a:lnSpc>
              <a:spcBef>
                <a:spcPts val="0"/>
              </a:spcBef>
              <a:spcAft>
                <a:spcPts val="600"/>
              </a:spcAft>
              <a:buClrTx/>
              <a:buSzTx/>
              <a:buFont typeface="Arial" pitchFamily="34" charset="0"/>
              <a:buNone/>
              <a:tabLst/>
              <a:defRPr/>
            </a:pP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39</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4</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40</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a few well known</a:t>
            </a:r>
            <a:r>
              <a:rPr lang="en-US" baseline="0" dirty="0" smtClean="0"/>
              <a:t> examples of each – finding test usernames and passwords embedded in code, </a:t>
            </a:r>
            <a:r>
              <a:rPr lang="en-US" baseline="0" dirty="0" err="1" smtClean="0"/>
              <a:t>db</a:t>
            </a:r>
            <a:r>
              <a:rPr lang="en-US" baseline="0" dirty="0" smtClean="0"/>
              <a:t> passwords embedded in static PRAGMA </a:t>
            </a:r>
            <a:r>
              <a:rPr lang="en-US" baseline="0" dirty="0" err="1" smtClean="0"/>
              <a:t>hexkeys</a:t>
            </a:r>
            <a:r>
              <a:rPr lang="en-US" baseline="0" dirty="0" smtClean="0"/>
              <a:t> value </a:t>
            </a:r>
            <a:r>
              <a:rPr lang="en-US" baseline="0" dirty="0" err="1" smtClean="0"/>
              <a:t>etc</a:t>
            </a:r>
            <a:endParaRPr lang="en-US" baseline="0" dirty="0" smtClean="0"/>
          </a:p>
          <a:p>
            <a:r>
              <a:rPr lang="en-US" baseline="0" dirty="0" smtClean="0"/>
              <a:t>Mention the desire comes from vendors trying to restrict user’s use of devices leads to users breaking and hacking their devices.</a:t>
            </a:r>
          </a:p>
          <a:p>
            <a:r>
              <a:rPr lang="en-US" baseline="0" dirty="0" smtClean="0"/>
              <a:t>List the tools and mention the 2600 article</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41</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Defense in depth – try to do a bit of all 3.</a:t>
            </a:r>
          </a:p>
          <a:p>
            <a:r>
              <a:rPr lang="en-US" dirty="0" err="1" smtClean="0"/>
              <a:t>Devs</a:t>
            </a:r>
            <a:r>
              <a:rPr lang="en-US" dirty="0" smtClean="0"/>
              <a:t> – assume your code will be reversed and the app will operate in the hands of the bad guy</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42</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idx="10"/>
          </p:nvPr>
        </p:nvSpPr>
        <p:spPr/>
        <p:txBody>
          <a:bodyPr/>
          <a:lstStyle/>
          <a:p>
            <a:fld id="{85D633B9-50B7-414B-8333-B1DB4B7654A9}" type="datetime6">
              <a:rPr lang="en-US" smtClean="0"/>
              <a:pPr/>
              <a:t>August 11</a:t>
            </a:fld>
            <a:endParaRPr lang="en-US" dirty="0"/>
          </a:p>
        </p:txBody>
      </p:sp>
      <p:sp>
        <p:nvSpPr>
          <p:cNvPr id="14" name="Slide Number Placeholder 13"/>
          <p:cNvSpPr>
            <a:spLocks noGrp="1"/>
          </p:cNvSpPr>
          <p:nvPr>
            <p:ph type="sldNum" sz="quarter" idx="11"/>
          </p:nvPr>
        </p:nvSpPr>
        <p:spPr/>
        <p:txBody>
          <a:bodyPr/>
          <a:lstStyle/>
          <a:p>
            <a:fld id="{2E6BA22E-C186-410F-9CCE-A5312AC59F1F}" type="slidenum">
              <a:rPr lang="en-US" smtClean="0"/>
              <a:pPr/>
              <a:t>43</a:t>
            </a:fld>
            <a:endParaRPr lang="en-US" dirty="0"/>
          </a:p>
        </p:txBody>
      </p:sp>
      <p:sp>
        <p:nvSpPr>
          <p:cNvPr id="15" name="Footer Placeholder 14"/>
          <p:cNvSpPr>
            <a:spLocks noGrp="1"/>
          </p:cNvSpPr>
          <p:nvPr>
            <p:ph type="ftr" sz="quarter" idx="12"/>
          </p:nvPr>
        </p:nvSpPr>
        <p:spPr/>
        <p:txBody>
          <a:bodyPr/>
          <a:lstStyle/>
          <a:p>
            <a:r>
              <a:rPr lang="en-US" dirty="0" smtClean="0"/>
              <a:t>Trustwave Confidential-Page</a:t>
            </a:r>
            <a:endParaRPr lang="en-US" dirty="0"/>
          </a:p>
        </p:txBody>
      </p:sp>
      <p:sp>
        <p:nvSpPr>
          <p:cNvPr id="16" name="Header Placeholder 15"/>
          <p:cNvSpPr>
            <a:spLocks noGrp="1"/>
          </p:cNvSpPr>
          <p:nvPr>
            <p:ph type="hdr" sz="quarter" idx="13"/>
          </p:nvPr>
        </p:nvSpPr>
        <p:spPr/>
        <p:txBody>
          <a:bodyPr/>
          <a:lstStyle/>
          <a:p>
            <a:r>
              <a:rPr lang="en-US" smtClean="0"/>
              <a:t>Header</a:t>
            </a:r>
            <a:endParaRPr lang="en-US" dirty="0"/>
          </a:p>
        </p:txBody>
      </p:sp>
      <p:sp>
        <p:nvSpPr>
          <p:cNvPr id="21" name="Slide Image Placeholder 20"/>
          <p:cNvSpPr>
            <a:spLocks noGrp="1" noRot="1" noChangeAspect="1"/>
          </p:cNvSpPr>
          <p:nvPr>
            <p:ph type="sldImg"/>
          </p:nvPr>
        </p:nvSpPr>
        <p:spPr/>
      </p:sp>
      <p:sp>
        <p:nvSpPr>
          <p:cNvPr id="22" name="Notes Placeholder 21"/>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what people are currently doing with broken Android apps, talk about the large amount of press Android apps have been getting</a:t>
            </a:r>
          </a:p>
          <a:p>
            <a:endParaRPr lang="en-US" baseline="0" dirty="0" smtClean="0"/>
          </a:p>
          <a:p>
            <a:pPr marL="228600" indent="-228600">
              <a:buAutoNum type="arabicPeriod"/>
            </a:pPr>
            <a:r>
              <a:rPr lang="en-US" baseline="0" dirty="0" smtClean="0"/>
              <a:t>Stealing money, increasing payment apps on mobile devices, this increases the chances of a criminal translating an Android compromise into a direct monetary payout, increasing the stakes – variants of Zeus\</a:t>
            </a:r>
            <a:r>
              <a:rPr lang="en-US" baseline="0" dirty="0" err="1" smtClean="0"/>
              <a:t>Zbot</a:t>
            </a:r>
            <a:r>
              <a:rPr lang="en-US" baseline="0" dirty="0" smtClean="0"/>
              <a:t> banking </a:t>
            </a:r>
            <a:r>
              <a:rPr lang="en-US" baseline="0" dirty="0" err="1" smtClean="0"/>
              <a:t>trojan</a:t>
            </a:r>
            <a:r>
              <a:rPr lang="en-US" baseline="0" dirty="0" smtClean="0"/>
              <a:t> found on Android.</a:t>
            </a:r>
          </a:p>
          <a:p>
            <a:pPr marL="228600" indent="-228600">
              <a:buAutoNum type="arabicPeriod"/>
            </a:pPr>
            <a:r>
              <a:rPr lang="en-US" baseline="0" dirty="0" smtClean="0"/>
              <a:t>Embarrassing people, PR nightmare to be a </a:t>
            </a:r>
            <a:r>
              <a:rPr lang="en-US" baseline="0" dirty="0" err="1" smtClean="0"/>
              <a:t>paypal</a:t>
            </a:r>
            <a:r>
              <a:rPr lang="en-US" baseline="0" dirty="0" smtClean="0"/>
              <a:t> type company where your app flaws are publicly exposed, need to get in there to close those holes before someone else finds them. </a:t>
            </a:r>
          </a:p>
          <a:p>
            <a:pPr marL="228600" indent="-228600">
              <a:buAutoNum type="arabicPeriod"/>
            </a:pPr>
            <a:r>
              <a:rPr lang="en-US" baseline="0" dirty="0" smtClean="0"/>
              <a:t>Independent security researchers are doing this work in an effort to make a name for themselves.</a:t>
            </a:r>
          </a:p>
          <a:p>
            <a:pPr marL="228600" indent="-228600">
              <a:buAutoNum type="arabicPeriod"/>
            </a:pPr>
            <a:r>
              <a:rPr lang="en-US" baseline="0" dirty="0" smtClean="0"/>
              <a:t>Breaking out of restrictive licensing schemes and functionality -  user’s braking out of Kobo software </a:t>
            </a:r>
            <a:r>
              <a:rPr lang="en-US" baseline="0" dirty="0" err="1" smtClean="0"/>
              <a:t>etc</a:t>
            </a:r>
            <a:r>
              <a:rPr lang="en-US" baseline="0" dirty="0" smtClean="0"/>
              <a:t> to read multiple e-book formats on their devices is an example of both</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5</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Zeus banking </a:t>
            </a:r>
            <a:r>
              <a:rPr lang="en-US" dirty="0" err="1" smtClean="0"/>
              <a:t>trojan</a:t>
            </a:r>
            <a:r>
              <a:rPr lang="en-US" dirty="0" smtClean="0"/>
              <a:t> is turning up on</a:t>
            </a:r>
            <a:r>
              <a:rPr lang="en-US" baseline="0" dirty="0" smtClean="0"/>
              <a:t> Android smartphones in an effort to outwit 2 factor auth.</a:t>
            </a:r>
          </a:p>
          <a:p>
            <a:endParaRPr lang="en-US" baseline="0" dirty="0" smtClean="0"/>
          </a:p>
          <a:p>
            <a:r>
              <a:rPr lang="en-US" baseline="0" dirty="0" smtClean="0"/>
              <a:t>SMS grabbers do the same thing, to either steal credentials or to send high-cost texts, premium subscription SMS services.</a:t>
            </a:r>
          </a:p>
          <a:p>
            <a:endParaRPr lang="en-US" baseline="0" dirty="0" smtClean="0"/>
          </a:p>
          <a:p>
            <a:r>
              <a:rPr lang="en-US" baseline="0" dirty="0" smtClean="0"/>
              <a:t>Both cases the user is social engineered into installing a </a:t>
            </a:r>
            <a:r>
              <a:rPr lang="en-US" baseline="0" dirty="0" err="1" smtClean="0"/>
              <a:t>trojan</a:t>
            </a:r>
            <a:r>
              <a:rPr lang="en-US" baseline="0" dirty="0" smtClean="0"/>
              <a:t>,  ironically often </a:t>
            </a:r>
            <a:r>
              <a:rPr lang="en-US" baseline="0" dirty="0" err="1" smtClean="0"/>
              <a:t>trojaned</a:t>
            </a:r>
            <a:r>
              <a:rPr lang="en-US" baseline="0" dirty="0" smtClean="0"/>
              <a:t> copies of legit applications like anti-virus or banking security suites, often added to the Android Market place or third party markets…</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6</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why </a:t>
            </a:r>
            <a:r>
              <a:rPr lang="en-US" dirty="0" err="1" smtClean="0"/>
              <a:t>iphone</a:t>
            </a:r>
            <a:r>
              <a:rPr lang="en-US" dirty="0" smtClean="0"/>
              <a:t> apps are in the</a:t>
            </a:r>
            <a:r>
              <a:rPr lang="en-US" baseline="0" dirty="0" smtClean="0"/>
              <a:t> news and why its bad if they are poorly written.</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7</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why </a:t>
            </a:r>
            <a:r>
              <a:rPr lang="en-US" dirty="0" err="1" smtClean="0"/>
              <a:t>iphone</a:t>
            </a:r>
            <a:r>
              <a:rPr lang="en-US" dirty="0" smtClean="0"/>
              <a:t> apps are in the</a:t>
            </a:r>
            <a:r>
              <a:rPr lang="en-US" baseline="0" dirty="0" smtClean="0"/>
              <a:t> news and why its bad if they are poorly written.</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8</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Android Architecture – Linux ARM kernel OS</a:t>
            </a:r>
            <a:r>
              <a:rPr lang="en-US" baseline="0" dirty="0" smtClean="0"/>
              <a:t> with </a:t>
            </a:r>
            <a:r>
              <a:rPr lang="en-US" baseline="0" dirty="0" err="1" smtClean="0"/>
              <a:t>Dalvik</a:t>
            </a:r>
            <a:r>
              <a:rPr lang="en-US" baseline="0" dirty="0" smtClean="0"/>
              <a:t> VM on top</a:t>
            </a:r>
          </a:p>
          <a:p>
            <a:r>
              <a:rPr lang="en-US" baseline="0" dirty="0" smtClean="0"/>
              <a:t>Apps written in Java (</a:t>
            </a:r>
            <a:r>
              <a:rPr lang="en-US" baseline="0" dirty="0" err="1" smtClean="0"/>
              <a:t>unliess</a:t>
            </a:r>
            <a:r>
              <a:rPr lang="en-US" baseline="0" dirty="0" smtClean="0"/>
              <a:t> you add stuff with the NDK)</a:t>
            </a:r>
          </a:p>
          <a:p>
            <a:r>
              <a:rPr lang="en-US" dirty="0" smtClean="0"/>
              <a:t>Apps packaged as .</a:t>
            </a:r>
            <a:r>
              <a:rPr lang="en-US" dirty="0" err="1" smtClean="0"/>
              <a:t>apk</a:t>
            </a:r>
            <a:r>
              <a:rPr lang="en-US" dirty="0" smtClean="0"/>
              <a:t>, which is just a jar file with some extra manifest information</a:t>
            </a:r>
          </a:p>
          <a:p>
            <a:r>
              <a:rPr lang="en-US" dirty="0" smtClean="0"/>
              <a:t>Important because unless its obfuscated well, you can get near perfect java code out.</a:t>
            </a:r>
            <a:endParaRPr lang="en-US" dirty="0"/>
          </a:p>
        </p:txBody>
      </p:sp>
      <p:sp>
        <p:nvSpPr>
          <p:cNvPr id="4" name="Date Placeholder 3"/>
          <p:cNvSpPr>
            <a:spLocks noGrp="1"/>
          </p:cNvSpPr>
          <p:nvPr>
            <p:ph type="dt" idx="10"/>
          </p:nvPr>
        </p:nvSpPr>
        <p:spPr/>
        <p:txBody>
          <a:bodyPr/>
          <a:lstStyle/>
          <a:p>
            <a:fld id="{14236F5F-5B12-46F1-B467-156C6F29A468}" type="datetime6">
              <a:rPr lang="en-US" smtClean="0"/>
              <a:pPr/>
              <a:t>August 11</a:t>
            </a:fld>
            <a:endParaRPr lang="en-US" dirty="0"/>
          </a:p>
        </p:txBody>
      </p:sp>
      <p:sp>
        <p:nvSpPr>
          <p:cNvPr id="5" name="Slide Number Placeholder 4"/>
          <p:cNvSpPr>
            <a:spLocks noGrp="1"/>
          </p:cNvSpPr>
          <p:nvPr>
            <p:ph type="sldNum" sz="quarter" idx="11"/>
          </p:nvPr>
        </p:nvSpPr>
        <p:spPr/>
        <p:txBody>
          <a:bodyPr/>
          <a:lstStyle/>
          <a:p>
            <a:fld id="{2E6BA22E-C186-410F-9CCE-A5312AC59F1F}" type="slidenum">
              <a:rPr lang="en-US" smtClean="0"/>
              <a:pPr/>
              <a:t>9</a:t>
            </a:fld>
            <a:endParaRPr lang="en-US" dirty="0"/>
          </a:p>
        </p:txBody>
      </p:sp>
      <p:sp>
        <p:nvSpPr>
          <p:cNvPr id="6" name="Header Placeholder 5"/>
          <p:cNvSpPr>
            <a:spLocks noGrp="1"/>
          </p:cNvSpPr>
          <p:nvPr>
            <p:ph type="hdr" sz="quarter" idx="12"/>
          </p:nvPr>
        </p:nvSpPr>
        <p:spPr/>
        <p:txBody>
          <a:bodyPr/>
          <a:lstStyle/>
          <a:p>
            <a:r>
              <a:rPr lang="en-US" smtClean="0"/>
              <a:t>Header</a:t>
            </a:r>
            <a:endParaRPr lang="en-US" dirty="0"/>
          </a:p>
        </p:txBody>
      </p:sp>
      <p:sp>
        <p:nvSpPr>
          <p:cNvPr id="7" name="Footer Placeholder 6"/>
          <p:cNvSpPr>
            <a:spLocks noGrp="1"/>
          </p:cNvSpPr>
          <p:nvPr>
            <p:ph type="ftr" sz="quarter" idx="13"/>
          </p:nvPr>
        </p:nvSpPr>
        <p:spPr/>
        <p:txBody>
          <a:bodyPr/>
          <a:lstStyle/>
          <a:p>
            <a:r>
              <a:rPr lang="en-US" smtClean="0"/>
              <a:t>Trustwave Confidential-Page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2000" y="1752600"/>
            <a:ext cx="7620000" cy="838200"/>
          </a:xfrm>
          <a:prstGeom prst="rect">
            <a:avLst/>
          </a:prstGeom>
        </p:spPr>
        <p:txBody>
          <a:bodyPr vert="horz" lIns="0" tIns="0" rIns="0" bIns="0" rtlCol="0" anchor="t" anchorCtr="0">
            <a:normAutofit/>
          </a:bodyPr>
          <a:lstStyle>
            <a:lvl1pPr>
              <a:defRPr>
                <a:solidFill>
                  <a:schemeClr val="bg1"/>
                </a:solidFill>
                <a:latin typeface="Tahoma"/>
                <a:cs typeface="Tahoma"/>
              </a:defRPr>
            </a:lvl1pPr>
          </a:lstStyle>
          <a:p>
            <a:r>
              <a:rPr lang="en-US" dirty="0" smtClean="0"/>
              <a:t>Click to edit Master title style</a:t>
            </a:r>
            <a:endParaRPr lang="en-US" dirty="0"/>
          </a:p>
        </p:txBody>
      </p:sp>
      <p:sp>
        <p:nvSpPr>
          <p:cNvPr id="15" name="Text Placeholder 14"/>
          <p:cNvSpPr>
            <a:spLocks noGrp="1"/>
          </p:cNvSpPr>
          <p:nvPr>
            <p:ph type="body" sz="quarter" idx="11"/>
          </p:nvPr>
        </p:nvSpPr>
        <p:spPr>
          <a:xfrm>
            <a:off x="1143000" y="2667000"/>
            <a:ext cx="7239000" cy="2819400"/>
          </a:xfrm>
          <a:prstGeom prst="rect">
            <a:avLst/>
          </a:prstGeom>
        </p:spPr>
        <p:txBody>
          <a:bodyPr lIns="0" tIns="0" rIns="0" bIns="0"/>
          <a:lstStyle>
            <a:lvl1pPr marL="176213" indent="-176213">
              <a:defRPr>
                <a:solidFill>
                  <a:schemeClr val="accent2"/>
                </a:solidFill>
                <a:latin typeface="Tahoma"/>
                <a:cs typeface="Tahoma"/>
              </a:defRPr>
            </a:lvl1pPr>
            <a:lvl2pPr marL="573088" indent="-231775">
              <a:defRPr>
                <a:solidFill>
                  <a:schemeClr val="accent2"/>
                </a:solidFill>
                <a:latin typeface="Tahoma"/>
                <a:cs typeface="Tahoma"/>
              </a:defRPr>
            </a:lvl2pPr>
            <a:lvl3pPr marL="1090613" indent="-176213">
              <a:buFont typeface="Presidencia Fina" pitchFamily="50" charset="0"/>
              <a:buChar char="›"/>
              <a:defRPr sz="1800">
                <a:solidFill>
                  <a:schemeClr val="accent2"/>
                </a:solidFill>
                <a:latin typeface="Tahoma"/>
                <a:cs typeface="Tahoma"/>
              </a:defRPr>
            </a:lvl3pPr>
            <a:lvl4pPr marL="1598613" indent="-222250">
              <a:tabLst/>
              <a:defRPr sz="1800">
                <a:solidFill>
                  <a:schemeClr val="accent2"/>
                </a:solidFill>
                <a:latin typeface="Tahoma"/>
                <a:cs typeface="Tahoma"/>
              </a:defRPr>
            </a:lvl4pPr>
            <a:lvl5pPr marL="2005013" indent="-176213">
              <a:buFont typeface="Presidencia Fina" pitchFamily="50" charset="0"/>
              <a:buChar char="›"/>
              <a:defRPr sz="1800">
                <a:solidFill>
                  <a:schemeClr val="accent2"/>
                </a:solidFill>
                <a:latin typeface="Tahoma"/>
                <a:cs typeface="Tahom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hasCustomPrompt="1"/>
          </p:nvPr>
        </p:nvSpPr>
        <p:spPr>
          <a:xfrm>
            <a:off x="762000" y="1143000"/>
            <a:ext cx="7620000" cy="457200"/>
          </a:xfrm>
          <a:prstGeom prst="rect">
            <a:avLst/>
          </a:prstGeom>
        </p:spPr>
        <p:txBody>
          <a:bodyPr lIns="0" tIns="0" rIns="0" bIns="0"/>
          <a:lstStyle>
            <a:lvl1pPr>
              <a:buNone/>
              <a:defRPr sz="2700" baseline="0">
                <a:solidFill>
                  <a:schemeClr val="bg1"/>
                </a:solidFill>
                <a:latin typeface="Tahoma"/>
                <a:cs typeface="Tahoma"/>
              </a:defRPr>
            </a:lvl1pPr>
          </a:lstStyle>
          <a:p>
            <a:pPr lvl="0"/>
            <a:r>
              <a:rPr lang="en-US" dirty="0" smtClean="0"/>
              <a:t>TITLE LEVEL 1</a:t>
            </a:r>
            <a:endParaRPr lang="en-US" dirty="0"/>
          </a:p>
        </p:txBody>
      </p:sp>
      <p:sp>
        <p:nvSpPr>
          <p:cNvPr id="6" name="Date Placeholder 3"/>
          <p:cNvSpPr txBox="1">
            <a:spLocks/>
          </p:cNvSpPr>
          <p:nvPr userDrawn="1"/>
        </p:nvSpPr>
        <p:spPr>
          <a:xfrm>
            <a:off x="762000" y="6019800"/>
            <a:ext cx="5181600" cy="188383"/>
          </a:xfrm>
          <a:prstGeom prst="rect">
            <a:avLst/>
          </a:prstGeom>
        </p:spPr>
        <p:txBody>
          <a:bodyPr vert="horz" lIns="0" tIns="0" rIns="0" bIns="0" rtlCol="0" anchor="t" anchorCtr="0"/>
          <a:lstStyle>
            <a:lvl1pPr marL="0" marR="0" indent="0" algn="l"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tint val="75000"/>
                  </a:schemeClr>
                </a:solidFill>
              </a:defRPr>
            </a:lvl1pPr>
          </a:lstStyle>
          <a:p>
            <a:pPr marL="0" marR="0" lvl="0" indent="0" algn="l"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CA" sz="900" b="0" i="0" u="none" strike="noStrike" kern="1200" cap="none" spc="0" normalizeH="0" baseline="0" noProof="0" dirty="0" smtClean="0">
                <a:ln>
                  <a:noFill/>
                </a:ln>
                <a:solidFill>
                  <a:srgbClr val="979797"/>
                </a:solidFill>
                <a:effectLst/>
                <a:uLnTx/>
                <a:uFillTx/>
                <a:latin typeface="Tahoma"/>
                <a:ea typeface="Arial Unicode MS"/>
                <a:cs typeface="Tahoma"/>
              </a:rPr>
              <a:t>COPYRIGHT TRUSTWAVE 2011          CONFIDENTIAL</a:t>
            </a:r>
            <a:endParaRPr kumimoji="0" lang="fr-CA" sz="900" b="0" i="0" u="none" strike="noStrike" kern="1200" cap="none" spc="0" normalizeH="0" baseline="0" noProof="0" dirty="0">
              <a:ln>
                <a:noFill/>
              </a:ln>
              <a:solidFill>
                <a:srgbClr val="979797"/>
              </a:solidFill>
              <a:effectLst/>
              <a:uLnTx/>
              <a:uFillTx/>
              <a:latin typeface="Tahoma"/>
              <a:ea typeface="Arial Unicode MS"/>
              <a:cs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9" descr="CoverPPTSpiderLabs002Withe.jpg"/>
          <p:cNvPicPr>
            <a:picLocks noChangeAspect="1"/>
          </p:cNvPicPr>
          <p:nvPr userDrawn="1"/>
        </p:nvPicPr>
        <p:blipFill>
          <a:blip r:embed="rId2" cstate="print"/>
          <a:srcRect/>
          <a:stretch>
            <a:fillRect/>
          </a:stretch>
        </p:blipFill>
        <p:spPr bwMode="auto">
          <a:xfrm>
            <a:off x="0" y="0"/>
            <a:ext cx="9144000" cy="6400800"/>
          </a:xfrm>
          <a:prstGeom prst="rect">
            <a:avLst/>
          </a:prstGeom>
          <a:noFill/>
          <a:ln w="9525">
            <a:noFill/>
            <a:miter lim="800000"/>
            <a:headEnd/>
            <a:tailEnd/>
          </a:ln>
        </p:spPr>
      </p:pic>
      <p:sp>
        <p:nvSpPr>
          <p:cNvPr id="2" name="Title 1"/>
          <p:cNvSpPr>
            <a:spLocks noGrp="1"/>
          </p:cNvSpPr>
          <p:nvPr>
            <p:ph type="title"/>
          </p:nvPr>
        </p:nvSpPr>
        <p:spPr>
          <a:xfrm>
            <a:off x="762000" y="1752601"/>
            <a:ext cx="7620000" cy="1066800"/>
          </a:xfrm>
          <a:prstGeom prst="rect">
            <a:avLst/>
          </a:prstGeom>
        </p:spPr>
        <p:txBody>
          <a:bodyPr lIns="0" tIns="0" rIns="0" bIns="0"/>
          <a:lstStyle>
            <a:lvl1pPr>
              <a:defRPr sz="3600">
                <a:solidFill>
                  <a:schemeClr val="bg1"/>
                </a:solidFill>
                <a:latin typeface="Tahoma"/>
                <a:cs typeface="Tahoma"/>
              </a:defRPr>
            </a:lvl1pPr>
          </a:lstStyle>
          <a:p>
            <a:r>
              <a:rPr lang="en-US" dirty="0" smtClean="0"/>
              <a:t>Click to edit Master title style</a:t>
            </a:r>
            <a:endParaRPr lang="en-US" dirty="0"/>
          </a:p>
        </p:txBody>
      </p:sp>
      <p:sp>
        <p:nvSpPr>
          <p:cNvPr id="12" name="Text Placeholder 11"/>
          <p:cNvSpPr>
            <a:spLocks noGrp="1"/>
          </p:cNvSpPr>
          <p:nvPr>
            <p:ph type="body" sz="quarter" idx="12" hasCustomPrompt="1"/>
          </p:nvPr>
        </p:nvSpPr>
        <p:spPr>
          <a:xfrm>
            <a:off x="762000" y="1219200"/>
            <a:ext cx="7620000" cy="304800"/>
          </a:xfrm>
          <a:prstGeom prst="rect">
            <a:avLst/>
          </a:prstGeom>
        </p:spPr>
        <p:txBody>
          <a:bodyPr lIns="0" tIns="0" rIns="0" bIns="0"/>
          <a:lstStyle>
            <a:lvl1pPr>
              <a:buNone/>
              <a:defRPr sz="1400" baseline="0">
                <a:solidFill>
                  <a:schemeClr val="accent1"/>
                </a:solidFill>
                <a:latin typeface="Tahoma"/>
                <a:cs typeface="Tahoma"/>
              </a:defRPr>
            </a:lvl1pPr>
          </a:lstStyle>
          <a:p>
            <a:pPr lvl="0"/>
            <a:r>
              <a:rPr lang="en-US" dirty="0" smtClean="0"/>
              <a:t>DATE_OF_PRESENTATION</a:t>
            </a:r>
            <a:endParaRPr lang="en-US" dirty="0"/>
          </a:p>
        </p:txBody>
      </p:sp>
      <p:pic>
        <p:nvPicPr>
          <p:cNvPr id="3" name="Picture 2" descr="Trustwave-SpiderLabs-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4752" y="5198517"/>
            <a:ext cx="2362200" cy="896951"/>
          </a:xfrm>
          <a:prstGeom prst="rect">
            <a:avLst/>
          </a:prstGeom>
        </p:spPr>
      </p:pic>
      <p:sp>
        <p:nvSpPr>
          <p:cNvPr id="8" name="Date Placeholder 3"/>
          <p:cNvSpPr txBox="1">
            <a:spLocks/>
          </p:cNvSpPr>
          <p:nvPr userDrawn="1"/>
        </p:nvSpPr>
        <p:spPr>
          <a:xfrm>
            <a:off x="762000" y="6019800"/>
            <a:ext cx="5181600" cy="188383"/>
          </a:xfrm>
          <a:prstGeom prst="rect">
            <a:avLst/>
          </a:prstGeom>
        </p:spPr>
        <p:txBody>
          <a:bodyPr vert="horz" lIns="0" tIns="0" rIns="0" bIns="0" rtlCol="0" anchor="t" anchorCtr="0"/>
          <a:lstStyle>
            <a:lvl1pPr marL="0" marR="0" indent="0" algn="l"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tint val="75000"/>
                  </a:schemeClr>
                </a:solidFill>
              </a:defRPr>
            </a:lvl1pPr>
          </a:lstStyle>
          <a:p>
            <a:pPr marL="0" marR="0" lvl="0" indent="0" algn="l"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CA" sz="900" b="0" i="0" u="none" strike="noStrike" kern="1200" cap="none" spc="0" normalizeH="0" baseline="0" noProof="0" dirty="0" smtClean="0">
                <a:ln>
                  <a:noFill/>
                </a:ln>
                <a:solidFill>
                  <a:srgbClr val="979797"/>
                </a:solidFill>
                <a:effectLst/>
                <a:uLnTx/>
                <a:uFillTx/>
                <a:latin typeface="Presidencia Base" charset="0"/>
                <a:ea typeface="Arial Unicode MS"/>
                <a:cs typeface="Arial Unicode MS" charset="0"/>
              </a:rPr>
              <a:t>COPYRIGHT TRUSTWAVE 2011          CONFIDENTIAL</a:t>
            </a:r>
            <a:endParaRPr kumimoji="0" lang="fr-CA" sz="900" b="0" i="0" u="none" strike="noStrike" kern="1200" cap="none" spc="0" normalizeH="0" baseline="0" noProof="0" dirty="0">
              <a:ln>
                <a:noFill/>
              </a:ln>
              <a:solidFill>
                <a:srgbClr val="979797"/>
              </a:solidFill>
              <a:effectLst/>
              <a:uLnTx/>
              <a:uFillTx/>
              <a:latin typeface="Presidencia Base" charset="0"/>
              <a:ea typeface="Arial Unicode MS"/>
              <a:cs typeface="Arial Unicode M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62000" y="1768475"/>
            <a:ext cx="7620000" cy="1584325"/>
          </a:xfrm>
          <a:prstGeom prst="rect">
            <a:avLst/>
          </a:prstGeom>
        </p:spPr>
        <p:txBody>
          <a:bodyPr lIns="0" tIns="0" rIns="0" bIns="0"/>
          <a:lstStyle>
            <a:lvl1pPr>
              <a:defRPr sz="3600">
                <a:solidFill>
                  <a:schemeClr val="bg1"/>
                </a:solidFill>
                <a:latin typeface="Tahoma"/>
                <a:cs typeface="Tahoma"/>
              </a:defRPr>
            </a:lvl1pPr>
          </a:lstStyle>
          <a:p>
            <a:r>
              <a:rPr lang="en-US" dirty="0" smtClean="0"/>
              <a:t>Click to edit Master title style</a:t>
            </a:r>
            <a:endParaRPr lang="en-US" dirty="0"/>
          </a:p>
        </p:txBody>
      </p:sp>
      <p:sp>
        <p:nvSpPr>
          <p:cNvPr id="7" name="Text Placeholder 6"/>
          <p:cNvSpPr>
            <a:spLocks noGrp="1"/>
          </p:cNvSpPr>
          <p:nvPr>
            <p:ph type="body" sz="quarter" idx="10" hasCustomPrompt="1"/>
          </p:nvPr>
        </p:nvSpPr>
        <p:spPr>
          <a:xfrm>
            <a:off x="762000" y="1143001"/>
            <a:ext cx="7620000" cy="457200"/>
          </a:xfrm>
          <a:prstGeom prst="rect">
            <a:avLst/>
          </a:prstGeom>
        </p:spPr>
        <p:txBody>
          <a:bodyPr lIns="0" tIns="0" rIns="0" bIns="0"/>
          <a:lstStyle>
            <a:lvl1pPr>
              <a:buNone/>
              <a:defRPr sz="2700">
                <a:solidFill>
                  <a:schemeClr val="bg1"/>
                </a:solidFill>
                <a:latin typeface="Tahoma"/>
                <a:cs typeface="Tahoma"/>
              </a:defRPr>
            </a:lvl1pPr>
          </a:lstStyle>
          <a:p>
            <a:pPr lvl="0"/>
            <a:r>
              <a:rPr lang="en-US" dirty="0" smtClean="0"/>
              <a:t>SECTION 1</a:t>
            </a:r>
            <a:endParaRPr lang="en-US" dirty="0"/>
          </a:p>
        </p:txBody>
      </p:sp>
      <p:sp>
        <p:nvSpPr>
          <p:cNvPr id="8" name="Date Placeholder 3"/>
          <p:cNvSpPr txBox="1">
            <a:spLocks/>
          </p:cNvSpPr>
          <p:nvPr userDrawn="1"/>
        </p:nvSpPr>
        <p:spPr>
          <a:xfrm>
            <a:off x="762000" y="6019800"/>
            <a:ext cx="5181600" cy="188383"/>
          </a:xfrm>
          <a:prstGeom prst="rect">
            <a:avLst/>
          </a:prstGeom>
        </p:spPr>
        <p:txBody>
          <a:bodyPr vert="horz" lIns="0" tIns="0" rIns="0" bIns="0" rtlCol="0" anchor="t" anchorCtr="0"/>
          <a:lstStyle>
            <a:lvl1pPr marL="0" marR="0" indent="0" algn="l"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tint val="75000"/>
                  </a:schemeClr>
                </a:solidFill>
              </a:defRPr>
            </a:lvl1pPr>
          </a:lstStyle>
          <a:p>
            <a:pPr marL="0" marR="0" lvl="0" indent="0" algn="l"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CA" sz="900" b="0" i="0" u="none" strike="noStrike" kern="1200" cap="none" spc="0" normalizeH="0" baseline="0" noProof="0" dirty="0" smtClean="0">
                <a:ln>
                  <a:noFill/>
                </a:ln>
                <a:solidFill>
                  <a:srgbClr val="979797"/>
                </a:solidFill>
                <a:effectLst/>
                <a:uLnTx/>
                <a:uFillTx/>
                <a:latin typeface="Presidencia Base" charset="0"/>
                <a:ea typeface="Arial Unicode MS"/>
                <a:cs typeface="Arial Unicode MS" charset="0"/>
              </a:rPr>
              <a:t>COPYRIGHT TRUSTWAVE 2011          CONFIDENTIAL</a:t>
            </a:r>
            <a:endParaRPr kumimoji="0" lang="fr-CA" sz="900" b="0" i="0" u="none" strike="noStrike" kern="1200" cap="none" spc="0" normalizeH="0" baseline="0" noProof="0" dirty="0">
              <a:ln>
                <a:noFill/>
              </a:ln>
              <a:solidFill>
                <a:srgbClr val="979797"/>
              </a:solidFill>
              <a:effectLst/>
              <a:uLnTx/>
              <a:uFillTx/>
              <a:latin typeface="Presidencia Base" charset="0"/>
              <a:ea typeface="Arial Unicode MS"/>
              <a:cs typeface="Arial Unicode M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1329"/>
            <a:ext cx="8229600" cy="668231"/>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9041"/>
            <a:ext cx="8229600" cy="4508712"/>
          </a:xfrm>
          <a:prstGeom prst="rect">
            <a:avLst/>
          </a:prstGeom>
        </p:spPr>
        <p:txBody>
          <a:bodyPr/>
          <a:lstStyle>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txBox="1">
            <a:spLocks/>
          </p:cNvSpPr>
          <p:nvPr userDrawn="1"/>
        </p:nvSpPr>
        <p:spPr>
          <a:xfrm>
            <a:off x="381000" y="6030245"/>
            <a:ext cx="2133600" cy="340783"/>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FFFFFF"/>
                </a:solidFill>
                <a:effectLst/>
                <a:uLnTx/>
                <a:uFillTx/>
                <a:latin typeface="Arial" charset="0"/>
                <a:ea typeface="+mn-ea"/>
                <a:cs typeface="+mn-cs"/>
              </a:rPr>
              <a:t>Copyright Trustwave 2011</a:t>
            </a:r>
          </a:p>
        </p:txBody>
      </p:sp>
      <p:sp>
        <p:nvSpPr>
          <p:cNvPr id="8" name="Footer Placeholder 4"/>
          <p:cNvSpPr txBox="1">
            <a:spLocks/>
          </p:cNvSpPr>
          <p:nvPr userDrawn="1"/>
        </p:nvSpPr>
        <p:spPr>
          <a:xfrm>
            <a:off x="3505200" y="6021911"/>
            <a:ext cx="2895600" cy="340783"/>
          </a:xfrm>
          <a:prstGeom prst="rect">
            <a:avLst/>
          </a:prstGeom>
        </p:spPr>
        <p:txBody>
          <a:bodyPr vert="horz" lIns="91440" tIns="45720" rIns="91440" bIns="45720" rtlCol="0" anchor="ctr"/>
          <a:lstStyle>
            <a:lvl1pPr algn="ctr">
              <a:defRPr sz="900">
                <a:solidFill>
                  <a:schemeClr val="bg1"/>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Confidential</a:t>
            </a:r>
            <a:endParaRPr kumimoji="0" lang="en-US" sz="9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10" descr="InsidePPTSpiderLabs002BWhite.jpg"/>
          <p:cNvPicPr>
            <a:picLocks noChangeAspect="1"/>
          </p:cNvPicPr>
          <p:nvPr userDrawn="1"/>
        </p:nvPicPr>
        <p:blipFill>
          <a:blip r:embed="rId6" cstate="print"/>
          <a:srcRect/>
          <a:stretch>
            <a:fillRect/>
          </a:stretch>
        </p:blipFill>
        <p:spPr bwMode="auto">
          <a:xfrm>
            <a:off x="0" y="0"/>
            <a:ext cx="9144000" cy="6400800"/>
          </a:xfrm>
          <a:prstGeom prst="rect">
            <a:avLst/>
          </a:prstGeom>
          <a:noFill/>
          <a:ln w="9525">
            <a:noFill/>
            <a:miter lim="800000"/>
            <a:headEnd/>
            <a:tailEnd/>
          </a:ln>
        </p:spPr>
      </p:pic>
      <p:pic>
        <p:nvPicPr>
          <p:cNvPr id="2" name="Picture 1" descr="Trustwave-SpiderLabs-Logo.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78519" y="5665364"/>
            <a:ext cx="1605434" cy="609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914400" rtl="0" eaLnBrk="1" latinLnBrk="0" hangingPunct="1">
        <a:spcBef>
          <a:spcPct val="0"/>
        </a:spcBef>
        <a:buNone/>
        <a:defRPr sz="2700" kern="1200">
          <a:solidFill>
            <a:schemeClr val="bg1"/>
          </a:solidFill>
          <a:latin typeface="Presidencia Fina" pitchFamily="50" charset="0"/>
          <a:ea typeface="+mj-ea"/>
          <a:cs typeface="+mj-cs"/>
        </a:defRPr>
      </a:lvl1pPr>
    </p:titleStyle>
    <p:bodyStyle>
      <a:lvl1pPr marL="342900" indent="-342900" algn="l" defTabSz="914400" rtl="0" eaLnBrk="1" latinLnBrk="0" hangingPunct="1">
        <a:spcBef>
          <a:spcPct val="20000"/>
        </a:spcBef>
        <a:buFont typeface="Presidencia Fina" pitchFamily="50" charset="0"/>
        <a:buChar char="›"/>
        <a:defRPr sz="2200" kern="1200">
          <a:solidFill>
            <a:srgbClr val="0093D0"/>
          </a:solidFill>
          <a:latin typeface="Presidencia Fina" pitchFamily="50"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93D0"/>
          </a:solidFill>
          <a:latin typeface="Presidencia Fina"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93D0"/>
          </a:solidFill>
          <a:latin typeface="Presidencia Fina"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93D0"/>
          </a:solidFill>
          <a:latin typeface="Presidencia Fina"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93D0"/>
          </a:solidFill>
          <a:latin typeface="Presidencia Fina"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developer.android.com/sdk/index.html" TargetMode="External"/><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bouncycastle.org/download/bcprov-jdk16-141.ja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code.google.com/p/dex2jar/" TargetMode="External"/><Relationship Id="rId4" Type="http://schemas.openxmlformats.org/officeDocument/2006/relationships/hyperlink" Target="http://code.google.com/p/android4me/downloads/list" TargetMode="External"/><Relationship Id="rId5" Type="http://schemas.openxmlformats.org/officeDocument/2006/relationships/hyperlink" Target="http://java.decompiler.free.fr/" TargetMode="External"/><Relationship Id="rId6" Type="http://schemas.openxmlformats.org/officeDocument/2006/relationships/hyperlink" Target="http://code.google.com/p/smali/" TargetMode="External"/><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mail.google.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adriarichards/4248981849/sizes/o/in/photostream/" TargetMode="External"/><Relationship Id="rId4" Type="http://schemas.openxmlformats.org/officeDocument/2006/relationships/image" Target="../media/image6.png"/><Relationship Id="rId5" Type="http://schemas.openxmlformats.org/officeDocument/2006/relationships/hyperlink" Target="http://www.flickr.com/photos/pingswept/528026096/sizes/m/in/photostream/" TargetMode="External"/><Relationship Id="rId6"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developer.android.com/guide/basics/what-is-android.html" TargetMode="External"/><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smtClean="0">
                <a:latin typeface="Consolas"/>
                <a:ea typeface="Consolas"/>
                <a:cs typeface="Consolas"/>
              </a:rPr>
              <a:t>Android Security, or </a:t>
            </a:r>
            <a:r>
              <a:rPr lang="en-US" b="0" dirty="0">
                <a:latin typeface="Consolas"/>
                <a:ea typeface="Consolas"/>
                <a:cs typeface="Consolas"/>
              </a:rPr>
              <a:t>This is not the </a:t>
            </a:r>
            <a:r>
              <a:rPr lang="en-US" b="0" dirty="0" smtClean="0">
                <a:latin typeface="Consolas"/>
                <a:ea typeface="Consolas"/>
                <a:cs typeface="Consolas"/>
              </a:rPr>
              <a:t>kind </a:t>
            </a:r>
            <a:r>
              <a:rPr lang="en-US" b="0" dirty="0">
                <a:latin typeface="Consolas"/>
                <a:ea typeface="Consolas"/>
                <a:cs typeface="Consolas"/>
              </a:rPr>
              <a:t>of "Open" I Meant...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a:xfrm>
            <a:off x="457200" y="1209041"/>
            <a:ext cx="8229600" cy="4196079"/>
          </a:xfrm>
        </p:spPr>
        <p:txBody>
          <a:bodyPr/>
          <a:lstStyle/>
          <a:p>
            <a:r>
              <a:rPr lang="en-US" dirty="0" smtClean="0"/>
              <a:t>What are we focusing on:</a:t>
            </a:r>
          </a:p>
          <a:p>
            <a:pPr>
              <a:buFont typeface="Arial" pitchFamily="34" charset="0"/>
              <a:buChar char="•"/>
            </a:pPr>
            <a:r>
              <a:rPr lang="en-US" dirty="0" smtClean="0"/>
              <a:t>Android .</a:t>
            </a:r>
            <a:r>
              <a:rPr lang="en-US" dirty="0" err="1" smtClean="0"/>
              <a:t>apk</a:t>
            </a:r>
            <a:r>
              <a:rPr lang="en-US" dirty="0" smtClean="0"/>
              <a:t> apps only</a:t>
            </a:r>
          </a:p>
          <a:p>
            <a:pPr>
              <a:buFont typeface="Arial" pitchFamily="34" charset="0"/>
              <a:buChar char="•"/>
            </a:pPr>
            <a:r>
              <a:rPr lang="en-US" dirty="0" smtClean="0"/>
              <a:t>Not Browsers</a:t>
            </a:r>
          </a:p>
          <a:p>
            <a:pPr>
              <a:buFont typeface="Arial" pitchFamily="34" charset="0"/>
              <a:buChar char="•"/>
            </a:pPr>
            <a:r>
              <a:rPr lang="en-US" dirty="0" smtClean="0"/>
              <a:t>Not Android OS, unless the app leads directly to rooting</a:t>
            </a:r>
          </a:p>
          <a:p>
            <a:pPr>
              <a:buFont typeface="Arial" pitchFamily="34" charset="0"/>
              <a:buChar char="•"/>
            </a:pPr>
            <a:r>
              <a:rPr lang="en-US" dirty="0" smtClean="0"/>
              <a:t>Not hardware</a:t>
            </a:r>
          </a:p>
          <a:p>
            <a:pPr marL="0" indent="0">
              <a:buNone/>
            </a:pPr>
            <a:endParaRPr lang="en-US" dirty="0" smtClean="0"/>
          </a:p>
          <a:p>
            <a:pPr>
              <a:buFont typeface="Lucida Grande"/>
              <a:buChar char="›"/>
            </a:pPr>
            <a:r>
              <a:rPr lang="en-US" dirty="0" smtClean="0"/>
              <a:t>What is different from traditional app </a:t>
            </a:r>
            <a:r>
              <a:rPr lang="en-US" dirty="0" err="1" smtClean="0"/>
              <a:t>pentesting</a:t>
            </a:r>
            <a:endParaRPr lang="en-US" dirty="0" smtClean="0"/>
          </a:p>
          <a:p>
            <a:pPr>
              <a:buFont typeface="Arial" pitchFamily="34" charset="0"/>
              <a:buChar char="•"/>
            </a:pPr>
            <a:r>
              <a:rPr lang="en-US" dirty="0" smtClean="0"/>
              <a:t>Like a regular web app </a:t>
            </a:r>
            <a:r>
              <a:rPr lang="en-US" dirty="0" err="1" smtClean="0"/>
              <a:t>pentest</a:t>
            </a:r>
            <a:r>
              <a:rPr lang="en-US" dirty="0" smtClean="0"/>
              <a:t>, except you need to test the browser (the app) as well as the server.</a:t>
            </a:r>
          </a:p>
          <a:p>
            <a:pPr>
              <a:buFont typeface="Arial" pitchFamily="34" charset="0"/>
              <a:buChar char="•"/>
            </a:pPr>
            <a:r>
              <a:rPr lang="en-US" dirty="0" smtClean="0"/>
              <a:t>The data to be compromised may be on the device as well as the server.</a:t>
            </a:r>
          </a:p>
          <a:p>
            <a:pPr lvl="2"/>
            <a:endParaRPr lang="en-US" sz="1400" b="0"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2057400"/>
            <a:ext cx="7391400" cy="711200"/>
          </a:xfrm>
        </p:spPr>
        <p:txBody>
          <a:bodyPr/>
          <a:lstStyle/>
          <a:p>
            <a:r>
              <a:rPr lang="en-US" b="0" dirty="0" smtClean="0"/>
              <a:t>Setting Up Your Test Environment</a:t>
            </a:r>
          </a:p>
        </p:txBody>
      </p:sp>
    </p:spTree>
    <p:extLst>
      <p:ext uri="{BB962C8B-B14F-4D97-AF65-F5344CB8AC3E}">
        <p14:creationId xmlns:p14="http://schemas.microsoft.com/office/powerpoint/2010/main" val="37551512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dirty="0" smtClean="0"/>
              <a:t>Step 1: Configure Proxy Options</a:t>
            </a:r>
          </a:p>
          <a:p>
            <a:endParaRPr lang="en-US" dirty="0" smtClean="0"/>
          </a:p>
          <a:p>
            <a:endParaRPr lang="en-US" dirty="0" smtClean="0"/>
          </a:p>
          <a:p>
            <a:endParaRPr lang="en-US" sz="1800" b="0" dirty="0" smtClean="0"/>
          </a:p>
        </p:txBody>
      </p:sp>
      <p:pic>
        <p:nvPicPr>
          <p:cNvPr id="4" name="Picture 3" descr="Screen shot 2011-03-03 at 3.38.39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098040"/>
            <a:ext cx="8161927" cy="323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60674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used for testing</a:t>
            </a:r>
          </a:p>
          <a:p>
            <a:r>
              <a:rPr lang="en-US" dirty="0" smtClean="0"/>
              <a:t>Step 2: Extract the CA cert</a:t>
            </a:r>
          </a:p>
          <a:p>
            <a:endParaRPr lang="en-US" dirty="0" smtClean="0"/>
          </a:p>
          <a:p>
            <a:endParaRPr lang="en-US" sz="1800" b="0" dirty="0" smtClean="0"/>
          </a:p>
        </p:txBody>
      </p:sp>
      <p:pic>
        <p:nvPicPr>
          <p:cNvPr id="5" name="Picture 4" descr="Screen shot 2011-03-03 at 3.41.52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76400"/>
            <a:ext cx="4013122"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41828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dirty="0" smtClean="0"/>
              <a:t>Step 3: Export the Certificate</a:t>
            </a:r>
          </a:p>
          <a:p>
            <a:endParaRPr lang="en-US" dirty="0" smtClean="0"/>
          </a:p>
          <a:p>
            <a:endParaRPr lang="en-US" sz="1800" b="0" dirty="0" smtClean="0"/>
          </a:p>
        </p:txBody>
      </p:sp>
      <p:pic>
        <p:nvPicPr>
          <p:cNvPr id="4" name="Picture 3" descr="Screen shot 2011-03-03 at 3.42.39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676400"/>
            <a:ext cx="3962399" cy="3564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2707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dirty="0" smtClean="0"/>
              <a:t>Step 4: Install and setup the Android SDK – install as much of the APIs as you can </a:t>
            </a:r>
            <a:r>
              <a:rPr lang="en-US" u="sng" dirty="0" smtClean="0">
                <a:hlinkClick r:id="rId3"/>
              </a:rPr>
              <a:t>http</a:t>
            </a:r>
            <a:r>
              <a:rPr lang="en-US" u="sng" dirty="0">
                <a:hlinkClick r:id="rId3"/>
              </a:rPr>
              <a:t>://developer.android.com/sdk/index.html</a:t>
            </a:r>
            <a:r>
              <a:rPr lang="en-US" dirty="0"/>
              <a:t> </a:t>
            </a:r>
            <a:endParaRPr lang="en-US" dirty="0" smtClean="0"/>
          </a:p>
          <a:p>
            <a:endParaRPr lang="en-US" sz="1800" b="0" dirty="0" smtClean="0"/>
          </a:p>
        </p:txBody>
      </p:sp>
      <p:pic>
        <p:nvPicPr>
          <p:cNvPr id="5" name="Picture 4" descr="AndroidAVDManag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671046"/>
            <a:ext cx="5638800" cy="3272554"/>
          </a:xfrm>
          <a:prstGeom prst="rect">
            <a:avLst/>
          </a:prstGeom>
        </p:spPr>
      </p:pic>
    </p:spTree>
    <p:extLst>
      <p:ext uri="{BB962C8B-B14F-4D97-AF65-F5344CB8AC3E}">
        <p14:creationId xmlns:p14="http://schemas.microsoft.com/office/powerpoint/2010/main" val="30559070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dirty="0" smtClean="0"/>
              <a:t>Step 5: Create a target Android Virtual Device (AVD)</a:t>
            </a:r>
          </a:p>
          <a:p>
            <a:endParaRPr lang="en-US" sz="1800" b="0" dirty="0" smtClean="0"/>
          </a:p>
        </p:txBody>
      </p:sp>
      <p:pic>
        <p:nvPicPr>
          <p:cNvPr id="4" name="Picture 3" descr="CreateAV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62480"/>
            <a:ext cx="3527612" cy="3578991"/>
          </a:xfrm>
          <a:prstGeom prst="rect">
            <a:avLst/>
          </a:prstGeom>
        </p:spPr>
      </p:pic>
    </p:spTree>
    <p:extLst>
      <p:ext uri="{BB962C8B-B14F-4D97-AF65-F5344CB8AC3E}">
        <p14:creationId xmlns:p14="http://schemas.microsoft.com/office/powerpoint/2010/main" val="26677835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dirty="0" smtClean="0"/>
              <a:t>Step 6: Copy the </a:t>
            </a:r>
            <a:r>
              <a:rPr lang="en-US" dirty="0" err="1" smtClean="0"/>
              <a:t>system.img</a:t>
            </a:r>
            <a:r>
              <a:rPr lang="en-US" dirty="0" smtClean="0"/>
              <a:t> from </a:t>
            </a:r>
            <a:r>
              <a:rPr lang="en-US" dirty="0"/>
              <a:t>the android-sdk-mac_x86/platforms/android-</a:t>
            </a:r>
            <a:r>
              <a:rPr lang="en-US" dirty="0" smtClean="0"/>
              <a:t>8 (or whatever API version you used) to </a:t>
            </a:r>
            <a:r>
              <a:rPr lang="en-US" dirty="0"/>
              <a:t>your </a:t>
            </a:r>
            <a:r>
              <a:rPr lang="en-US" dirty="0" smtClean="0"/>
              <a:t>~/.</a:t>
            </a:r>
            <a:r>
              <a:rPr lang="en-US" dirty="0"/>
              <a:t>android/</a:t>
            </a:r>
            <a:r>
              <a:rPr lang="en-US" dirty="0" err="1" smtClean="0"/>
              <a:t>avd</a:t>
            </a:r>
            <a:r>
              <a:rPr lang="en-US" dirty="0" smtClean="0"/>
              <a:t>/</a:t>
            </a:r>
            <a:r>
              <a:rPr lang="en-US" dirty="0" err="1" smtClean="0"/>
              <a:t>TestDevice.avd</a:t>
            </a:r>
            <a:r>
              <a:rPr lang="en-US" dirty="0" smtClean="0"/>
              <a:t> (or whatever you called your test device)</a:t>
            </a:r>
            <a:endParaRPr lang="en-US" sz="1800" b="0" dirty="0" smtClean="0"/>
          </a:p>
        </p:txBody>
      </p:sp>
      <p:pic>
        <p:nvPicPr>
          <p:cNvPr id="4" name="Picture 3" descr="Copy system im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058161"/>
            <a:ext cx="3429000" cy="2215661"/>
          </a:xfrm>
          <a:prstGeom prst="rect">
            <a:avLst/>
          </a:prstGeom>
        </p:spPr>
      </p:pic>
    </p:spTree>
    <p:extLst>
      <p:ext uri="{BB962C8B-B14F-4D97-AF65-F5344CB8AC3E}">
        <p14:creationId xmlns:p14="http://schemas.microsoft.com/office/powerpoint/2010/main" val="27434844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dirty="0" smtClean="0"/>
              <a:t>Step 7: Start the emulator again, this time from the command line </a:t>
            </a:r>
            <a:r>
              <a:rPr lang="en-US" dirty="0"/>
              <a:t>- </a:t>
            </a:r>
            <a:r>
              <a:rPr lang="en-US" i="1" dirty="0"/>
              <a:t>./emulator -</a:t>
            </a:r>
            <a:r>
              <a:rPr lang="en-US" i="1" dirty="0" err="1"/>
              <a:t>avd</a:t>
            </a:r>
            <a:r>
              <a:rPr lang="en-US" i="1" dirty="0"/>
              <a:t> </a:t>
            </a:r>
            <a:r>
              <a:rPr lang="en-US" i="1" dirty="0" err="1" smtClean="0"/>
              <a:t>TestDevice</a:t>
            </a:r>
            <a:r>
              <a:rPr lang="en-US" i="1" dirty="0" smtClean="0"/>
              <a:t> -</a:t>
            </a:r>
            <a:r>
              <a:rPr lang="en-US" i="1" dirty="0"/>
              <a:t>partition-size 128</a:t>
            </a:r>
            <a:r>
              <a:rPr lang="en-US" dirty="0"/>
              <a:t> </a:t>
            </a:r>
            <a:endParaRPr lang="en-US" dirty="0" smtClean="0"/>
          </a:p>
          <a:p>
            <a:r>
              <a:rPr lang="en-US" dirty="0" smtClean="0"/>
              <a:t>This adds enough memory for us to mess with the device.</a:t>
            </a:r>
          </a:p>
          <a:p>
            <a:endParaRPr lang="en-US" sz="1800" b="0" dirty="0" smtClean="0"/>
          </a:p>
        </p:txBody>
      </p:sp>
    </p:spTree>
    <p:extLst>
      <p:ext uri="{BB962C8B-B14F-4D97-AF65-F5344CB8AC3E}">
        <p14:creationId xmlns:p14="http://schemas.microsoft.com/office/powerpoint/2010/main" val="11856915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dirty="0" smtClean="0"/>
              <a:t>Step 8: Get some supporting software:</a:t>
            </a:r>
          </a:p>
          <a:p>
            <a:endParaRPr lang="en-US" dirty="0"/>
          </a:p>
          <a:p>
            <a:pPr>
              <a:buFont typeface="Arial"/>
              <a:buChar char="•"/>
            </a:pPr>
            <a:r>
              <a:rPr lang="en-US" dirty="0" smtClean="0"/>
              <a:t>Get the Bouncy Castle JCE provider and install it in your local </a:t>
            </a:r>
            <a:r>
              <a:rPr lang="en-US" dirty="0" err="1" smtClean="0"/>
              <a:t>jdk</a:t>
            </a:r>
            <a:r>
              <a:rPr lang="en-US" dirty="0" smtClean="0"/>
              <a:t> </a:t>
            </a:r>
            <a:r>
              <a:rPr lang="en-US" u="sng" dirty="0">
                <a:hlinkClick r:id="rId3"/>
              </a:rPr>
              <a:t>http://bouncycastle.org/download/bcprov-jdk16-141.jar</a:t>
            </a:r>
            <a:r>
              <a:rPr lang="en-US" dirty="0"/>
              <a:t> </a:t>
            </a:r>
            <a:endParaRPr lang="en-US" dirty="0" smtClean="0"/>
          </a:p>
          <a:p>
            <a:pPr>
              <a:buFont typeface="Arial"/>
              <a:buChar char="•"/>
            </a:pPr>
            <a:endParaRPr lang="en-US" dirty="0" smtClean="0"/>
          </a:p>
          <a:p>
            <a:endParaRPr lang="en-US" dirty="0" smtClean="0"/>
          </a:p>
          <a:p>
            <a:endParaRPr lang="en-US" sz="1800" b="0" dirty="0" smtClean="0"/>
          </a:p>
        </p:txBody>
      </p:sp>
    </p:spTree>
    <p:extLst>
      <p:ext uri="{BB962C8B-B14F-4D97-AF65-F5344CB8AC3E}">
        <p14:creationId xmlns:p14="http://schemas.microsoft.com/office/powerpoint/2010/main" val="15451382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Mike Park</a:t>
            </a:r>
          </a:p>
          <a:p>
            <a:r>
              <a:rPr lang="en-US" sz="1800" b="0" dirty="0" smtClean="0"/>
              <a:t>Senior Security Consultant, Application Security, Trustwave SpiderLabs</a:t>
            </a:r>
          </a:p>
          <a:p>
            <a:endParaRPr lang="en-US" sz="1800" b="0" dirty="0" smtClean="0"/>
          </a:p>
          <a:p>
            <a:endParaRPr lang="en-US" sz="1800" dirty="0" smtClean="0"/>
          </a:p>
          <a:p>
            <a:pPr>
              <a:buFont typeface="Arial"/>
              <a:buChar char="•"/>
            </a:pPr>
            <a:endParaRPr lang="en-US" sz="1800" dirty="0" smtClean="0"/>
          </a:p>
          <a:p>
            <a:pPr lvl="2"/>
            <a:endParaRPr lang="en-US" sz="1400" b="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sz="1800" dirty="0"/>
              <a:t>Step </a:t>
            </a:r>
            <a:r>
              <a:rPr lang="en-US" sz="1800" dirty="0" smtClean="0"/>
              <a:t>9: Get the </a:t>
            </a:r>
            <a:r>
              <a:rPr lang="en-US" sz="1800" dirty="0" err="1" smtClean="0"/>
              <a:t>cacerts.bks</a:t>
            </a:r>
            <a:r>
              <a:rPr lang="en-US" sz="1800" dirty="0" smtClean="0"/>
              <a:t> from the </a:t>
            </a:r>
            <a:r>
              <a:rPr lang="en-US" sz="1800" dirty="0" err="1" smtClean="0"/>
              <a:t>system.img</a:t>
            </a:r>
            <a:r>
              <a:rPr lang="en-US" sz="1800" dirty="0" smtClean="0"/>
              <a:t> file :</a:t>
            </a:r>
          </a:p>
          <a:p>
            <a:endParaRPr lang="en-US" sz="1800" dirty="0" smtClean="0"/>
          </a:p>
          <a:p>
            <a:r>
              <a:rPr lang="en-US" sz="1800" dirty="0" smtClean="0"/>
              <a:t>.</a:t>
            </a:r>
            <a:r>
              <a:rPr lang="en-US" sz="1800" dirty="0"/>
              <a:t>/</a:t>
            </a:r>
            <a:r>
              <a:rPr lang="en-US" sz="1800" dirty="0" err="1"/>
              <a:t>adb</a:t>
            </a:r>
            <a:r>
              <a:rPr lang="en-US" sz="1800" dirty="0"/>
              <a:t> pull /</a:t>
            </a:r>
            <a:r>
              <a:rPr lang="en-US" sz="1800" dirty="0" err="1"/>
              <a:t>etc</a:t>
            </a:r>
            <a:r>
              <a:rPr lang="en-US" sz="1800" dirty="0"/>
              <a:t>/security/</a:t>
            </a:r>
            <a:r>
              <a:rPr lang="en-US" sz="1800" dirty="0" err="1" smtClean="0"/>
              <a:t>cacerts.bks</a:t>
            </a:r>
            <a:endParaRPr lang="en-US" sz="1800" dirty="0" smtClean="0"/>
          </a:p>
          <a:p>
            <a:endParaRPr lang="en-US" sz="1800" dirty="0"/>
          </a:p>
          <a:p>
            <a:r>
              <a:rPr lang="en-US" sz="1800" dirty="0" smtClean="0"/>
              <a:t>Also pull down the </a:t>
            </a:r>
            <a:r>
              <a:rPr lang="en-US" sz="1800" dirty="0" err="1" smtClean="0"/>
              <a:t>build.props</a:t>
            </a:r>
            <a:r>
              <a:rPr lang="en-US" sz="1800" dirty="0" smtClean="0"/>
              <a:t>:</a:t>
            </a:r>
          </a:p>
          <a:p>
            <a:endParaRPr lang="en-US" sz="1800" dirty="0"/>
          </a:p>
          <a:p>
            <a:r>
              <a:rPr lang="en-US" sz="1800" dirty="0"/>
              <a:t>./</a:t>
            </a:r>
            <a:r>
              <a:rPr lang="en-US" sz="1800" dirty="0" err="1"/>
              <a:t>adb</a:t>
            </a:r>
            <a:r>
              <a:rPr lang="en-US" sz="1800" dirty="0"/>
              <a:t> pull /system/</a:t>
            </a:r>
            <a:r>
              <a:rPr lang="en-US" sz="1800" dirty="0" err="1" smtClean="0"/>
              <a:t>build.prop</a:t>
            </a:r>
            <a:endParaRPr lang="en-US" sz="1800" dirty="0" smtClean="0"/>
          </a:p>
          <a:p>
            <a:endParaRPr lang="en-US" sz="1800" dirty="0"/>
          </a:p>
          <a:p>
            <a:r>
              <a:rPr lang="en-US" sz="1800" dirty="0" smtClean="0"/>
              <a:t>These will be altered.</a:t>
            </a:r>
            <a:endParaRPr lang="en-US" sz="1800" dirty="0"/>
          </a:p>
          <a:p>
            <a:endParaRPr lang="en-US" sz="1800" dirty="0"/>
          </a:p>
        </p:txBody>
      </p:sp>
    </p:spTree>
    <p:extLst>
      <p:ext uri="{BB962C8B-B14F-4D97-AF65-F5344CB8AC3E}">
        <p14:creationId xmlns:p14="http://schemas.microsoft.com/office/powerpoint/2010/main" val="1534763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normAutofit fontScale="40000" lnSpcReduction="20000"/>
          </a:bodyPr>
          <a:lstStyle/>
          <a:p>
            <a:r>
              <a:rPr lang="en-US" sz="4200" dirty="0" smtClean="0"/>
              <a:t>On the computer being used for testing</a:t>
            </a:r>
          </a:p>
          <a:p>
            <a:r>
              <a:rPr lang="en-US" sz="4200" dirty="0"/>
              <a:t>Step </a:t>
            </a:r>
            <a:r>
              <a:rPr lang="en-US" sz="4200" dirty="0" smtClean="0"/>
              <a:t>10: Using the Java </a:t>
            </a:r>
            <a:r>
              <a:rPr lang="en-US" sz="4200" dirty="0" err="1" smtClean="0"/>
              <a:t>keytool</a:t>
            </a:r>
            <a:r>
              <a:rPr lang="en-US" sz="4200" dirty="0" smtClean="0"/>
              <a:t>, add the </a:t>
            </a:r>
            <a:r>
              <a:rPr lang="en-US" sz="4200" dirty="0" err="1" smtClean="0"/>
              <a:t>Portswigger</a:t>
            </a:r>
            <a:r>
              <a:rPr lang="en-US" sz="4200" dirty="0" smtClean="0"/>
              <a:t> CA cert to the </a:t>
            </a:r>
            <a:r>
              <a:rPr lang="en-US" sz="4200" dirty="0" err="1" smtClean="0"/>
              <a:t>cacerts.bks</a:t>
            </a:r>
            <a:r>
              <a:rPr lang="en-US" sz="4200" dirty="0" smtClean="0"/>
              <a:t> file you pulled from the device:</a:t>
            </a:r>
          </a:p>
          <a:p>
            <a:endParaRPr lang="en-US" sz="4200" dirty="0" smtClean="0"/>
          </a:p>
          <a:p>
            <a:r>
              <a:rPr lang="en-US" sz="1800" dirty="0" err="1"/>
              <a:t>Mike-Park:platform-tools</a:t>
            </a:r>
            <a:r>
              <a:rPr lang="en-US" sz="1800" dirty="0"/>
              <a:t> </a:t>
            </a:r>
            <a:r>
              <a:rPr lang="en-US" sz="1800" dirty="0" err="1"/>
              <a:t>mpark</a:t>
            </a:r>
            <a:r>
              <a:rPr lang="en-US" sz="1800" dirty="0"/>
              <a:t>$ </a:t>
            </a:r>
            <a:r>
              <a:rPr lang="en-US" sz="1800" dirty="0" err="1"/>
              <a:t>keytool</a:t>
            </a:r>
            <a:r>
              <a:rPr lang="en-US" sz="1800" dirty="0"/>
              <a:t> -</a:t>
            </a:r>
            <a:r>
              <a:rPr lang="en-US" sz="1800" dirty="0" err="1"/>
              <a:t>keystore</a:t>
            </a:r>
            <a:r>
              <a:rPr lang="en-US" sz="1800" dirty="0"/>
              <a:t> </a:t>
            </a:r>
            <a:r>
              <a:rPr lang="en-US" sz="1800" dirty="0" err="1"/>
              <a:t>cacerts.bks</a:t>
            </a:r>
            <a:r>
              <a:rPr lang="en-US" sz="1800" dirty="0"/>
              <a:t> -</a:t>
            </a:r>
            <a:r>
              <a:rPr lang="en-US" sz="1800" dirty="0" err="1"/>
              <a:t>storetype</a:t>
            </a:r>
            <a:r>
              <a:rPr lang="en-US" sz="1800" dirty="0"/>
              <a:t> BKS -provider </a:t>
            </a:r>
            <a:r>
              <a:rPr lang="en-US" sz="1800" dirty="0" err="1"/>
              <a:t>org.bouncycastle.jce.provider.BouncyCastleProvider</a:t>
            </a:r>
            <a:r>
              <a:rPr lang="en-US" sz="1800" dirty="0"/>
              <a:t> -</a:t>
            </a:r>
            <a:r>
              <a:rPr lang="en-US" sz="1800" dirty="0" err="1"/>
              <a:t>storepass</a:t>
            </a:r>
            <a:r>
              <a:rPr lang="en-US" sz="1800" dirty="0"/>
              <a:t> </a:t>
            </a:r>
            <a:r>
              <a:rPr lang="en-US" sz="1800" dirty="0" err="1"/>
              <a:t>changeit</a:t>
            </a:r>
            <a:r>
              <a:rPr lang="en-US" sz="1800" dirty="0"/>
              <a:t> -</a:t>
            </a:r>
            <a:r>
              <a:rPr lang="en-US" sz="1800" dirty="0" err="1"/>
              <a:t>importcert</a:t>
            </a:r>
            <a:r>
              <a:rPr lang="en-US" sz="1800" dirty="0"/>
              <a:t> -</a:t>
            </a:r>
            <a:r>
              <a:rPr lang="en-US" sz="1800" dirty="0" err="1"/>
              <a:t>trustcacerts</a:t>
            </a:r>
            <a:r>
              <a:rPr lang="en-US" sz="1800" dirty="0"/>
              <a:t> -alias PORTSWIGGER -file </a:t>
            </a:r>
            <a:r>
              <a:rPr lang="en-US" sz="1800" dirty="0" err="1"/>
              <a:t>PortSwiggerCA.pem</a:t>
            </a:r>
            <a:endParaRPr lang="en-US" sz="1800" dirty="0"/>
          </a:p>
          <a:p>
            <a:r>
              <a:rPr lang="en-US" sz="1800" dirty="0"/>
              <a:t>Owner: CN=</a:t>
            </a:r>
            <a:r>
              <a:rPr lang="en-US" sz="1800" dirty="0" err="1"/>
              <a:t>PortSwigger</a:t>
            </a:r>
            <a:r>
              <a:rPr lang="en-US" sz="1800" dirty="0"/>
              <a:t> CA, OU=</a:t>
            </a:r>
            <a:r>
              <a:rPr lang="en-US" sz="1800" dirty="0" err="1"/>
              <a:t>PortSwigger</a:t>
            </a:r>
            <a:r>
              <a:rPr lang="en-US" sz="1800" dirty="0"/>
              <a:t> CA, O=</a:t>
            </a:r>
            <a:r>
              <a:rPr lang="en-US" sz="1800" dirty="0" err="1"/>
              <a:t>PortSwigger</a:t>
            </a:r>
            <a:r>
              <a:rPr lang="en-US" sz="1800" dirty="0"/>
              <a:t>, L=</a:t>
            </a:r>
            <a:r>
              <a:rPr lang="en-US" sz="1800" dirty="0" err="1"/>
              <a:t>PortSwigger</a:t>
            </a:r>
            <a:r>
              <a:rPr lang="en-US" sz="1800" dirty="0"/>
              <a:t>, ST=</a:t>
            </a:r>
            <a:r>
              <a:rPr lang="en-US" sz="1800" dirty="0" err="1"/>
              <a:t>PortSwigger</a:t>
            </a:r>
            <a:r>
              <a:rPr lang="en-US" sz="1800" dirty="0"/>
              <a:t>, C=</a:t>
            </a:r>
            <a:r>
              <a:rPr lang="en-US" sz="1800" dirty="0" err="1"/>
              <a:t>PortSwigger</a:t>
            </a:r>
            <a:endParaRPr lang="en-US" sz="1800" dirty="0"/>
          </a:p>
          <a:p>
            <a:r>
              <a:rPr lang="en-US" sz="1800" dirty="0"/>
              <a:t>Issuer: CN=</a:t>
            </a:r>
            <a:r>
              <a:rPr lang="en-US" sz="1800" dirty="0" err="1"/>
              <a:t>PortSwigger</a:t>
            </a:r>
            <a:r>
              <a:rPr lang="en-US" sz="1800" dirty="0"/>
              <a:t> CA, OU=</a:t>
            </a:r>
            <a:r>
              <a:rPr lang="en-US" sz="1800" dirty="0" err="1"/>
              <a:t>PortSwigger</a:t>
            </a:r>
            <a:r>
              <a:rPr lang="en-US" sz="1800" dirty="0"/>
              <a:t> CA, O=</a:t>
            </a:r>
            <a:r>
              <a:rPr lang="en-US" sz="1800" dirty="0" err="1"/>
              <a:t>PortSwigger</a:t>
            </a:r>
            <a:r>
              <a:rPr lang="en-US" sz="1800" dirty="0"/>
              <a:t>, L=</a:t>
            </a:r>
            <a:r>
              <a:rPr lang="en-US" sz="1800" dirty="0" err="1"/>
              <a:t>PortSwigger</a:t>
            </a:r>
            <a:r>
              <a:rPr lang="en-US" sz="1800" dirty="0"/>
              <a:t>, ST=</a:t>
            </a:r>
            <a:r>
              <a:rPr lang="en-US" sz="1800" dirty="0" err="1"/>
              <a:t>PortSwigger</a:t>
            </a:r>
            <a:r>
              <a:rPr lang="en-US" sz="1800" dirty="0"/>
              <a:t>, C=</a:t>
            </a:r>
            <a:r>
              <a:rPr lang="en-US" sz="1800" dirty="0" err="1"/>
              <a:t>PortSwigger</a:t>
            </a:r>
            <a:endParaRPr lang="en-US" sz="1800" dirty="0"/>
          </a:p>
          <a:p>
            <a:r>
              <a:rPr lang="en-US" sz="1800" dirty="0"/>
              <a:t>Serial number: 4c5c415b</a:t>
            </a:r>
          </a:p>
          <a:p>
            <a:r>
              <a:rPr lang="en-US" sz="1800" dirty="0"/>
              <a:t>Valid from: Fri Aug 06 13:07:39 EDT 2010 until: Thu Aug 01 13:07:39 EDT 2030</a:t>
            </a:r>
          </a:p>
          <a:p>
            <a:r>
              <a:rPr lang="en-US" sz="1800" dirty="0"/>
              <a:t>Certificate fingerprints:</a:t>
            </a:r>
          </a:p>
          <a:p>
            <a:r>
              <a:rPr lang="en-US" sz="1800" dirty="0"/>
              <a:t>	 MD5:  5B:72:24:99:5F:0A:FF:2E:72:B0:AD:6F:D2:2E:BE:C6</a:t>
            </a:r>
          </a:p>
          <a:p>
            <a:r>
              <a:rPr lang="en-US" sz="1800" dirty="0"/>
              <a:t>	 SHA1: 80:F6:55:0A:AF:D7:25:92:7C:EC:40:43:BF:9C:09:35:93:C8:1B:BE</a:t>
            </a:r>
          </a:p>
          <a:p>
            <a:r>
              <a:rPr lang="en-US" sz="1800" dirty="0"/>
              <a:t>	 Signature algorithm name: SHA1withRSA</a:t>
            </a:r>
          </a:p>
          <a:p>
            <a:r>
              <a:rPr lang="en-US" sz="1800" dirty="0"/>
              <a:t>	 Version: 3</a:t>
            </a:r>
          </a:p>
          <a:p>
            <a:endParaRPr lang="en-US" sz="1800" dirty="0"/>
          </a:p>
          <a:p>
            <a:r>
              <a:rPr lang="en-US" sz="1800" dirty="0"/>
              <a:t>Extensions: </a:t>
            </a:r>
          </a:p>
          <a:p>
            <a:endParaRPr lang="en-US" sz="1800" dirty="0"/>
          </a:p>
          <a:p>
            <a:r>
              <a:rPr lang="en-US" sz="1800" dirty="0"/>
              <a:t>#1: </a:t>
            </a:r>
            <a:r>
              <a:rPr lang="en-US" sz="1800" dirty="0" err="1"/>
              <a:t>ObjectId</a:t>
            </a:r>
            <a:r>
              <a:rPr lang="en-US" sz="1800" dirty="0"/>
              <a:t>: 2.5.29.19 Criticality=true</a:t>
            </a:r>
          </a:p>
          <a:p>
            <a:r>
              <a:rPr lang="en-US" sz="1800" dirty="0" err="1"/>
              <a:t>BasicConstraints</a:t>
            </a:r>
            <a:r>
              <a:rPr lang="en-US" sz="1800" dirty="0"/>
              <a:t>:[</a:t>
            </a:r>
          </a:p>
          <a:p>
            <a:r>
              <a:rPr lang="en-US" sz="1800" dirty="0"/>
              <a:t>  </a:t>
            </a:r>
            <a:r>
              <a:rPr lang="en-US" sz="1800" dirty="0" err="1"/>
              <a:t>CA:true</a:t>
            </a:r>
            <a:endParaRPr lang="en-US" sz="1800" dirty="0"/>
          </a:p>
          <a:p>
            <a:r>
              <a:rPr lang="en-US" sz="1800" dirty="0"/>
              <a:t>  PathLen:0</a:t>
            </a:r>
          </a:p>
          <a:p>
            <a:r>
              <a:rPr lang="en-US" sz="1800" dirty="0"/>
              <a:t>]</a:t>
            </a:r>
          </a:p>
          <a:p>
            <a:endParaRPr lang="en-US" sz="1800" dirty="0"/>
          </a:p>
          <a:p>
            <a:r>
              <a:rPr lang="en-US" sz="1800" dirty="0"/>
              <a:t>#2: </a:t>
            </a:r>
            <a:r>
              <a:rPr lang="en-US" sz="1800" dirty="0" err="1"/>
              <a:t>ObjectId</a:t>
            </a:r>
            <a:r>
              <a:rPr lang="en-US" sz="1800" dirty="0"/>
              <a:t>: 2.5.29.14 Criticality=false</a:t>
            </a:r>
          </a:p>
          <a:p>
            <a:r>
              <a:rPr lang="en-US" sz="1800" dirty="0" err="1"/>
              <a:t>SubjectKeyIdentifier</a:t>
            </a:r>
            <a:r>
              <a:rPr lang="en-US" sz="1800" dirty="0"/>
              <a:t> [</a:t>
            </a:r>
          </a:p>
          <a:p>
            <a:r>
              <a:rPr lang="en-US" sz="1800" dirty="0" err="1"/>
              <a:t>KeyIdentifier</a:t>
            </a:r>
            <a:r>
              <a:rPr lang="en-US" sz="1800" dirty="0"/>
              <a:t> [</a:t>
            </a:r>
          </a:p>
          <a:p>
            <a:r>
              <a:rPr lang="en-US" sz="1800" dirty="0"/>
              <a:t>0000: 43 59 B8 1D D6 75 98 A3   E7 E0 4F BF 0E A3 BE F2  CY...u....O.....</a:t>
            </a:r>
          </a:p>
          <a:p>
            <a:r>
              <a:rPr lang="en-US" sz="1800" dirty="0"/>
              <a:t>0010: 61 C4 AC E3                                        a...</a:t>
            </a:r>
          </a:p>
          <a:p>
            <a:r>
              <a:rPr lang="en-US" sz="1800" dirty="0"/>
              <a:t>]</a:t>
            </a:r>
          </a:p>
          <a:p>
            <a:r>
              <a:rPr lang="en-US" sz="1800" dirty="0"/>
              <a:t>]</a:t>
            </a:r>
          </a:p>
          <a:p>
            <a:endParaRPr lang="en-US" sz="1800" dirty="0"/>
          </a:p>
          <a:p>
            <a:r>
              <a:rPr lang="en-US" sz="1800" dirty="0"/>
              <a:t>Trust this certificate? [no]:  yes</a:t>
            </a:r>
          </a:p>
          <a:p>
            <a:r>
              <a:rPr lang="en-US" sz="1800" dirty="0"/>
              <a:t>Certificate was added to </a:t>
            </a:r>
            <a:r>
              <a:rPr lang="en-US" sz="1800" dirty="0" err="1"/>
              <a:t>keystore</a:t>
            </a:r>
            <a:endParaRPr lang="en-US" sz="1800" dirty="0"/>
          </a:p>
        </p:txBody>
      </p:sp>
    </p:spTree>
    <p:extLst>
      <p:ext uri="{BB962C8B-B14F-4D97-AF65-F5344CB8AC3E}">
        <p14:creationId xmlns:p14="http://schemas.microsoft.com/office/powerpoint/2010/main" val="42074783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sz="1800" dirty="0"/>
              <a:t>Step </a:t>
            </a:r>
            <a:r>
              <a:rPr lang="en-US" sz="1800" dirty="0" smtClean="0"/>
              <a:t>11: Update the </a:t>
            </a:r>
            <a:r>
              <a:rPr lang="en-US" sz="1800" dirty="0" err="1" smtClean="0"/>
              <a:t>build.props</a:t>
            </a:r>
            <a:r>
              <a:rPr lang="en-US" sz="1800" dirty="0" smtClean="0"/>
              <a:t> and comment out the </a:t>
            </a:r>
            <a:r>
              <a:rPr lang="en-US" sz="1800" dirty="0" err="1" smtClean="0"/>
              <a:t>ro.config.nocheckin</a:t>
            </a:r>
            <a:r>
              <a:rPr lang="en-US" sz="1800" dirty="0" smtClean="0"/>
              <a:t>=yes line:</a:t>
            </a:r>
          </a:p>
          <a:p>
            <a:endParaRPr lang="en-US" sz="1800" dirty="0" smtClean="0"/>
          </a:p>
          <a:p>
            <a:endParaRPr lang="en-US" sz="1800" dirty="0"/>
          </a:p>
        </p:txBody>
      </p:sp>
      <p:pic>
        <p:nvPicPr>
          <p:cNvPr id="4" name="Picture 3" descr="build.pr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773680"/>
            <a:ext cx="4699000" cy="2192867"/>
          </a:xfrm>
          <a:prstGeom prst="rect">
            <a:avLst/>
          </a:prstGeom>
        </p:spPr>
      </p:pic>
    </p:spTree>
    <p:extLst>
      <p:ext uri="{BB962C8B-B14F-4D97-AF65-F5344CB8AC3E}">
        <p14:creationId xmlns:p14="http://schemas.microsoft.com/office/powerpoint/2010/main" val="42074783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sz="1800" dirty="0"/>
              <a:t>Step </a:t>
            </a:r>
            <a:r>
              <a:rPr lang="en-US" sz="1800" dirty="0" smtClean="0"/>
              <a:t>12: Remount the system file for writing and push the files back onto the emulated device:</a:t>
            </a:r>
          </a:p>
          <a:p>
            <a:endParaRPr lang="en-US" sz="1800" dirty="0" smtClean="0"/>
          </a:p>
          <a:p>
            <a:r>
              <a:rPr lang="en-US" sz="1400" dirty="0"/>
              <a:t># </a:t>
            </a:r>
            <a:r>
              <a:rPr lang="en-US" sz="1400" dirty="0" err="1"/>
              <a:t>Mike-Park:platform-tools</a:t>
            </a:r>
            <a:r>
              <a:rPr lang="en-US" sz="1400" dirty="0"/>
              <a:t> </a:t>
            </a:r>
            <a:r>
              <a:rPr lang="en-US" sz="1400" dirty="0" err="1"/>
              <a:t>mpark</a:t>
            </a:r>
            <a:r>
              <a:rPr lang="en-US" sz="1400" dirty="0"/>
              <a:t>./</a:t>
            </a:r>
            <a:r>
              <a:rPr lang="en-US" sz="1400" dirty="0" err="1"/>
              <a:t>adb</a:t>
            </a:r>
            <a:r>
              <a:rPr lang="en-US" sz="1400" dirty="0"/>
              <a:t> remount</a:t>
            </a:r>
          </a:p>
          <a:p>
            <a:r>
              <a:rPr lang="en-US" sz="1400" dirty="0"/>
              <a:t>remount succeeded</a:t>
            </a:r>
          </a:p>
          <a:p>
            <a:r>
              <a:rPr lang="en-US" sz="1400" dirty="0" err="1"/>
              <a:t>Mike-Park:platform-tools</a:t>
            </a:r>
            <a:r>
              <a:rPr lang="en-US" sz="1400" dirty="0"/>
              <a:t> </a:t>
            </a:r>
            <a:r>
              <a:rPr lang="en-US" sz="1400" dirty="0" err="1"/>
              <a:t>mpark</a:t>
            </a:r>
            <a:r>
              <a:rPr lang="en-US" sz="1400" dirty="0"/>
              <a:t>$ ./</a:t>
            </a:r>
            <a:r>
              <a:rPr lang="en-US" sz="1400" dirty="0" err="1"/>
              <a:t>adb</a:t>
            </a:r>
            <a:r>
              <a:rPr lang="en-US" sz="1400" dirty="0"/>
              <a:t> push </a:t>
            </a:r>
            <a:r>
              <a:rPr lang="en-US" sz="1400" dirty="0" err="1"/>
              <a:t>cacerts.bks</a:t>
            </a:r>
            <a:r>
              <a:rPr lang="en-US" sz="1400" dirty="0"/>
              <a:t> /</a:t>
            </a:r>
            <a:r>
              <a:rPr lang="en-US" sz="1400" dirty="0" err="1"/>
              <a:t>etc</a:t>
            </a:r>
            <a:r>
              <a:rPr lang="en-US" sz="1400" dirty="0"/>
              <a:t>/security/</a:t>
            </a:r>
            <a:r>
              <a:rPr lang="en-US" sz="1400" dirty="0" err="1"/>
              <a:t>cacerts.bks</a:t>
            </a:r>
            <a:endParaRPr lang="en-US" sz="1400" dirty="0"/>
          </a:p>
          <a:p>
            <a:r>
              <a:rPr lang="en-US" sz="1400" dirty="0"/>
              <a:t>1946 KB/s (62140 bytes in 0.031s)</a:t>
            </a:r>
          </a:p>
          <a:p>
            <a:r>
              <a:rPr lang="en-US" sz="1400" dirty="0" err="1"/>
              <a:t>Mike-Park:platform-tools</a:t>
            </a:r>
            <a:r>
              <a:rPr lang="en-US" sz="1400" dirty="0"/>
              <a:t> </a:t>
            </a:r>
            <a:r>
              <a:rPr lang="en-US" sz="1400" dirty="0" err="1"/>
              <a:t>mpark</a:t>
            </a:r>
            <a:r>
              <a:rPr lang="en-US" sz="1400" dirty="0"/>
              <a:t>$ ./</a:t>
            </a:r>
            <a:r>
              <a:rPr lang="en-US" sz="1400" dirty="0" err="1"/>
              <a:t>adb</a:t>
            </a:r>
            <a:r>
              <a:rPr lang="en-US" sz="1400" dirty="0"/>
              <a:t> push ./</a:t>
            </a:r>
            <a:r>
              <a:rPr lang="en-US" sz="1400" dirty="0" err="1"/>
              <a:t>build.prop</a:t>
            </a:r>
            <a:r>
              <a:rPr lang="en-US" sz="1400" dirty="0"/>
              <a:t> /system/</a:t>
            </a:r>
            <a:r>
              <a:rPr lang="en-US" sz="1400" dirty="0" err="1"/>
              <a:t>build.prop</a:t>
            </a:r>
            <a:endParaRPr lang="en-US" sz="1400" dirty="0"/>
          </a:p>
          <a:p>
            <a:r>
              <a:rPr lang="en-US" sz="1400" dirty="0"/>
              <a:t>248 KB/s (1560 bytes in 0.006s)</a:t>
            </a:r>
          </a:p>
          <a:p>
            <a:r>
              <a:rPr lang="en-US" sz="1400" dirty="0" err="1"/>
              <a:t>Mike-Park:platform-tools</a:t>
            </a:r>
            <a:r>
              <a:rPr lang="en-US" sz="1400" dirty="0"/>
              <a:t> </a:t>
            </a:r>
            <a:r>
              <a:rPr lang="en-US" sz="1400" dirty="0" err="1"/>
              <a:t>mpark</a:t>
            </a:r>
            <a:r>
              <a:rPr lang="en-US" sz="1400" dirty="0"/>
              <a:t>$ </a:t>
            </a:r>
          </a:p>
        </p:txBody>
      </p:sp>
    </p:spTree>
    <p:extLst>
      <p:ext uri="{BB962C8B-B14F-4D97-AF65-F5344CB8AC3E}">
        <p14:creationId xmlns:p14="http://schemas.microsoft.com/office/powerpoint/2010/main" val="37261558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sz="1800" dirty="0"/>
              <a:t>Step </a:t>
            </a:r>
            <a:r>
              <a:rPr lang="en-US" sz="1800" dirty="0" smtClean="0"/>
              <a:t>13: Remove the </a:t>
            </a:r>
            <a:r>
              <a:rPr lang="en-US" sz="1800" dirty="0" err="1" smtClean="0"/>
              <a:t>SDKSetup.apk</a:t>
            </a:r>
            <a:r>
              <a:rPr lang="en-US" sz="1800" dirty="0" smtClean="0"/>
              <a:t> file from the image:</a:t>
            </a:r>
          </a:p>
          <a:p>
            <a:endParaRPr lang="en-US" sz="1800" dirty="0" smtClean="0"/>
          </a:p>
          <a:p>
            <a:r>
              <a:rPr lang="en-US" sz="1800" dirty="0" err="1"/>
              <a:t>Mike-Park:platform-tools</a:t>
            </a:r>
            <a:r>
              <a:rPr lang="en-US" sz="1800" dirty="0"/>
              <a:t> </a:t>
            </a:r>
            <a:r>
              <a:rPr lang="en-US" sz="1800" dirty="0" err="1"/>
              <a:t>mpark</a:t>
            </a:r>
            <a:r>
              <a:rPr lang="en-US" sz="1800" dirty="0"/>
              <a:t>$ ./</a:t>
            </a:r>
            <a:r>
              <a:rPr lang="en-US" sz="1800" dirty="0" err="1"/>
              <a:t>adb</a:t>
            </a:r>
            <a:r>
              <a:rPr lang="en-US" sz="1800" dirty="0"/>
              <a:t> shell </a:t>
            </a:r>
            <a:r>
              <a:rPr lang="en-US" sz="1800" dirty="0" err="1"/>
              <a:t>rm</a:t>
            </a:r>
            <a:r>
              <a:rPr lang="en-US" sz="1800" dirty="0"/>
              <a:t> /system/app/</a:t>
            </a:r>
            <a:r>
              <a:rPr lang="en-US" sz="1800" dirty="0" err="1" smtClean="0"/>
              <a:t>SdkSetup.apk</a:t>
            </a:r>
            <a:endParaRPr lang="en-US" sz="1800" dirty="0" smtClean="0"/>
          </a:p>
          <a:p>
            <a:endParaRPr lang="en-US" sz="1800" dirty="0"/>
          </a:p>
          <a:p>
            <a:r>
              <a:rPr lang="en-US" sz="1800" dirty="0" smtClean="0"/>
              <a:t>Step 12b: Move the /system/</a:t>
            </a:r>
            <a:r>
              <a:rPr lang="en-US" sz="1800" dirty="0" err="1" smtClean="0"/>
              <a:t>sbin</a:t>
            </a:r>
            <a:r>
              <a:rPr lang="en-US" sz="1800" dirty="0" smtClean="0"/>
              <a:t>/</a:t>
            </a:r>
            <a:r>
              <a:rPr lang="en-US" sz="1800" dirty="0" err="1" smtClean="0"/>
              <a:t>su</a:t>
            </a:r>
            <a:r>
              <a:rPr lang="en-US" sz="1800" dirty="0" smtClean="0"/>
              <a:t> to </a:t>
            </a:r>
            <a:r>
              <a:rPr lang="en-US" sz="1800" dirty="0" err="1" smtClean="0"/>
              <a:t>su.bak</a:t>
            </a:r>
            <a:r>
              <a:rPr lang="en-US" sz="1800" dirty="0" smtClean="0"/>
              <a:t>:</a:t>
            </a:r>
          </a:p>
          <a:p>
            <a:endParaRPr lang="en-US" sz="1800" dirty="0"/>
          </a:p>
          <a:p>
            <a:r>
              <a:rPr lang="en-US" sz="1800" dirty="0"/>
              <a:t>./</a:t>
            </a:r>
            <a:r>
              <a:rPr lang="en-US" sz="1800" dirty="0" err="1"/>
              <a:t>adb</a:t>
            </a:r>
            <a:r>
              <a:rPr lang="en-US" sz="1800" dirty="0"/>
              <a:t> shell mv /system/</a:t>
            </a:r>
            <a:r>
              <a:rPr lang="en-US" sz="1800" dirty="0" err="1"/>
              <a:t>xbin</a:t>
            </a:r>
            <a:r>
              <a:rPr lang="en-US" sz="1800" dirty="0"/>
              <a:t>/</a:t>
            </a:r>
            <a:r>
              <a:rPr lang="en-US" sz="1800" dirty="0" err="1"/>
              <a:t>su</a:t>
            </a:r>
            <a:r>
              <a:rPr lang="en-US" sz="1800" dirty="0"/>
              <a:t> /system/</a:t>
            </a:r>
            <a:r>
              <a:rPr lang="en-US" sz="1800" dirty="0" err="1"/>
              <a:t>xbin</a:t>
            </a:r>
            <a:r>
              <a:rPr lang="en-US" sz="1800" dirty="0"/>
              <a:t>/</a:t>
            </a:r>
            <a:r>
              <a:rPr lang="en-US" sz="1800" dirty="0" err="1"/>
              <a:t>su.bak</a:t>
            </a:r>
            <a:endParaRPr lang="en-US" sz="1800" dirty="0"/>
          </a:p>
        </p:txBody>
      </p:sp>
    </p:spTree>
    <p:extLst>
      <p:ext uri="{BB962C8B-B14F-4D97-AF65-F5344CB8AC3E}">
        <p14:creationId xmlns:p14="http://schemas.microsoft.com/office/powerpoint/2010/main" val="37261558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On the computer being used for testing</a:t>
            </a:r>
          </a:p>
          <a:p>
            <a:r>
              <a:rPr lang="en-US" sz="1800" dirty="0"/>
              <a:t>Step </a:t>
            </a:r>
            <a:r>
              <a:rPr lang="en-US" sz="1800" dirty="0" smtClean="0"/>
              <a:t>14: Shutdown the emulator, and delete the following :</a:t>
            </a:r>
          </a:p>
          <a:p>
            <a:endParaRPr lang="en-US" sz="1800" dirty="0"/>
          </a:p>
          <a:p>
            <a:r>
              <a:rPr lang="en-US" sz="1800" dirty="0" err="1" smtClean="0"/>
              <a:t>userdata.img</a:t>
            </a:r>
            <a:r>
              <a:rPr lang="en-US" sz="1800" dirty="0"/>
              <a:t>, </a:t>
            </a:r>
            <a:r>
              <a:rPr lang="en-US" sz="1800" dirty="0" err="1"/>
              <a:t>userdata-qemu.img</a:t>
            </a:r>
            <a:r>
              <a:rPr lang="en-US" sz="1800" dirty="0"/>
              <a:t> and </a:t>
            </a:r>
            <a:r>
              <a:rPr lang="en-US" sz="1800" dirty="0" err="1" smtClean="0"/>
              <a:t>cache.img</a:t>
            </a:r>
            <a:endParaRPr lang="en-US" sz="1800" dirty="0" smtClean="0"/>
          </a:p>
          <a:p>
            <a:endParaRPr lang="en-US" sz="1800" dirty="0"/>
          </a:p>
          <a:p>
            <a:r>
              <a:rPr lang="en-US" sz="1800" dirty="0" smtClean="0"/>
              <a:t>Restart and you are ready to go.</a:t>
            </a:r>
          </a:p>
          <a:p>
            <a:endParaRPr lang="en-US" sz="1800" dirty="0"/>
          </a:p>
          <a:p>
            <a:endParaRPr lang="en-US" sz="1800" dirty="0" smtClean="0"/>
          </a:p>
          <a:p>
            <a:endParaRPr lang="en-US" sz="1800" dirty="0" smtClean="0"/>
          </a:p>
        </p:txBody>
      </p:sp>
    </p:spTree>
    <p:extLst>
      <p:ext uri="{BB962C8B-B14F-4D97-AF65-F5344CB8AC3E}">
        <p14:creationId xmlns:p14="http://schemas.microsoft.com/office/powerpoint/2010/main" val="41602672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Now What?</a:t>
            </a:r>
          </a:p>
          <a:p>
            <a:endParaRPr lang="en-US" dirty="0" smtClean="0"/>
          </a:p>
          <a:p>
            <a:r>
              <a:rPr lang="en-US" dirty="0" smtClean="0"/>
              <a:t>Select your target.</a:t>
            </a:r>
          </a:p>
          <a:p>
            <a:r>
              <a:rPr lang="en-US" dirty="0" smtClean="0"/>
              <a:t>Reverse Engineering.</a:t>
            </a:r>
          </a:p>
          <a:p>
            <a:r>
              <a:rPr lang="en-US" dirty="0" smtClean="0"/>
              <a:t>Proxy.</a:t>
            </a:r>
          </a:p>
          <a:p>
            <a:r>
              <a:rPr lang="en-US" dirty="0" smtClean="0"/>
              <a:t>Hack.</a:t>
            </a:r>
          </a:p>
          <a:p>
            <a:endParaRPr lang="en-US" dirty="0" smtClean="0"/>
          </a:p>
          <a:p>
            <a:endParaRPr lang="en-US" sz="1800" b="0" dirty="0"/>
          </a:p>
          <a:p>
            <a:endParaRPr lang="en-US" sz="1800" b="0" dirty="0" smtClean="0"/>
          </a:p>
        </p:txBody>
      </p:sp>
    </p:spTree>
    <p:extLst>
      <p:ext uri="{BB962C8B-B14F-4D97-AF65-F5344CB8AC3E}">
        <p14:creationId xmlns:p14="http://schemas.microsoft.com/office/powerpoint/2010/main" val="15341107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2057400"/>
            <a:ext cx="7391400" cy="711200"/>
          </a:xfrm>
        </p:spPr>
        <p:txBody>
          <a:bodyPr/>
          <a:lstStyle/>
          <a:p>
            <a:r>
              <a:rPr lang="en-US" dirty="0" smtClean="0"/>
              <a:t>Reversing Android Apps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 Android</a:t>
            </a:r>
            <a:endParaRPr lang="en-US" dirty="0"/>
          </a:p>
        </p:txBody>
      </p:sp>
      <p:sp>
        <p:nvSpPr>
          <p:cNvPr id="3" name="Content Placeholder 2"/>
          <p:cNvSpPr>
            <a:spLocks noGrp="1"/>
          </p:cNvSpPr>
          <p:nvPr>
            <p:ph idx="1"/>
          </p:nvPr>
        </p:nvSpPr>
        <p:spPr>
          <a:xfrm>
            <a:off x="457200" y="1209041"/>
            <a:ext cx="8229600" cy="4196079"/>
          </a:xfrm>
        </p:spPr>
        <p:txBody>
          <a:bodyPr/>
          <a:lstStyle/>
          <a:p>
            <a:r>
              <a:rPr lang="en-US" dirty="0" smtClean="0"/>
              <a:t>Android apps are written in Java	</a:t>
            </a:r>
          </a:p>
          <a:p>
            <a:pPr>
              <a:buFontTx/>
              <a:buChar char="-"/>
            </a:pPr>
            <a:r>
              <a:rPr lang="en-US" b="0" dirty="0" smtClean="0"/>
              <a:t>You can use your favorite IDE with a freely downloadable Android SDK plugin (for Eclipse, for instance)</a:t>
            </a:r>
          </a:p>
          <a:p>
            <a:pPr>
              <a:buFontTx/>
              <a:buChar char="-"/>
            </a:pPr>
            <a:r>
              <a:rPr lang="en-US" b="0" dirty="0" smtClean="0"/>
              <a:t>Like (</a:t>
            </a:r>
            <a:r>
              <a:rPr lang="en-US" b="0" dirty="0" err="1" smtClean="0"/>
              <a:t>unobfuscated</a:t>
            </a:r>
            <a:r>
              <a:rPr lang="en-US" b="0" dirty="0" smtClean="0"/>
              <a:t>) Java apps, they can be easily reversed with the right tools</a:t>
            </a:r>
          </a:p>
          <a:p>
            <a:pPr>
              <a:buFontTx/>
              <a:buChar char="-"/>
            </a:pPr>
            <a:r>
              <a:rPr lang="en-US" b="0" dirty="0" smtClean="0"/>
              <a:t>With Android, </a:t>
            </a:r>
            <a:r>
              <a:rPr lang="en-US" b="0" dirty="0" err="1" smtClean="0"/>
              <a:t>byteocde</a:t>
            </a:r>
            <a:r>
              <a:rPr lang="en-US" b="0" dirty="0" smtClean="0"/>
              <a:t> can even be altered and apps repackaged</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Reversing Android</a:t>
            </a:r>
          </a:p>
        </p:txBody>
      </p:sp>
      <p:sp>
        <p:nvSpPr>
          <p:cNvPr id="3" name="Content Placeholder 2"/>
          <p:cNvSpPr>
            <a:spLocks noGrp="1"/>
          </p:cNvSpPr>
          <p:nvPr>
            <p:ph idx="1"/>
          </p:nvPr>
        </p:nvSpPr>
        <p:spPr>
          <a:xfrm>
            <a:off x="457200" y="1209041"/>
            <a:ext cx="8229600" cy="4196079"/>
          </a:xfrm>
        </p:spPr>
        <p:txBody>
          <a:bodyPr>
            <a:normAutofit/>
          </a:bodyPr>
          <a:lstStyle/>
          <a:p>
            <a:r>
              <a:rPr lang="en-US" dirty="0" smtClean="0"/>
              <a:t>Reversing tools:	</a:t>
            </a:r>
          </a:p>
          <a:p>
            <a:pPr>
              <a:buFont typeface="Arial"/>
              <a:buChar char="•"/>
            </a:pPr>
            <a:r>
              <a:rPr lang="en-US" sz="1800" b="0" dirty="0">
                <a:hlinkClick r:id="rId3"/>
              </a:rPr>
              <a:t>http://code.google.com/p/dex2jar</a:t>
            </a:r>
            <a:r>
              <a:rPr lang="en-US" sz="1800" b="0" dirty="0" smtClean="0">
                <a:hlinkClick r:id="rId3"/>
              </a:rPr>
              <a:t>/</a:t>
            </a:r>
            <a:r>
              <a:rPr lang="en-US" sz="1800" b="0" dirty="0" smtClean="0"/>
              <a:t> Dex2Jar – converts </a:t>
            </a:r>
            <a:r>
              <a:rPr lang="en-US" sz="1800" b="0" dirty="0" err="1" smtClean="0"/>
              <a:t>dex</a:t>
            </a:r>
            <a:r>
              <a:rPr lang="en-US" sz="1800" b="0" dirty="0" smtClean="0"/>
              <a:t> (</a:t>
            </a:r>
            <a:r>
              <a:rPr lang="en-US" sz="1800" b="0" dirty="0" err="1" smtClean="0"/>
              <a:t>Dalvik</a:t>
            </a:r>
            <a:r>
              <a:rPr lang="en-US" sz="1800" b="0" dirty="0" smtClean="0"/>
              <a:t> </a:t>
            </a:r>
            <a:r>
              <a:rPr lang="en-US" sz="1800" b="0" dirty="0" err="1" smtClean="0"/>
              <a:t>bytecode</a:t>
            </a:r>
            <a:r>
              <a:rPr lang="en-US" sz="1800" b="0" dirty="0" smtClean="0"/>
              <a:t>) to a jar (java </a:t>
            </a:r>
            <a:r>
              <a:rPr lang="en-US" sz="1800" b="0" dirty="0" err="1" smtClean="0"/>
              <a:t>bytecode</a:t>
            </a:r>
            <a:r>
              <a:rPr lang="en-US" sz="1800" b="0" dirty="0" smtClean="0"/>
              <a:t>)</a:t>
            </a:r>
          </a:p>
          <a:p>
            <a:pPr>
              <a:buFont typeface="Arial"/>
              <a:buChar char="•"/>
            </a:pPr>
            <a:r>
              <a:rPr lang="en-US" sz="1800" b="0" dirty="0">
                <a:hlinkClick r:id="rId4"/>
              </a:rPr>
              <a:t>http://code.google.com/p/android4me/downloads/</a:t>
            </a:r>
            <a:r>
              <a:rPr lang="en-US" sz="1800" b="0" dirty="0" smtClean="0">
                <a:hlinkClick r:id="rId4"/>
              </a:rPr>
              <a:t>list</a:t>
            </a:r>
            <a:r>
              <a:rPr lang="en-US" sz="1800" b="0" dirty="0"/>
              <a:t> </a:t>
            </a:r>
            <a:r>
              <a:rPr lang="en-US" sz="1800" b="0" dirty="0" smtClean="0"/>
              <a:t>AXMLPrinter2 - a tool for converting Android binary xml format to regular xml.</a:t>
            </a:r>
          </a:p>
          <a:p>
            <a:pPr>
              <a:buFont typeface="Arial"/>
              <a:buChar char="•"/>
            </a:pPr>
            <a:r>
              <a:rPr lang="en-US" sz="1800" b="0" dirty="0">
                <a:hlinkClick r:id="rId5"/>
              </a:rPr>
              <a:t>http://java.decompiler.free.fr</a:t>
            </a:r>
            <a:r>
              <a:rPr lang="en-US" sz="1800" b="0" dirty="0" smtClean="0">
                <a:hlinkClick r:id="rId5"/>
              </a:rPr>
              <a:t>/</a:t>
            </a:r>
            <a:r>
              <a:rPr lang="en-US" sz="1800" b="0" dirty="0" smtClean="0"/>
              <a:t> JD – a GUI tool for decompiling Java </a:t>
            </a:r>
            <a:r>
              <a:rPr lang="en-US" sz="1800" b="0" dirty="0" err="1" smtClean="0"/>
              <a:t>bytecode</a:t>
            </a:r>
            <a:r>
              <a:rPr lang="en-US" sz="1800" b="0" dirty="0" smtClean="0"/>
              <a:t> back to java source (see above)</a:t>
            </a:r>
          </a:p>
          <a:p>
            <a:pPr>
              <a:buFont typeface="Arial"/>
              <a:buChar char="•"/>
            </a:pPr>
            <a:r>
              <a:rPr lang="en-US" sz="1800" b="0" dirty="0">
                <a:hlinkClick r:id="rId6"/>
              </a:rPr>
              <a:t>http://code.google.com/p/smali</a:t>
            </a:r>
            <a:r>
              <a:rPr lang="en-US" sz="1800" b="0" dirty="0" smtClean="0">
                <a:hlinkClick r:id="rId6"/>
              </a:rPr>
              <a:t>/</a:t>
            </a:r>
            <a:r>
              <a:rPr lang="en-US" sz="1800" b="0" dirty="0" smtClean="0"/>
              <a:t> </a:t>
            </a:r>
            <a:r>
              <a:rPr lang="en-US" sz="1800" b="0" dirty="0" err="1" smtClean="0"/>
              <a:t>Smali</a:t>
            </a:r>
            <a:r>
              <a:rPr lang="en-US" sz="1800" b="0" dirty="0" smtClean="0"/>
              <a:t> and </a:t>
            </a:r>
            <a:r>
              <a:rPr lang="en-US" sz="1800" b="0" dirty="0" err="1" smtClean="0"/>
              <a:t>baksmali</a:t>
            </a:r>
            <a:r>
              <a:rPr lang="en-US" sz="1800" b="0" dirty="0" smtClean="0"/>
              <a:t> </a:t>
            </a:r>
            <a:r>
              <a:rPr lang="en-US" sz="1800" b="0" dirty="0"/>
              <a:t>- assembler/disassembler for the </a:t>
            </a:r>
            <a:r>
              <a:rPr lang="en-US" sz="1800" b="0" dirty="0" err="1"/>
              <a:t>dex</a:t>
            </a:r>
            <a:r>
              <a:rPr lang="en-US" sz="1800" b="0" dirty="0"/>
              <a:t> format</a:t>
            </a:r>
            <a:endParaRPr lang="en-US" sz="1800" b="0"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What we’ll cover</a:t>
            </a:r>
          </a:p>
          <a:p>
            <a:pPr marL="0" indent="0">
              <a:buNone/>
            </a:pPr>
            <a:endParaRPr lang="en-US" sz="2800" dirty="0" smtClean="0"/>
          </a:p>
          <a:p>
            <a:pPr>
              <a:buFont typeface="Arial"/>
              <a:buChar char="•"/>
            </a:pPr>
            <a:r>
              <a:rPr lang="en-US" sz="2800" b="0" dirty="0" smtClean="0"/>
              <a:t>The Basics</a:t>
            </a:r>
          </a:p>
          <a:p>
            <a:pPr>
              <a:buFont typeface="Arial"/>
              <a:buChar char="•"/>
            </a:pPr>
            <a:r>
              <a:rPr lang="en-US" sz="2800" b="0" dirty="0" smtClean="0"/>
              <a:t>Setup for Testing</a:t>
            </a:r>
          </a:p>
          <a:p>
            <a:pPr>
              <a:buFont typeface="Arial"/>
              <a:buChar char="•"/>
            </a:pPr>
            <a:r>
              <a:rPr lang="en-US" sz="2800" b="0" dirty="0" smtClean="0"/>
              <a:t>Reverse Engineering</a:t>
            </a:r>
          </a:p>
          <a:p>
            <a:pPr>
              <a:buFont typeface="Arial"/>
              <a:buChar char="•"/>
            </a:pPr>
            <a:r>
              <a:rPr lang="en-US" sz="2800" b="0" dirty="0" smtClean="0"/>
              <a:t>Proxy and Hack</a:t>
            </a:r>
          </a:p>
          <a:p>
            <a:pPr>
              <a:buFont typeface="Arial"/>
              <a:buChar char="•"/>
            </a:pPr>
            <a:r>
              <a:rPr lang="en-US" sz="2800" b="0" dirty="0" smtClean="0"/>
              <a:t>Tips and Tricks</a:t>
            </a:r>
          </a:p>
          <a:p>
            <a:pPr>
              <a:buFont typeface="Arial"/>
              <a:buChar char="•"/>
            </a:pPr>
            <a:r>
              <a:rPr lang="en-US" sz="2800" b="0" dirty="0" smtClean="0"/>
              <a:t>Solutions?</a:t>
            </a:r>
          </a:p>
          <a:p>
            <a:pPr>
              <a:buFont typeface="Arial"/>
              <a:buChar char="•"/>
            </a:pPr>
            <a:r>
              <a:rPr lang="en-US" sz="2800" b="0" dirty="0" smtClean="0"/>
              <a:t>Conclusions</a:t>
            </a:r>
          </a:p>
          <a:p>
            <a:pPr>
              <a:buFont typeface="Arial"/>
              <a:buChar char="•"/>
            </a:pPr>
            <a:endParaRPr lang="en-US" sz="1800" dirty="0" smtClean="0"/>
          </a:p>
          <a:p>
            <a:pPr>
              <a:buFont typeface="Arial"/>
              <a:buChar char="•"/>
            </a:pPr>
            <a:endParaRPr lang="en-US" sz="1800" dirty="0" smtClean="0"/>
          </a:p>
          <a:p>
            <a:pPr lvl="2"/>
            <a:endParaRPr lang="en-US" sz="1400" b="0"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Reversing an Android App</a:t>
            </a:r>
            <a:endParaRPr lang="en-US" dirty="0"/>
          </a:p>
        </p:txBody>
      </p:sp>
      <p:sp>
        <p:nvSpPr>
          <p:cNvPr id="3" name="Content Placeholder 2"/>
          <p:cNvSpPr>
            <a:spLocks noGrp="1"/>
          </p:cNvSpPr>
          <p:nvPr>
            <p:ph idx="1"/>
          </p:nvPr>
        </p:nvSpPr>
        <p:spPr>
          <a:xfrm>
            <a:off x="457200" y="1209041"/>
            <a:ext cx="8229600" cy="4196079"/>
          </a:xfrm>
        </p:spPr>
        <p:txBody>
          <a:bodyPr/>
          <a:lstStyle/>
          <a:p>
            <a:pPr lvl="1"/>
            <a:r>
              <a:rPr lang="en-US" sz="1800" dirty="0" smtClean="0"/>
              <a:t>See the demo</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Reversing Android</a:t>
            </a:r>
          </a:p>
        </p:txBody>
      </p:sp>
      <p:sp>
        <p:nvSpPr>
          <p:cNvPr id="3" name="Content Placeholder 2"/>
          <p:cNvSpPr>
            <a:spLocks noGrp="1"/>
          </p:cNvSpPr>
          <p:nvPr>
            <p:ph idx="1"/>
          </p:nvPr>
        </p:nvSpPr>
        <p:spPr>
          <a:xfrm>
            <a:off x="457200" y="1209041"/>
            <a:ext cx="8229600" cy="4196079"/>
          </a:xfrm>
        </p:spPr>
        <p:txBody>
          <a:bodyPr>
            <a:normAutofit fontScale="70000" lnSpcReduction="20000"/>
          </a:bodyPr>
          <a:lstStyle/>
          <a:p>
            <a:r>
              <a:rPr lang="en-US" sz="2571" dirty="0" smtClean="0"/>
              <a:t>Why Reverse?	</a:t>
            </a:r>
          </a:p>
          <a:p>
            <a:r>
              <a:rPr lang="en-US" b="0" dirty="0" smtClean="0"/>
              <a:t>Things to look for</a:t>
            </a:r>
          </a:p>
          <a:p>
            <a:endParaRPr lang="en-US" b="0" dirty="0" smtClean="0"/>
          </a:p>
          <a:p>
            <a:pPr marL="342900" lvl="1" indent="-342900"/>
            <a:r>
              <a:rPr lang="en-US" sz="2581" dirty="0" smtClean="0"/>
              <a:t>Hardcoded credentials</a:t>
            </a:r>
          </a:p>
          <a:p>
            <a:pPr marL="742950" lvl="2" indent="-342900"/>
            <a:r>
              <a:rPr lang="en-US" sz="2323" dirty="0" smtClean="0"/>
              <a:t>Test credentials</a:t>
            </a:r>
          </a:p>
          <a:p>
            <a:pPr marL="742950" lvl="2" indent="-342900"/>
            <a:r>
              <a:rPr lang="en-US" sz="2323" dirty="0" smtClean="0"/>
              <a:t>Bad design</a:t>
            </a:r>
          </a:p>
          <a:p>
            <a:pPr marL="742950" lvl="2" indent="-342900"/>
            <a:r>
              <a:rPr lang="en-US" sz="2323" dirty="0" smtClean="0"/>
              <a:t>Bootstrap credentials</a:t>
            </a:r>
          </a:p>
          <a:p>
            <a:endParaRPr lang="en-US" b="0" dirty="0" smtClean="0"/>
          </a:p>
          <a:p>
            <a:pPr marL="342900" lvl="1" indent="-342900"/>
            <a:r>
              <a:rPr lang="en-US" sz="2581" dirty="0" smtClean="0"/>
              <a:t>Understand the Code</a:t>
            </a:r>
          </a:p>
          <a:p>
            <a:pPr marL="742950" lvl="2" indent="-342900"/>
            <a:r>
              <a:rPr lang="en-US" sz="2381" dirty="0" smtClean="0"/>
              <a:t>Know how things flow</a:t>
            </a:r>
          </a:p>
          <a:p>
            <a:pPr marL="742950" lvl="2" indent="-342900"/>
            <a:r>
              <a:rPr lang="en-US" sz="2381" dirty="0" smtClean="0"/>
              <a:t>Find out what crypto is used</a:t>
            </a:r>
          </a:p>
          <a:p>
            <a:pPr marL="742950" lvl="2" indent="-342900"/>
            <a:r>
              <a:rPr lang="en-US" sz="2381" dirty="0" smtClean="0"/>
              <a:t>How does the app handle input or output</a:t>
            </a:r>
          </a:p>
          <a:p>
            <a:pPr marL="342900" lvl="1" indent="-342900">
              <a:buNone/>
            </a:pPr>
            <a:endParaRPr lang="en-US" sz="2286" dirty="0" smtClean="0"/>
          </a:p>
          <a:p>
            <a:pPr lvl="2"/>
            <a:endParaRPr lang="en-US" sz="1600" dirty="0" smtClean="0"/>
          </a:p>
          <a:p>
            <a:pPr lvl="1">
              <a:buNone/>
            </a:pPr>
            <a:endParaRPr lang="en-US" sz="1800" dirty="0" smtClean="0"/>
          </a:p>
          <a:p>
            <a:pPr lvl="2"/>
            <a:endParaRPr lang="en-US" sz="1600" dirty="0" smtClean="0"/>
          </a:p>
          <a:p>
            <a:r>
              <a:rPr lang="en-US" sz="1600" dirty="0" smtClean="0"/>
              <a:t>		</a:t>
            </a:r>
          </a:p>
          <a:p>
            <a:endParaRPr lang="en-US" sz="1600"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1981200"/>
            <a:ext cx="7391400" cy="711200"/>
          </a:xfrm>
        </p:spPr>
        <p:txBody>
          <a:bodyPr/>
          <a:lstStyle/>
          <a:p>
            <a:r>
              <a:rPr lang="en-US" dirty="0" smtClean="0"/>
              <a:t>Proxy and Hack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and Hack</a:t>
            </a:r>
            <a:endParaRPr lang="en-US" dirty="0"/>
          </a:p>
        </p:txBody>
      </p:sp>
      <p:sp>
        <p:nvSpPr>
          <p:cNvPr id="3" name="Content Placeholder 2"/>
          <p:cNvSpPr>
            <a:spLocks noGrp="1"/>
          </p:cNvSpPr>
          <p:nvPr>
            <p:ph idx="1"/>
          </p:nvPr>
        </p:nvSpPr>
        <p:spPr/>
        <p:txBody>
          <a:bodyPr/>
          <a:lstStyle/>
          <a:p>
            <a:r>
              <a:rPr lang="en-US" dirty="0" smtClean="0"/>
              <a:t>Start up</a:t>
            </a:r>
          </a:p>
          <a:p>
            <a:pPr>
              <a:buFontTx/>
              <a:buChar char="-"/>
            </a:pPr>
            <a:r>
              <a:rPr lang="en-US" sz="1800" b="0" dirty="0" smtClean="0"/>
              <a:t>Start your Burp proxy</a:t>
            </a:r>
          </a:p>
          <a:p>
            <a:pPr>
              <a:buFontTx/>
              <a:buChar char="-"/>
            </a:pPr>
            <a:r>
              <a:rPr lang="en-US" sz="1800" b="0" dirty="0" smtClean="0"/>
              <a:t>Start your AVD, pointing it to the Burp proxy with the –http-proxy option:</a:t>
            </a:r>
          </a:p>
          <a:p>
            <a:pPr marL="0" indent="0"/>
            <a:r>
              <a:rPr lang="en-US" sz="1800" b="0" i="1" dirty="0" smtClean="0"/>
              <a:t> </a:t>
            </a:r>
            <a:r>
              <a:rPr lang="en-US" sz="1800" b="0" i="1" dirty="0"/>
              <a:t>./emulator -</a:t>
            </a:r>
            <a:r>
              <a:rPr lang="en-US" sz="1800" b="0" i="1" dirty="0" err="1"/>
              <a:t>avd</a:t>
            </a:r>
            <a:r>
              <a:rPr lang="en-US" sz="1800" b="0" i="1" dirty="0"/>
              <a:t> </a:t>
            </a:r>
            <a:r>
              <a:rPr lang="en-US" sz="1800" b="0" i="1" dirty="0" err="1" smtClean="0"/>
              <a:t>TestDevice</a:t>
            </a:r>
            <a:r>
              <a:rPr lang="en-US" sz="1800" b="0" i="1" dirty="0" smtClean="0"/>
              <a:t> </a:t>
            </a:r>
            <a:r>
              <a:rPr lang="en-US" sz="1800" b="0" i="1" dirty="0"/>
              <a:t>-http-proxy http://127.0.0.1:8080 -partition-size 128 </a:t>
            </a:r>
          </a:p>
          <a:p>
            <a:pPr marL="285750" indent="-285750">
              <a:buFontTx/>
              <a:buChar char="-"/>
            </a:pPr>
            <a:r>
              <a:rPr lang="en-US" sz="1800" b="0" dirty="0" smtClean="0"/>
              <a:t>Test by going to </a:t>
            </a:r>
            <a:r>
              <a:rPr lang="en-US" sz="1800" b="0" dirty="0" smtClean="0">
                <a:hlinkClick r:id="rId3"/>
              </a:rPr>
              <a:t>https://mail.google.com</a:t>
            </a:r>
            <a:r>
              <a:rPr lang="en-US" sz="1800" b="0" dirty="0" smtClean="0"/>
              <a:t>. You may have to adjust Burp to get the right hostname.</a:t>
            </a:r>
          </a:p>
          <a:p>
            <a:pPr marL="285750" indent="-285750">
              <a:buFontTx/>
              <a:buChar char="-"/>
            </a:pPr>
            <a:r>
              <a:rPr lang="en-US" sz="1800" b="0" dirty="0" smtClean="0"/>
              <a:t>Watch your </a:t>
            </a:r>
            <a:r>
              <a:rPr lang="en-US" sz="1800" b="0" dirty="0" err="1" smtClean="0"/>
              <a:t>gmail</a:t>
            </a:r>
            <a:r>
              <a:rPr lang="en-US" sz="1800" b="0" dirty="0" smtClean="0"/>
              <a:t> go through the Proxy.</a:t>
            </a:r>
          </a:p>
          <a:p>
            <a:pPr marL="285750" indent="-285750">
              <a:buFontTx/>
              <a:buChar char="-"/>
            </a:pP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and Hack</a:t>
            </a:r>
            <a:endParaRPr lang="en-US" dirty="0"/>
          </a:p>
        </p:txBody>
      </p:sp>
      <p:sp>
        <p:nvSpPr>
          <p:cNvPr id="3" name="Content Placeholder 2"/>
          <p:cNvSpPr>
            <a:spLocks noGrp="1"/>
          </p:cNvSpPr>
          <p:nvPr>
            <p:ph idx="1"/>
          </p:nvPr>
        </p:nvSpPr>
        <p:spPr/>
        <p:txBody>
          <a:bodyPr/>
          <a:lstStyle/>
          <a:p>
            <a:r>
              <a:rPr lang="en-US" dirty="0" smtClean="0"/>
              <a:t>Install the Target Application:</a:t>
            </a:r>
          </a:p>
          <a:p>
            <a:pPr>
              <a:buFontTx/>
              <a:buChar char="-"/>
            </a:pPr>
            <a:r>
              <a:rPr lang="en-US" sz="1800" b="0" dirty="0" smtClean="0"/>
              <a:t>Use the </a:t>
            </a:r>
            <a:r>
              <a:rPr lang="en-US" sz="1800" b="0" dirty="0" err="1" smtClean="0"/>
              <a:t>adb</a:t>
            </a:r>
            <a:r>
              <a:rPr lang="en-US" sz="1800" b="0" dirty="0" smtClean="0"/>
              <a:t> to install the application</a:t>
            </a:r>
            <a:endParaRPr lang="en-US" sz="1800" b="0" dirty="0"/>
          </a:p>
          <a:p>
            <a:pPr>
              <a:buFontTx/>
              <a:buChar char="-"/>
            </a:pPr>
            <a:endParaRPr lang="en-US" sz="1800" b="0" dirty="0"/>
          </a:p>
          <a:p>
            <a:pPr marL="0" indent="0"/>
            <a:r>
              <a:rPr lang="en-US" sz="1800" b="0" i="1" dirty="0" smtClean="0"/>
              <a:t> </a:t>
            </a:r>
            <a:r>
              <a:rPr lang="en-US" sz="1800" b="0" i="1" dirty="0"/>
              <a:t>.</a:t>
            </a:r>
            <a:r>
              <a:rPr lang="en-US" sz="1800" b="0" i="1" dirty="0" smtClean="0"/>
              <a:t>/</a:t>
            </a:r>
            <a:r>
              <a:rPr lang="en-US" sz="1800" b="0" i="1" dirty="0" err="1" smtClean="0"/>
              <a:t>adb</a:t>
            </a:r>
            <a:r>
              <a:rPr lang="en-US" sz="1800" b="0" i="1" dirty="0" smtClean="0"/>
              <a:t>  install  </a:t>
            </a:r>
            <a:r>
              <a:rPr lang="en-US" sz="1800" b="0" i="1" dirty="0" err="1" smtClean="0"/>
              <a:t>AppUnderTest.apk</a:t>
            </a:r>
            <a:endParaRPr lang="en-US" sz="1800" b="0" i="1" dirty="0"/>
          </a:p>
        </p:txBody>
      </p:sp>
    </p:spTree>
    <p:extLst>
      <p:ext uri="{BB962C8B-B14F-4D97-AF65-F5344CB8AC3E}">
        <p14:creationId xmlns:p14="http://schemas.microsoft.com/office/powerpoint/2010/main" val="6766291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Proxy and Hack</a:t>
            </a:r>
          </a:p>
        </p:txBody>
      </p:sp>
      <p:sp>
        <p:nvSpPr>
          <p:cNvPr id="3" name="Content Placeholder 2"/>
          <p:cNvSpPr>
            <a:spLocks noGrp="1"/>
          </p:cNvSpPr>
          <p:nvPr>
            <p:ph idx="1"/>
          </p:nvPr>
        </p:nvSpPr>
        <p:spPr/>
        <p:txBody>
          <a:bodyPr/>
          <a:lstStyle/>
          <a:p>
            <a:endParaRPr lang="en-US" dirty="0" smtClean="0"/>
          </a:p>
          <a:p>
            <a:r>
              <a:rPr lang="en-US" sz="1800" b="0" dirty="0" smtClean="0"/>
              <a:t>Show demo</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1828800"/>
            <a:ext cx="7391400" cy="711200"/>
          </a:xfrm>
        </p:spPr>
        <p:txBody>
          <a:bodyPr/>
          <a:lstStyle/>
          <a:p>
            <a:r>
              <a:rPr lang="en-US" dirty="0" smtClean="0"/>
              <a:t>Tips and Tricks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sp>
        <p:nvSpPr>
          <p:cNvPr id="3" name="Content Placeholder 2"/>
          <p:cNvSpPr>
            <a:spLocks noGrp="1"/>
          </p:cNvSpPr>
          <p:nvPr>
            <p:ph idx="1"/>
          </p:nvPr>
        </p:nvSpPr>
        <p:spPr/>
        <p:txBody>
          <a:bodyPr/>
          <a:lstStyle/>
          <a:p>
            <a:r>
              <a:rPr lang="en-US" dirty="0" smtClean="0"/>
              <a:t>Tip 1: Dumping memory</a:t>
            </a:r>
          </a:p>
          <a:p>
            <a:r>
              <a:rPr lang="en-US" sz="1800" b="0" dirty="0" smtClean="0"/>
              <a:t>Its possible to dump the memory of a running Android App and then pull that off the device for examination</a:t>
            </a:r>
          </a:p>
          <a:p>
            <a:r>
              <a:rPr lang="en-US" sz="1800" b="0" dirty="0" smtClean="0"/>
              <a:t>./</a:t>
            </a:r>
            <a:r>
              <a:rPr lang="en-US" sz="1800" b="0" dirty="0" err="1" smtClean="0"/>
              <a:t>adb</a:t>
            </a:r>
            <a:r>
              <a:rPr lang="en-US" sz="1800" b="0" dirty="0" smtClean="0"/>
              <a:t> shell</a:t>
            </a:r>
          </a:p>
          <a:p>
            <a:r>
              <a:rPr lang="en-US" sz="1800" b="0" dirty="0" smtClean="0"/>
              <a:t># </a:t>
            </a:r>
            <a:r>
              <a:rPr lang="en-US" sz="1800" b="0" dirty="0" err="1" smtClean="0"/>
              <a:t>chmod</a:t>
            </a:r>
            <a:r>
              <a:rPr lang="en-US" sz="1800" b="0" dirty="0" smtClean="0"/>
              <a:t> </a:t>
            </a:r>
            <a:r>
              <a:rPr lang="en-US" sz="1800" b="0" dirty="0"/>
              <a:t>777 /data/</a:t>
            </a:r>
            <a:r>
              <a:rPr lang="en-US" sz="1800" b="0" dirty="0" err="1" smtClean="0"/>
              <a:t>misc</a:t>
            </a:r>
            <a:r>
              <a:rPr lang="en-US" sz="1800" b="0" dirty="0" smtClean="0"/>
              <a:t>  &lt;- place where the heap dump will go</a:t>
            </a:r>
          </a:p>
          <a:p>
            <a:r>
              <a:rPr lang="en-US" sz="1800" b="0" dirty="0" smtClean="0"/>
              <a:t># </a:t>
            </a:r>
            <a:r>
              <a:rPr lang="en-US" sz="1800" b="0" dirty="0" err="1" smtClean="0"/>
              <a:t>ps</a:t>
            </a:r>
            <a:r>
              <a:rPr lang="en-US" sz="1800" b="0" dirty="0" smtClean="0"/>
              <a:t>  &lt;- get the </a:t>
            </a:r>
            <a:r>
              <a:rPr lang="en-US" sz="1800" b="0" dirty="0" err="1" smtClean="0"/>
              <a:t>pid</a:t>
            </a:r>
            <a:r>
              <a:rPr lang="en-US" sz="1800" b="0" dirty="0" smtClean="0"/>
              <a:t> of the app you wish to dump</a:t>
            </a:r>
          </a:p>
          <a:p>
            <a:r>
              <a:rPr lang="en-US" sz="1800" b="0" dirty="0" smtClean="0"/>
              <a:t># </a:t>
            </a:r>
            <a:r>
              <a:rPr lang="sv-SE" sz="1800" b="0" dirty="0" err="1"/>
              <a:t>kill</a:t>
            </a:r>
            <a:r>
              <a:rPr lang="sv-SE" sz="1800" b="0" dirty="0"/>
              <a:t> -10 </a:t>
            </a:r>
            <a:r>
              <a:rPr lang="sv-SE" sz="1800" b="0" dirty="0" smtClean="0"/>
              <a:t>{</a:t>
            </a:r>
            <a:r>
              <a:rPr lang="sv-SE" sz="1800" b="0" dirty="0" err="1" smtClean="0"/>
              <a:t>pid</a:t>
            </a:r>
            <a:r>
              <a:rPr lang="sv-SE" sz="1800" b="0" dirty="0" smtClean="0"/>
              <a:t>} &lt;- </a:t>
            </a:r>
            <a:r>
              <a:rPr lang="sv-SE" sz="1800" b="0" dirty="0" err="1" smtClean="0"/>
              <a:t>dumps</a:t>
            </a:r>
            <a:r>
              <a:rPr lang="sv-SE" sz="1800" b="0" dirty="0" smtClean="0"/>
              <a:t> the process </a:t>
            </a:r>
            <a:r>
              <a:rPr lang="sv-SE" sz="1800" b="0" dirty="0" err="1" smtClean="0"/>
              <a:t>memory</a:t>
            </a:r>
            <a:r>
              <a:rPr lang="sv-SE" sz="1800" b="0" dirty="0" smtClean="0"/>
              <a:t> </a:t>
            </a:r>
            <a:r>
              <a:rPr lang="sv-SE" sz="1800" b="0" dirty="0" err="1" smtClean="0"/>
              <a:t>to</a:t>
            </a:r>
            <a:r>
              <a:rPr lang="sv-SE" sz="1800" b="0" dirty="0" smtClean="0"/>
              <a:t> /data/</a:t>
            </a:r>
            <a:r>
              <a:rPr lang="sv-SE" sz="1800" b="0" dirty="0" err="1" smtClean="0"/>
              <a:t>misc</a:t>
            </a:r>
            <a:r>
              <a:rPr lang="sv-SE" sz="1800" b="0" dirty="0" smtClean="0"/>
              <a:t> in a </a:t>
            </a:r>
            <a:r>
              <a:rPr lang="sv-SE" sz="1800" b="0" dirty="0"/>
              <a:t>format like heap-dump-tm1310992312-pid267.</a:t>
            </a:r>
            <a:r>
              <a:rPr lang="sv-SE" sz="1800" b="0" dirty="0" smtClean="0"/>
              <a:t>hprof</a:t>
            </a:r>
            <a:endParaRPr lang="sv-SE" sz="1800" b="0" dirty="0"/>
          </a:p>
          <a:p>
            <a:endParaRPr lang="en-US" sz="1800" b="0" dirty="0"/>
          </a:p>
          <a:p>
            <a:endParaRPr lang="en-US" sz="1800" b="0"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sp>
        <p:nvSpPr>
          <p:cNvPr id="3" name="Content Placeholder 2"/>
          <p:cNvSpPr>
            <a:spLocks noGrp="1"/>
          </p:cNvSpPr>
          <p:nvPr>
            <p:ph idx="1"/>
          </p:nvPr>
        </p:nvSpPr>
        <p:spPr/>
        <p:txBody>
          <a:bodyPr/>
          <a:lstStyle/>
          <a:p>
            <a:r>
              <a:rPr lang="en-US" dirty="0" smtClean="0"/>
              <a:t>Tip 1 (</a:t>
            </a:r>
            <a:r>
              <a:rPr lang="en-US" dirty="0" err="1" smtClean="0"/>
              <a:t>cont</a:t>
            </a:r>
            <a:r>
              <a:rPr lang="en-US" dirty="0" smtClean="0"/>
              <a:t>): Dumping memory</a:t>
            </a:r>
          </a:p>
          <a:p>
            <a:r>
              <a:rPr lang="sv-SE" sz="1800" b="0" dirty="0" smtClean="0"/>
              <a:t>Exit the </a:t>
            </a:r>
            <a:r>
              <a:rPr lang="sv-SE" sz="1800" b="0" dirty="0" err="1" smtClean="0"/>
              <a:t>shell</a:t>
            </a:r>
            <a:r>
              <a:rPr lang="sv-SE" sz="1800" b="0" dirty="0" smtClean="0"/>
              <a:t> and </a:t>
            </a:r>
            <a:r>
              <a:rPr lang="sv-SE" sz="1800" b="0" dirty="0" err="1" smtClean="0"/>
              <a:t>issue</a:t>
            </a:r>
            <a:r>
              <a:rPr lang="sv-SE" sz="1800" b="0" dirty="0" smtClean="0"/>
              <a:t>:</a:t>
            </a:r>
            <a:endParaRPr lang="sv-SE" sz="1800" b="0" dirty="0"/>
          </a:p>
          <a:p>
            <a:r>
              <a:rPr lang="sv-SE" sz="1800" b="0" dirty="0" err="1"/>
              <a:t>Mike-Park:platform-tools</a:t>
            </a:r>
            <a:r>
              <a:rPr lang="sv-SE" sz="1800" b="0" dirty="0"/>
              <a:t> </a:t>
            </a:r>
            <a:r>
              <a:rPr lang="sv-SE" sz="1800" b="0" dirty="0" err="1"/>
              <a:t>mpark</a:t>
            </a:r>
            <a:r>
              <a:rPr lang="sv-SE" sz="1800" b="0" dirty="0" smtClean="0"/>
              <a:t>$ </a:t>
            </a:r>
            <a:r>
              <a:rPr lang="sv-SE" sz="1800" b="0" dirty="0"/>
              <a:t>./</a:t>
            </a:r>
            <a:r>
              <a:rPr lang="sv-SE" sz="1800" b="0" dirty="0" err="1"/>
              <a:t>adb</a:t>
            </a:r>
            <a:r>
              <a:rPr lang="sv-SE" sz="1800" b="0" dirty="0"/>
              <a:t> </a:t>
            </a:r>
            <a:r>
              <a:rPr lang="sv-SE" sz="1800" b="0" dirty="0" err="1"/>
              <a:t>pull</a:t>
            </a:r>
            <a:r>
              <a:rPr lang="sv-SE" sz="1800" b="0" dirty="0"/>
              <a:t> /data/</a:t>
            </a:r>
            <a:r>
              <a:rPr lang="sv-SE" sz="1800" b="0" dirty="0" err="1"/>
              <a:t>misc</a:t>
            </a:r>
            <a:r>
              <a:rPr lang="sv-SE" sz="1800" b="0" dirty="0"/>
              <a:t>/heap-dump-tm1310992312-pid267.hprof.</a:t>
            </a:r>
          </a:p>
          <a:p>
            <a:r>
              <a:rPr lang="en-US" sz="1800" b="0" dirty="0" smtClean="0"/>
              <a:t>Open up in your </a:t>
            </a:r>
            <a:r>
              <a:rPr lang="en-US" sz="1800" b="0" dirty="0" err="1" smtClean="0"/>
              <a:t>favourite</a:t>
            </a:r>
            <a:r>
              <a:rPr lang="en-US" sz="1800" b="0" dirty="0" smtClean="0"/>
              <a:t> hex editor</a:t>
            </a:r>
          </a:p>
          <a:p>
            <a:endParaRPr lang="en-US" sz="1800" b="0" dirty="0" smtClean="0"/>
          </a:p>
          <a:p>
            <a:endParaRPr lang="en-US" sz="1800" b="0" dirty="0"/>
          </a:p>
          <a:p>
            <a:endParaRPr lang="en-US" sz="1800" b="0" dirty="0" smtClean="0"/>
          </a:p>
        </p:txBody>
      </p:sp>
      <p:pic>
        <p:nvPicPr>
          <p:cNvPr id="4" name="Picture 3" descr="Memdump in 0x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95600"/>
            <a:ext cx="4419600" cy="3019423"/>
          </a:xfrm>
          <a:prstGeom prst="rect">
            <a:avLst/>
          </a:prstGeom>
        </p:spPr>
      </p:pic>
    </p:spTree>
    <p:extLst>
      <p:ext uri="{BB962C8B-B14F-4D97-AF65-F5344CB8AC3E}">
        <p14:creationId xmlns:p14="http://schemas.microsoft.com/office/powerpoint/2010/main" val="4322936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sp>
        <p:nvSpPr>
          <p:cNvPr id="3" name="Content Placeholder 2"/>
          <p:cNvSpPr>
            <a:spLocks noGrp="1"/>
          </p:cNvSpPr>
          <p:nvPr>
            <p:ph idx="1"/>
          </p:nvPr>
        </p:nvSpPr>
        <p:spPr/>
        <p:txBody>
          <a:bodyPr/>
          <a:lstStyle/>
          <a:p>
            <a:r>
              <a:rPr lang="en-US" dirty="0" smtClean="0"/>
              <a:t>Tip 2: Firing Activities and Intents</a:t>
            </a:r>
          </a:p>
          <a:p>
            <a:r>
              <a:rPr lang="en-US" sz="1800" b="0" dirty="0" smtClean="0"/>
              <a:t>Its possible force parts of an application to fire without interacting directly with the UI</a:t>
            </a:r>
          </a:p>
          <a:p>
            <a:endParaRPr lang="en-US" sz="1800" b="0" dirty="0"/>
          </a:p>
          <a:p>
            <a:r>
              <a:rPr lang="en-US" sz="1800" b="0" dirty="0"/>
              <a:t># cd /data/</a:t>
            </a:r>
            <a:r>
              <a:rPr lang="en-US" sz="1800" b="0" dirty="0" err="1" smtClean="0"/>
              <a:t>misc</a:t>
            </a:r>
            <a:r>
              <a:rPr lang="en-US" sz="1800" b="0" dirty="0"/>
              <a:t> </a:t>
            </a:r>
            <a:r>
              <a:rPr lang="en-US" sz="1800" b="0" dirty="0" smtClean="0"/>
              <a:t>         &lt;- change to a writable directory</a:t>
            </a:r>
            <a:endParaRPr lang="en-US" sz="1800" b="0" dirty="0"/>
          </a:p>
          <a:p>
            <a:r>
              <a:rPr lang="en-US" sz="1800" b="0" dirty="0"/>
              <a:t># </a:t>
            </a:r>
            <a:r>
              <a:rPr lang="en-US" sz="1800" b="0" dirty="0" err="1"/>
              <a:t>dumpsys</a:t>
            </a:r>
            <a:r>
              <a:rPr lang="en-US" sz="1800" b="0" dirty="0"/>
              <a:t> package &gt; </a:t>
            </a:r>
            <a:r>
              <a:rPr lang="en-US" sz="1800" b="0" dirty="0" err="1" smtClean="0"/>
              <a:t>pkg.txt</a:t>
            </a:r>
            <a:r>
              <a:rPr lang="en-US" sz="1800" b="0" dirty="0" smtClean="0"/>
              <a:t>  &lt;- dump the list of packages</a:t>
            </a:r>
            <a:endParaRPr lang="en-US" sz="1800" b="0" dirty="0"/>
          </a:p>
          <a:p>
            <a:endParaRPr lang="en-US" sz="1800" b="0" dirty="0" smtClean="0"/>
          </a:p>
          <a:p>
            <a:r>
              <a:rPr lang="en-US" sz="1800" b="0" dirty="0" smtClean="0"/>
              <a:t>Look in the file and launch a selected intent of the target app directly:</a:t>
            </a:r>
          </a:p>
          <a:p>
            <a:endParaRPr lang="en-US" sz="1800" b="0" dirty="0"/>
          </a:p>
          <a:p>
            <a:r>
              <a:rPr lang="en-US" sz="1800" b="0" dirty="0"/>
              <a:t># am start -n </a:t>
            </a:r>
            <a:r>
              <a:rPr lang="en-US" sz="1800" b="0" dirty="0" smtClean="0"/>
              <a:t>{full path to intent}</a:t>
            </a:r>
          </a:p>
          <a:p>
            <a:endParaRPr lang="en-US" sz="1800" b="0" dirty="0"/>
          </a:p>
          <a:p>
            <a:r>
              <a:rPr lang="en-US" sz="1800" b="0" dirty="0" smtClean="0"/>
              <a:t>This can be used to decrypt files or query </a:t>
            </a:r>
            <a:r>
              <a:rPr lang="en-US" sz="1800" b="0" dirty="0" err="1" smtClean="0"/>
              <a:t>SQLLite</a:t>
            </a:r>
            <a:r>
              <a:rPr lang="en-US" sz="1800" b="0" dirty="0" smtClean="0"/>
              <a:t> even if the app is locked.</a:t>
            </a:r>
          </a:p>
        </p:txBody>
      </p:sp>
    </p:spTree>
    <p:extLst>
      <p:ext uri="{BB962C8B-B14F-4D97-AF65-F5344CB8AC3E}">
        <p14:creationId xmlns:p14="http://schemas.microsoft.com/office/powerpoint/2010/main" val="28282252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2209800"/>
            <a:ext cx="7391400" cy="711200"/>
          </a:xfrm>
        </p:spPr>
        <p:txBody>
          <a:bodyPr/>
          <a:lstStyle/>
          <a:p>
            <a:r>
              <a:rPr lang="en-US" dirty="0" smtClean="0"/>
              <a:t>The Basics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1828800"/>
            <a:ext cx="7391400" cy="711200"/>
          </a:xfrm>
        </p:spPr>
        <p:txBody>
          <a:bodyPr/>
          <a:lstStyle/>
          <a:p>
            <a:r>
              <a:rPr lang="en-US" b="0" dirty="0" smtClean="0"/>
              <a:t>Solutions?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Android</a:t>
            </a:r>
            <a:endParaRPr lang="en-US" dirty="0"/>
          </a:p>
        </p:txBody>
      </p:sp>
      <p:sp>
        <p:nvSpPr>
          <p:cNvPr id="3" name="Content Placeholder 2"/>
          <p:cNvSpPr>
            <a:spLocks noGrp="1"/>
          </p:cNvSpPr>
          <p:nvPr>
            <p:ph idx="1"/>
          </p:nvPr>
        </p:nvSpPr>
        <p:spPr/>
        <p:txBody>
          <a:bodyPr/>
          <a:lstStyle/>
          <a:p>
            <a:pPr>
              <a:buFont typeface="Arial"/>
              <a:buChar char="•"/>
            </a:pPr>
            <a:r>
              <a:rPr lang="en-US" sz="1800" b="0" dirty="0" smtClean="0"/>
              <a:t>Code is easily reversible, as we have demonstrated</a:t>
            </a:r>
          </a:p>
          <a:p>
            <a:pPr>
              <a:buFont typeface="Arial"/>
              <a:buChar char="•"/>
            </a:pPr>
            <a:r>
              <a:rPr lang="en-US" sz="1800" b="0" dirty="0" smtClean="0"/>
              <a:t>Devices are open, so easily “rooted” or changed</a:t>
            </a:r>
          </a:p>
          <a:p>
            <a:pPr>
              <a:buFont typeface="Arial"/>
              <a:buChar char="•"/>
            </a:pPr>
            <a:r>
              <a:rPr lang="en-US" sz="1800" b="0" dirty="0" smtClean="0"/>
              <a:t>Underlying OS is susceptible to various </a:t>
            </a:r>
            <a:r>
              <a:rPr lang="en-US" sz="1800" b="0" dirty="0" err="1" smtClean="0"/>
              <a:t>vulns</a:t>
            </a:r>
            <a:r>
              <a:rPr lang="en-US" sz="1800" b="0" dirty="0" smtClean="0"/>
              <a:t> and exploits similar to desktops in years past</a:t>
            </a:r>
          </a:p>
          <a:p>
            <a:pPr>
              <a:buFont typeface="Arial"/>
              <a:buChar char="•"/>
            </a:pPr>
            <a:r>
              <a:rPr lang="en-US" sz="1800" b="0" dirty="0" smtClean="0"/>
              <a:t>Mobile is hot – developers are under pressure to deliver and deliver fast.</a:t>
            </a:r>
          </a:p>
          <a:p>
            <a:pPr lvl="1">
              <a:buFont typeface="Arial"/>
              <a:buChar char="•"/>
            </a:pPr>
            <a:r>
              <a:rPr lang="en-US" sz="1800" dirty="0" smtClean="0"/>
              <a:t>Developers use cut-and-paste sample code</a:t>
            </a:r>
          </a:p>
          <a:p>
            <a:pPr lvl="1">
              <a:buFont typeface="Arial"/>
              <a:buChar char="•"/>
            </a:pPr>
            <a:r>
              <a:rPr lang="en-US" sz="1800" b="0" dirty="0" smtClean="0"/>
              <a:t>Don’t always appreciate the underlying frameworks or OS</a:t>
            </a:r>
          </a:p>
          <a:p>
            <a:pPr lvl="1">
              <a:buFont typeface="Arial"/>
              <a:buChar char="•"/>
            </a:pPr>
            <a:r>
              <a:rPr lang="en-US" sz="1800" dirty="0" err="1" smtClean="0"/>
              <a:t>Configs</a:t>
            </a:r>
            <a:r>
              <a:rPr lang="en-US" sz="1800" dirty="0" smtClean="0"/>
              <a:t> can go wrong – making an intent public instead of private, for instance</a:t>
            </a:r>
          </a:p>
          <a:p>
            <a:pPr lvl="1">
              <a:buFont typeface="Arial"/>
              <a:buChar char="•"/>
            </a:pPr>
            <a:r>
              <a:rPr lang="en-US" sz="1800" dirty="0" smtClean="0"/>
              <a:t>Occasionally, bad design.</a:t>
            </a:r>
          </a:p>
          <a:p>
            <a:pPr marL="285750" indent="-285750">
              <a:buFont typeface="Arial"/>
              <a:buChar char="•"/>
            </a:pPr>
            <a:r>
              <a:rPr lang="en-US" sz="1800" b="0" dirty="0" smtClean="0"/>
              <a:t>Lots of easily available tools</a:t>
            </a:r>
          </a:p>
          <a:p>
            <a:pPr marL="285750" indent="-285750">
              <a:buFont typeface="Arial"/>
              <a:buChar char="•"/>
            </a:pPr>
            <a:r>
              <a:rPr lang="en-US" sz="1800" b="0" dirty="0" smtClean="0"/>
              <a:t>Open platform + restrictive vendors = Trouble waiting to happen.</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idx="1"/>
          </p:nvPr>
        </p:nvSpPr>
        <p:spPr/>
        <p:txBody>
          <a:bodyPr/>
          <a:lstStyle/>
          <a:p>
            <a:pPr>
              <a:buFont typeface="Arial"/>
              <a:buChar char="•"/>
            </a:pPr>
            <a:r>
              <a:rPr lang="en-US" sz="1800" b="0" dirty="0" smtClean="0"/>
              <a:t>Developer Training – better coding standards, secure coding training and better framework training</a:t>
            </a:r>
          </a:p>
          <a:p>
            <a:pPr lvl="1">
              <a:buFont typeface="Arial"/>
              <a:buChar char="•"/>
            </a:pPr>
            <a:r>
              <a:rPr lang="en-US" sz="1800" dirty="0" smtClean="0"/>
              <a:t>Add security testing and code review to the development lifecycle</a:t>
            </a:r>
          </a:p>
          <a:p>
            <a:pPr lvl="1">
              <a:buFont typeface="Arial"/>
              <a:buChar char="•"/>
            </a:pPr>
            <a:r>
              <a:rPr lang="en-US" sz="1800" b="0" dirty="0" smtClean="0"/>
              <a:t>Use Obfuscation to inhibit reverse engineering</a:t>
            </a:r>
          </a:p>
          <a:p>
            <a:pPr>
              <a:buFont typeface="Arial"/>
              <a:buChar char="•"/>
            </a:pPr>
            <a:r>
              <a:rPr lang="en-US" sz="1800" b="0" dirty="0" smtClean="0"/>
              <a:t>Additional Frameworks – use third-party libraries to enhance security</a:t>
            </a:r>
          </a:p>
          <a:p>
            <a:pPr lvl="1">
              <a:buFont typeface="Arial"/>
              <a:buChar char="•"/>
            </a:pPr>
            <a:r>
              <a:rPr lang="en-US" sz="1800" dirty="0" smtClean="0"/>
              <a:t>WAF on the server\web side</a:t>
            </a:r>
          </a:p>
          <a:p>
            <a:pPr lvl="1">
              <a:buFont typeface="Arial"/>
              <a:buChar char="•"/>
            </a:pPr>
            <a:r>
              <a:rPr lang="en-US" sz="1800" b="0" dirty="0" smtClean="0"/>
              <a:t>Custom secure loaders</a:t>
            </a:r>
          </a:p>
          <a:p>
            <a:pPr lvl="1">
              <a:buFont typeface="Arial"/>
              <a:buChar char="•"/>
            </a:pPr>
            <a:r>
              <a:rPr lang="en-US" sz="1800" dirty="0" smtClean="0"/>
              <a:t>Strong encryption of </a:t>
            </a:r>
            <a:r>
              <a:rPr lang="en-US" sz="1800" dirty="0" err="1" smtClean="0"/>
              <a:t>sqllite</a:t>
            </a:r>
            <a:r>
              <a:rPr lang="en-US" sz="1800" dirty="0" smtClean="0"/>
              <a:t> and application files</a:t>
            </a:r>
            <a:endParaRPr lang="en-US" sz="1800" b="0" dirty="0" smtClean="0"/>
          </a:p>
          <a:p>
            <a:pPr>
              <a:buFont typeface="Arial"/>
              <a:buChar char="•"/>
            </a:pPr>
            <a:r>
              <a:rPr lang="en-US" sz="1800" b="0" dirty="0" smtClean="0"/>
              <a:t>Customized OS – if you can control the whole device, consider customizing the OS (its Open Source, after all)</a:t>
            </a:r>
            <a:endParaRPr lang="en-US" sz="1800" b="0" dirty="0"/>
          </a:p>
          <a:p>
            <a:pPr lvl="1">
              <a:buFont typeface="Arial"/>
              <a:buChar char="•"/>
            </a:pPr>
            <a:r>
              <a:rPr lang="en-US" sz="1800" dirty="0" smtClean="0"/>
              <a:t>Remove all unneeded libs</a:t>
            </a:r>
          </a:p>
          <a:p>
            <a:pPr lvl="1">
              <a:buFont typeface="Arial"/>
              <a:buChar char="•"/>
            </a:pPr>
            <a:r>
              <a:rPr lang="en-US" sz="1800" b="0" dirty="0" smtClean="0"/>
              <a:t>Harden</a:t>
            </a:r>
          </a:p>
          <a:p>
            <a:pPr lvl="1">
              <a:buFont typeface="Arial"/>
              <a:buChar char="•"/>
            </a:pPr>
            <a:r>
              <a:rPr lang="en-US" sz="1800" dirty="0" smtClean="0"/>
              <a:t>Custom certs </a:t>
            </a:r>
            <a:r>
              <a:rPr lang="en-US" sz="1800" dirty="0" err="1" smtClean="0"/>
              <a:t>etc</a:t>
            </a:r>
            <a:endParaRPr lang="en-US" sz="1800" b="0" dirty="0" smtClean="0"/>
          </a:p>
        </p:txBody>
      </p:sp>
    </p:spTree>
    <p:extLst>
      <p:ext uri="{BB962C8B-B14F-4D97-AF65-F5344CB8AC3E}">
        <p14:creationId xmlns:p14="http://schemas.microsoft.com/office/powerpoint/2010/main" val="40513407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1905000"/>
            <a:ext cx="7391400" cy="711200"/>
          </a:xfrm>
        </p:spPr>
        <p:txBody>
          <a:bodyPr/>
          <a:lstStyle/>
          <a:p>
            <a:r>
              <a:rPr lang="en-US" b="0" dirty="0" smtClean="0"/>
              <a:t>Conclusions</a:t>
            </a:r>
          </a:p>
        </p:txBody>
      </p:sp>
    </p:spTree>
    <p:extLst>
      <p:ext uri="{BB962C8B-B14F-4D97-AF65-F5344CB8AC3E}">
        <p14:creationId xmlns:p14="http://schemas.microsoft.com/office/powerpoint/2010/main" val="14806389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Summary</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Mobile applications and related security breaches receive a lot of media attention</a:t>
            </a:r>
          </a:p>
          <a:p>
            <a:pPr>
              <a:buFont typeface="Arial" pitchFamily="34" charset="0"/>
              <a:buChar char="•"/>
            </a:pPr>
            <a:endParaRPr lang="en-US" dirty="0" smtClean="0"/>
          </a:p>
          <a:p>
            <a:pPr>
              <a:buFont typeface="Arial" pitchFamily="34" charset="0"/>
              <a:buChar char="•"/>
            </a:pPr>
            <a:r>
              <a:rPr lang="en-US" dirty="0" smtClean="0"/>
              <a:t>Android app security testing requires specialized techniques, lots of steps, but each step is easy</a:t>
            </a:r>
          </a:p>
          <a:p>
            <a:pPr>
              <a:buFont typeface="Arial" pitchFamily="34" charset="0"/>
              <a:buChar char="•"/>
            </a:pPr>
            <a:endParaRPr lang="en-US" dirty="0"/>
          </a:p>
          <a:p>
            <a:pPr>
              <a:buFont typeface="Arial" pitchFamily="34" charset="0"/>
              <a:buChar char="•"/>
            </a:pPr>
            <a:r>
              <a:rPr lang="en-US" dirty="0" smtClean="0"/>
              <a:t>Most Android app vulnerabilities are similar to vulnerabilities seen on other platforms, and can be mitigated with careful development and additional libs</a:t>
            </a:r>
            <a:endParaRPr lang="en-US" dirty="0"/>
          </a:p>
        </p:txBody>
      </p:sp>
    </p:spTree>
    <p:extLst>
      <p:ext uri="{BB962C8B-B14F-4D97-AF65-F5344CB8AC3E}">
        <p14:creationId xmlns:p14="http://schemas.microsoft.com/office/powerpoint/2010/main" val="365410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a:xfrm>
            <a:off x="457200" y="1209041"/>
            <a:ext cx="8229600" cy="4196079"/>
          </a:xfrm>
        </p:spPr>
        <p:txBody>
          <a:bodyPr/>
          <a:lstStyle/>
          <a:p>
            <a:r>
              <a:rPr lang="en-US" dirty="0" smtClean="0"/>
              <a:t>What are people doing here?</a:t>
            </a:r>
          </a:p>
          <a:p>
            <a:pPr lvl="1">
              <a:buNone/>
            </a:pPr>
            <a:endParaRPr lang="en-US" sz="1800" b="0" dirty="0" smtClean="0"/>
          </a:p>
          <a:p>
            <a:pPr lvl="1"/>
            <a:r>
              <a:rPr lang="en-US" sz="1800" b="0" dirty="0" smtClean="0"/>
              <a:t>Stealing Money and information</a:t>
            </a:r>
          </a:p>
          <a:p>
            <a:pPr lvl="1"/>
            <a:r>
              <a:rPr lang="en-US" sz="1800" dirty="0" smtClean="0"/>
              <a:t>Embarrassing people</a:t>
            </a:r>
          </a:p>
          <a:p>
            <a:pPr lvl="1"/>
            <a:r>
              <a:rPr lang="en-US" sz="1800" dirty="0" smtClean="0"/>
              <a:t>Getting famous</a:t>
            </a:r>
          </a:p>
          <a:p>
            <a:pPr lvl="1"/>
            <a:r>
              <a:rPr lang="en-US" sz="1800" dirty="0" smtClean="0"/>
              <a:t>Breaking out of restrictive application licensing and functionality</a:t>
            </a:r>
          </a:p>
          <a:p>
            <a:pPr lvl="1"/>
            <a:r>
              <a:rPr lang="en-US" sz="1800" dirty="0" smtClean="0"/>
              <a:t>For the </a:t>
            </a:r>
            <a:r>
              <a:rPr lang="en-US" sz="1800" dirty="0" err="1" smtClean="0"/>
              <a:t>lulz</a:t>
            </a:r>
            <a:r>
              <a:rPr lang="en-US" sz="1800" dirty="0" smtClean="0"/>
              <a:t>…</a:t>
            </a:r>
            <a:endParaRPr lang="en-US" sz="1400" dirty="0" smtClean="0"/>
          </a:p>
          <a:p>
            <a:pPr lvl="1"/>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041"/>
            <a:ext cx="8229600" cy="4196079"/>
          </a:xfrm>
        </p:spPr>
        <p:txBody>
          <a:bodyPr/>
          <a:lstStyle/>
          <a:p>
            <a:r>
              <a:rPr lang="en-US" dirty="0" smtClean="0"/>
              <a:t>Android Apps In the Press</a:t>
            </a:r>
          </a:p>
          <a:p>
            <a:pPr lvl="1"/>
            <a:endParaRPr lang="en-US" sz="1400" dirty="0" smtClean="0"/>
          </a:p>
        </p:txBody>
      </p:sp>
      <p:sp>
        <p:nvSpPr>
          <p:cNvPr id="7" name="TextBox 6"/>
          <p:cNvSpPr txBox="1"/>
          <p:nvPr/>
        </p:nvSpPr>
        <p:spPr>
          <a:xfrm>
            <a:off x="5257800" y="3413760"/>
            <a:ext cx="3657600" cy="577081"/>
          </a:xfrm>
          <a:prstGeom prst="rect">
            <a:avLst/>
          </a:prstGeom>
          <a:noFill/>
        </p:spPr>
        <p:txBody>
          <a:bodyPr wrap="square" rtlCol="0">
            <a:spAutoFit/>
          </a:bodyPr>
          <a:lstStyle/>
          <a:p>
            <a:r>
              <a:rPr lang="en-US" sz="1050" dirty="0"/>
              <a:t>http://</a:t>
            </a:r>
            <a:r>
              <a:rPr lang="en-US" sz="1050" dirty="0" err="1"/>
              <a:t>www.crn.com</a:t>
            </a:r>
            <a:r>
              <a:rPr lang="en-US" sz="1050" dirty="0"/>
              <a:t>/news/security/231001820/zeus-banking-trojan-variant-attacks-android-smartphones.htm;jsessionid=-TgAxjI7e80mqk7RCslbcQ**.ecappj01</a:t>
            </a:r>
          </a:p>
        </p:txBody>
      </p:sp>
      <p:sp>
        <p:nvSpPr>
          <p:cNvPr id="8" name="TextBox 7"/>
          <p:cNvSpPr txBox="1"/>
          <p:nvPr/>
        </p:nvSpPr>
        <p:spPr>
          <a:xfrm>
            <a:off x="4953000" y="5405121"/>
            <a:ext cx="3505200" cy="246221"/>
          </a:xfrm>
          <a:prstGeom prst="rect">
            <a:avLst/>
          </a:prstGeom>
          <a:noFill/>
        </p:spPr>
        <p:txBody>
          <a:bodyPr wrap="square" rtlCol="0">
            <a:spAutoFit/>
          </a:bodyPr>
          <a:lstStyle/>
          <a:p>
            <a:r>
              <a:rPr lang="en-US" sz="1000" dirty="0"/>
              <a:t>http://</a:t>
            </a:r>
            <a:r>
              <a:rPr lang="en-US" sz="1000" dirty="0" err="1"/>
              <a:t>www.informationweek.com</a:t>
            </a:r>
            <a:r>
              <a:rPr lang="en-US" sz="1000" dirty="0"/>
              <a:t>/news/231001918</a:t>
            </a:r>
          </a:p>
        </p:txBody>
      </p:sp>
      <p:pic>
        <p:nvPicPr>
          <p:cNvPr id="9" name="Picture 8" descr="InformationWeekHead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2773680"/>
            <a:ext cx="4979731" cy="3105573"/>
          </a:xfrm>
          <a:prstGeom prst="rect">
            <a:avLst/>
          </a:prstGeom>
        </p:spPr>
      </p:pic>
      <p:pic>
        <p:nvPicPr>
          <p:cNvPr id="4" name="Picture 3" descr="CRN head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564640"/>
            <a:ext cx="4392408" cy="1635760"/>
          </a:xfrm>
          <a:prstGeom prst="rect">
            <a:avLst/>
          </a:prstGeom>
        </p:spPr>
      </p:pic>
      <p:sp>
        <p:nvSpPr>
          <p:cNvPr id="2" name="Title 1"/>
          <p:cNvSpPr>
            <a:spLocks noGrp="1"/>
          </p:cNvSpPr>
          <p:nvPr>
            <p:ph type="title"/>
          </p:nvPr>
        </p:nvSpPr>
        <p:spPr/>
        <p:txBody>
          <a:bodyPr>
            <a:normAutofit/>
          </a:bodyPr>
          <a:lstStyle/>
          <a:p>
            <a:r>
              <a:rPr lang="en-US" dirty="0" smtClean="0"/>
              <a:t>The Basics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Basics</a:t>
            </a:r>
            <a:br>
              <a:rPr lang="en-US" dirty="0" smtClean="0"/>
            </a:br>
            <a:endParaRPr lang="en-US" dirty="0"/>
          </a:p>
        </p:txBody>
      </p:sp>
      <p:sp>
        <p:nvSpPr>
          <p:cNvPr id="3" name="Content Placeholder 2"/>
          <p:cNvSpPr>
            <a:spLocks noGrp="1"/>
          </p:cNvSpPr>
          <p:nvPr>
            <p:ph idx="1"/>
          </p:nvPr>
        </p:nvSpPr>
        <p:spPr>
          <a:xfrm>
            <a:off x="457200" y="1209041"/>
            <a:ext cx="8229600" cy="4196079"/>
          </a:xfrm>
        </p:spPr>
        <p:txBody>
          <a:bodyPr/>
          <a:lstStyle/>
          <a:p>
            <a:r>
              <a:rPr lang="en-US" dirty="0" smtClean="0"/>
              <a:t>How are we doing this?</a:t>
            </a:r>
          </a:p>
          <a:p>
            <a:pPr lvl="1">
              <a:buNone/>
            </a:pPr>
            <a:endParaRPr lang="en-US" sz="1800" b="0" dirty="0" smtClean="0"/>
          </a:p>
          <a:p>
            <a:pPr lvl="1"/>
            <a:r>
              <a:rPr lang="en-US" sz="1800" b="0" dirty="0" smtClean="0"/>
              <a:t>Developers aren't awa</a:t>
            </a:r>
            <a:r>
              <a:rPr lang="en-US" sz="1800" dirty="0" smtClean="0"/>
              <a:t>re of best practices.</a:t>
            </a:r>
          </a:p>
          <a:p>
            <a:pPr lvl="1"/>
            <a:r>
              <a:rPr lang="en-US" sz="1800" b="0" dirty="0" smtClean="0"/>
              <a:t>Developers are unaware of the underlying platform</a:t>
            </a:r>
          </a:p>
          <a:p>
            <a:pPr lvl="1"/>
            <a:r>
              <a:rPr lang="en-US" sz="1800" dirty="0" smtClean="0"/>
              <a:t>User’s don’t even have security on their radar</a:t>
            </a:r>
          </a:p>
          <a:p>
            <a:pPr lvl="1"/>
            <a:r>
              <a:rPr lang="en-US" sz="1800" dirty="0" smtClean="0"/>
              <a:t>User’s are easily social engineered</a:t>
            </a:r>
          </a:p>
          <a:p>
            <a:pPr lvl="1"/>
            <a:endParaRPr lang="en-US" sz="1400" dirty="0" smtClean="0"/>
          </a:p>
          <a:p>
            <a:pPr lvl="1"/>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Basics</a:t>
            </a:r>
            <a:br>
              <a:rPr lang="en-US" dirty="0" smtClean="0"/>
            </a:br>
            <a:endParaRPr lang="en-US" dirty="0"/>
          </a:p>
        </p:txBody>
      </p:sp>
      <p:sp>
        <p:nvSpPr>
          <p:cNvPr id="3" name="Content Placeholder 2"/>
          <p:cNvSpPr>
            <a:spLocks noGrp="1"/>
          </p:cNvSpPr>
          <p:nvPr>
            <p:ph idx="1"/>
          </p:nvPr>
        </p:nvSpPr>
        <p:spPr>
          <a:xfrm>
            <a:off x="457200" y="1209041"/>
            <a:ext cx="8229600" cy="4196079"/>
          </a:xfrm>
        </p:spPr>
        <p:txBody>
          <a:bodyPr/>
          <a:lstStyle/>
          <a:p>
            <a:r>
              <a:rPr lang="en-US" dirty="0" smtClean="0"/>
              <a:t>Remember:</a:t>
            </a:r>
          </a:p>
          <a:p>
            <a:pPr lvl="1">
              <a:buNone/>
            </a:pPr>
            <a:endParaRPr lang="en-US" sz="1800" b="0" dirty="0" smtClean="0"/>
          </a:p>
          <a:p>
            <a:pPr lvl="1"/>
            <a:r>
              <a:rPr lang="en-US" sz="1800" b="0" dirty="0" smtClean="0"/>
              <a:t>Today’s smartphone is the same as the Desktop we used in 2000, but with better graphics, more memory and better connectivity</a:t>
            </a:r>
            <a:r>
              <a:rPr lang="en-US" sz="1800" dirty="0" smtClean="0"/>
              <a:t>.</a:t>
            </a:r>
            <a:endParaRPr lang="en-US" sz="1800" b="0" dirty="0" smtClean="0"/>
          </a:p>
        </p:txBody>
      </p:sp>
      <p:sp>
        <p:nvSpPr>
          <p:cNvPr id="6" name="TextBox 5"/>
          <p:cNvSpPr txBox="1"/>
          <p:nvPr/>
        </p:nvSpPr>
        <p:spPr>
          <a:xfrm>
            <a:off x="4038601" y="3556000"/>
            <a:ext cx="745067" cy="622935"/>
          </a:xfrm>
          <a:prstGeom prst="mathEqual">
            <a:avLst/>
          </a:prstGeom>
          <a:solidFill>
            <a:schemeClr val="accent6">
              <a:lumMod val="40000"/>
              <a:lumOff val="60000"/>
            </a:schemeClr>
          </a:solidFill>
        </p:spPr>
        <p:txBody>
          <a:bodyPr wrap="square" rtlCol="0">
            <a:spAutoFit/>
          </a:bodyPr>
          <a:lstStyle/>
          <a:p>
            <a:endParaRPr lang="en-US" dirty="0"/>
          </a:p>
        </p:txBody>
      </p:sp>
      <p:pic>
        <p:nvPicPr>
          <p:cNvPr id="7" name="Picture 6" descr="Nexusone.png">
            <a:hlinkClick r:id="rId3" tooltip="Creative Commons:￼￼ Some rights reserved by adria.richards     "/>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19400"/>
            <a:ext cx="3156349" cy="2438400"/>
          </a:xfrm>
          <a:prstGeom prst="rect">
            <a:avLst/>
          </a:prstGeom>
        </p:spPr>
      </p:pic>
      <p:pic>
        <p:nvPicPr>
          <p:cNvPr id="8" name="Picture 7" descr="Desktop.jpg">
            <a:hlinkClick r:id="rId5" tooltip="AttributionShare Alike Some rights reserved by Brandon Stafford"/>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2882900"/>
            <a:ext cx="3166533" cy="2374900"/>
          </a:xfrm>
          <a:prstGeom prst="rect">
            <a:avLst/>
          </a:prstGeom>
        </p:spPr>
      </p:pic>
      <p:sp>
        <p:nvSpPr>
          <p:cNvPr id="9" name="TextBox 8"/>
          <p:cNvSpPr txBox="1"/>
          <p:nvPr/>
        </p:nvSpPr>
        <p:spPr>
          <a:xfrm>
            <a:off x="609600" y="5334000"/>
            <a:ext cx="3176470" cy="215444"/>
          </a:xfrm>
          <a:prstGeom prst="rect">
            <a:avLst/>
          </a:prstGeom>
          <a:noFill/>
        </p:spPr>
        <p:txBody>
          <a:bodyPr wrap="none" rtlCol="0">
            <a:spAutoFit/>
          </a:bodyPr>
          <a:lstStyle/>
          <a:p>
            <a:r>
              <a:rPr lang="en-US" sz="800" dirty="0">
                <a:solidFill>
                  <a:srgbClr val="000000"/>
                </a:solidFill>
                <a:latin typeface="Lucida Grande"/>
                <a:ea typeface="Lucida Grande"/>
                <a:cs typeface="Lucida Grande"/>
              </a:rPr>
              <a:t>Creative Commons:￼￼ Some rights reserved by </a:t>
            </a:r>
            <a:r>
              <a:rPr lang="en-US" sz="800" dirty="0" err="1">
                <a:solidFill>
                  <a:srgbClr val="000000"/>
                </a:solidFill>
                <a:latin typeface="Lucida Grande"/>
                <a:ea typeface="Lucida Grande"/>
                <a:cs typeface="Lucida Grande"/>
              </a:rPr>
              <a:t>adria.richards</a:t>
            </a:r>
            <a:r>
              <a:rPr lang="en-US" sz="800" dirty="0">
                <a:solidFill>
                  <a:srgbClr val="000000"/>
                </a:solidFill>
                <a:latin typeface="Lucida Grande"/>
                <a:ea typeface="Lucida Grande"/>
                <a:cs typeface="Lucida Grande"/>
              </a:rPr>
              <a:t> </a:t>
            </a:r>
            <a:endParaRPr lang="en-US" sz="800" dirty="0"/>
          </a:p>
        </p:txBody>
      </p:sp>
      <p:sp>
        <p:nvSpPr>
          <p:cNvPr id="10" name="TextBox 9"/>
          <p:cNvSpPr txBox="1"/>
          <p:nvPr/>
        </p:nvSpPr>
        <p:spPr>
          <a:xfrm>
            <a:off x="5334000" y="5334000"/>
            <a:ext cx="3300904" cy="215444"/>
          </a:xfrm>
          <a:prstGeom prst="rect">
            <a:avLst/>
          </a:prstGeom>
          <a:noFill/>
        </p:spPr>
        <p:txBody>
          <a:bodyPr wrap="none" rtlCol="0">
            <a:spAutoFit/>
          </a:bodyPr>
          <a:lstStyle/>
          <a:p>
            <a:r>
              <a:rPr lang="en-US" sz="800" dirty="0" smtClean="0">
                <a:solidFill>
                  <a:srgbClr val="000000"/>
                </a:solidFill>
                <a:latin typeface="Lucida Grande"/>
                <a:ea typeface="Lucida Grande"/>
                <a:cs typeface="Lucida Grande"/>
              </a:rPr>
              <a:t>Creative Commons: Some </a:t>
            </a:r>
            <a:r>
              <a:rPr lang="en-US" sz="800" dirty="0">
                <a:solidFill>
                  <a:srgbClr val="000000"/>
                </a:solidFill>
                <a:latin typeface="Lucida Grande"/>
                <a:ea typeface="Lucida Grande"/>
                <a:cs typeface="Lucida Grande"/>
              </a:rPr>
              <a:t>rights reserved by Brandon Stafford</a:t>
            </a:r>
            <a:endParaRPr lang="en-US" sz="800" dirty="0"/>
          </a:p>
        </p:txBody>
      </p:sp>
    </p:spTree>
    <p:extLst>
      <p:ext uri="{BB962C8B-B14F-4D97-AF65-F5344CB8AC3E}">
        <p14:creationId xmlns:p14="http://schemas.microsoft.com/office/powerpoint/2010/main" val="3325804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Basics</a:t>
            </a:r>
            <a:br>
              <a:rPr lang="en-US" dirty="0" smtClean="0"/>
            </a:br>
            <a:endParaRPr lang="en-US" dirty="0"/>
          </a:p>
        </p:txBody>
      </p:sp>
      <p:sp>
        <p:nvSpPr>
          <p:cNvPr id="3" name="Content Placeholder 2"/>
          <p:cNvSpPr>
            <a:spLocks noGrp="1"/>
          </p:cNvSpPr>
          <p:nvPr>
            <p:ph idx="1"/>
          </p:nvPr>
        </p:nvSpPr>
        <p:spPr>
          <a:xfrm>
            <a:off x="457200" y="990600"/>
            <a:ext cx="8229600" cy="4196079"/>
          </a:xfrm>
        </p:spPr>
        <p:txBody>
          <a:bodyPr/>
          <a:lstStyle/>
          <a:p>
            <a:r>
              <a:rPr lang="en-US" dirty="0" smtClean="0"/>
              <a:t>Android Architecture:</a:t>
            </a:r>
          </a:p>
          <a:p>
            <a:pPr lvl="1">
              <a:buNone/>
            </a:pPr>
            <a:endParaRPr lang="en-US" sz="1800" b="0" dirty="0" smtClean="0"/>
          </a:p>
        </p:txBody>
      </p:sp>
      <p:pic>
        <p:nvPicPr>
          <p:cNvPr id="7" name="Picture 6" descr="Android system-architecture.jpg">
            <a:hlinkClick r:id="rId3" tooltip="From Google via the Google content licence - http://developer.android.com/license.html"/>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447800"/>
            <a:ext cx="6096000" cy="4085659"/>
          </a:xfrm>
          <a:prstGeom prst="rect">
            <a:avLst/>
          </a:prstGeom>
        </p:spPr>
      </p:pic>
      <p:sp>
        <p:nvSpPr>
          <p:cNvPr id="4" name="TextBox 3"/>
          <p:cNvSpPr txBox="1"/>
          <p:nvPr/>
        </p:nvSpPr>
        <p:spPr>
          <a:xfrm>
            <a:off x="1676400" y="5562600"/>
            <a:ext cx="4628891" cy="215444"/>
          </a:xfrm>
          <a:prstGeom prst="rect">
            <a:avLst/>
          </a:prstGeom>
          <a:noFill/>
        </p:spPr>
        <p:txBody>
          <a:bodyPr wrap="none" rtlCol="0">
            <a:spAutoFit/>
          </a:bodyPr>
          <a:lstStyle/>
          <a:p>
            <a:r>
              <a:rPr lang="en-US" sz="800" dirty="0">
                <a:solidFill>
                  <a:srgbClr val="000000"/>
                </a:solidFill>
                <a:latin typeface="Lucida Grande"/>
                <a:ea typeface="Lucida Grande"/>
                <a:cs typeface="Lucida Grande"/>
              </a:rPr>
              <a:t>From Google via the Google content </a:t>
            </a:r>
            <a:r>
              <a:rPr lang="en-US" sz="800" dirty="0" smtClean="0">
                <a:solidFill>
                  <a:srgbClr val="000000"/>
                </a:solidFill>
                <a:latin typeface="Lucida Grande"/>
                <a:ea typeface="Lucida Grande"/>
                <a:cs typeface="Lucida Grande"/>
              </a:rPr>
              <a:t>license </a:t>
            </a:r>
            <a:r>
              <a:rPr lang="en-US" sz="800" dirty="0">
                <a:solidFill>
                  <a:srgbClr val="000000"/>
                </a:solidFill>
                <a:latin typeface="Lucida Grande"/>
                <a:ea typeface="Lucida Grande"/>
                <a:cs typeface="Lucida Grande"/>
              </a:rPr>
              <a:t>- http://</a:t>
            </a:r>
            <a:r>
              <a:rPr lang="en-US" sz="800" dirty="0" err="1">
                <a:solidFill>
                  <a:srgbClr val="000000"/>
                </a:solidFill>
                <a:latin typeface="Lucida Grande"/>
                <a:ea typeface="Lucida Grande"/>
                <a:cs typeface="Lucida Grande"/>
              </a:rPr>
              <a:t>developer.android.com</a:t>
            </a:r>
            <a:r>
              <a:rPr lang="en-US" sz="800" dirty="0">
                <a:solidFill>
                  <a:srgbClr val="000000"/>
                </a:solidFill>
                <a:latin typeface="Lucida Grande"/>
                <a:ea typeface="Lucida Grande"/>
                <a:cs typeface="Lucida Grande"/>
              </a:rPr>
              <a:t>/</a:t>
            </a:r>
            <a:r>
              <a:rPr lang="en-US" sz="800" dirty="0" err="1">
                <a:solidFill>
                  <a:srgbClr val="000000"/>
                </a:solidFill>
                <a:latin typeface="Lucida Grande"/>
                <a:ea typeface="Lucida Grande"/>
                <a:cs typeface="Lucida Grande"/>
              </a:rPr>
              <a:t>license.html</a:t>
            </a:r>
            <a:endParaRPr lang="en-US" sz="800" dirty="0"/>
          </a:p>
        </p:txBody>
      </p:sp>
    </p:spTree>
    <p:extLst>
      <p:ext uri="{BB962C8B-B14F-4D97-AF65-F5344CB8AC3E}">
        <p14:creationId xmlns:p14="http://schemas.microsoft.com/office/powerpoint/2010/main" val="23802392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Spider Labs White">
      <a:dk1>
        <a:srgbClr val="FFFFFF"/>
      </a:dk1>
      <a:lt1>
        <a:srgbClr val="0093D0"/>
      </a:lt1>
      <a:dk2>
        <a:srgbClr val="FFFFFF"/>
      </a:dk2>
      <a:lt2>
        <a:srgbClr val="0093D0"/>
      </a:lt2>
      <a:accent1>
        <a:srgbClr val="979797"/>
      </a:accent1>
      <a:accent2>
        <a:srgbClr val="333333"/>
      </a:accent2>
      <a:accent3>
        <a:srgbClr val="9BBB59"/>
      </a:accent3>
      <a:accent4>
        <a:srgbClr val="4BACC6"/>
      </a:accent4>
      <a:accent5>
        <a:srgbClr val="F79646"/>
      </a:accent5>
      <a:accent6>
        <a:srgbClr val="F79646"/>
      </a:accent6>
      <a:hlink>
        <a:srgbClr val="9999FF"/>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2366</TotalTime>
  <Words>3121</Words>
  <Application>Microsoft Macintosh PowerPoint</Application>
  <PresentationFormat>Custom</PresentationFormat>
  <Paragraphs>497</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Android Security, or This is not the kind of "Open" I Meant...</vt:lpstr>
      <vt:lpstr>Who Am I</vt:lpstr>
      <vt:lpstr>Topics</vt:lpstr>
      <vt:lpstr>The Basics</vt:lpstr>
      <vt:lpstr>The Basics</vt:lpstr>
      <vt:lpstr>The Basics</vt:lpstr>
      <vt:lpstr>The Basics </vt:lpstr>
      <vt:lpstr>The Basics </vt:lpstr>
      <vt:lpstr>The Basics </vt:lpstr>
      <vt:lpstr>The Basics</vt:lpstr>
      <vt:lpstr>Setting Up Your Test Environment</vt:lpstr>
      <vt:lpstr>Test Setup</vt:lpstr>
      <vt:lpstr>Test Setup</vt:lpstr>
      <vt:lpstr>Test Setup</vt:lpstr>
      <vt:lpstr>Test Setup</vt:lpstr>
      <vt:lpstr>Test Setup</vt:lpstr>
      <vt:lpstr>Test Setup</vt:lpstr>
      <vt:lpstr>Test Setup</vt:lpstr>
      <vt:lpstr>Test Setup</vt:lpstr>
      <vt:lpstr>Test Setup</vt:lpstr>
      <vt:lpstr>Test Setup</vt:lpstr>
      <vt:lpstr>Test Setup</vt:lpstr>
      <vt:lpstr>Test Setup</vt:lpstr>
      <vt:lpstr>Test Setup</vt:lpstr>
      <vt:lpstr>Test Setup</vt:lpstr>
      <vt:lpstr>Test Setup</vt:lpstr>
      <vt:lpstr>Reversing Android Apps</vt:lpstr>
      <vt:lpstr>Reversing Android</vt:lpstr>
      <vt:lpstr>Reversing Android</vt:lpstr>
      <vt:lpstr>Demo Reversing an Android App</vt:lpstr>
      <vt:lpstr>Reversing Android</vt:lpstr>
      <vt:lpstr>Proxy and Hack</vt:lpstr>
      <vt:lpstr>Proxy and Hack</vt:lpstr>
      <vt:lpstr>Proxy and Hack</vt:lpstr>
      <vt:lpstr>Proxy and Hack</vt:lpstr>
      <vt:lpstr>Tips and Tricks</vt:lpstr>
      <vt:lpstr>Tips and Tricks</vt:lpstr>
      <vt:lpstr>Tips and Tricks</vt:lpstr>
      <vt:lpstr>Tips and Tricks</vt:lpstr>
      <vt:lpstr>Solutions?</vt:lpstr>
      <vt:lpstr>Issues with Android</vt:lpstr>
      <vt:lpstr>Possible Solutions</vt:lpstr>
      <vt:lpstr>Conclusions</vt:lpstr>
      <vt:lpstr>Conclusion &amp; Summary</vt:lpstr>
    </vt:vector>
  </TitlesOfParts>
  <Company>MSDS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MSDS</dc:creator>
  <cp:lastModifiedBy>Mike Park</cp:lastModifiedBy>
  <cp:revision>135</cp:revision>
  <cp:lastPrinted>2011-05-31T18:22:03Z</cp:lastPrinted>
  <dcterms:created xsi:type="dcterms:W3CDTF">2011-05-17T21:06:57Z</dcterms:created>
  <dcterms:modified xsi:type="dcterms:W3CDTF">2011-08-16T15:51:58Z</dcterms:modified>
</cp:coreProperties>
</file>